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18"/>
  </p:notesMasterIdLst>
  <p:handoutMasterIdLst>
    <p:handoutMasterId r:id="rId119"/>
  </p:handoutMasterIdLst>
  <p:sldIdLst>
    <p:sldId id="470" r:id="rId5"/>
    <p:sldId id="550" r:id="rId6"/>
    <p:sldId id="891" r:id="rId7"/>
    <p:sldId id="846" r:id="rId8"/>
    <p:sldId id="1007" r:id="rId9"/>
    <p:sldId id="612" r:id="rId10"/>
    <p:sldId id="653" r:id="rId11"/>
    <p:sldId id="610" r:id="rId12"/>
    <p:sldId id="794" r:id="rId13"/>
    <p:sldId id="1014" r:id="rId14"/>
    <p:sldId id="844" r:id="rId15"/>
    <p:sldId id="615" r:id="rId16"/>
    <p:sldId id="795" r:id="rId17"/>
    <p:sldId id="897" r:id="rId18"/>
    <p:sldId id="616" r:id="rId19"/>
    <p:sldId id="898" r:id="rId20"/>
    <p:sldId id="942" r:id="rId21"/>
    <p:sldId id="944" r:id="rId22"/>
    <p:sldId id="943" r:id="rId23"/>
    <p:sldId id="988" r:id="rId24"/>
    <p:sldId id="939" r:id="rId25"/>
    <p:sldId id="938" r:id="rId26"/>
    <p:sldId id="940" r:id="rId27"/>
    <p:sldId id="998" r:id="rId28"/>
    <p:sldId id="997" r:id="rId29"/>
    <p:sldId id="614" r:id="rId30"/>
    <p:sldId id="613" r:id="rId31"/>
    <p:sldId id="911" r:id="rId32"/>
    <p:sldId id="912" r:id="rId33"/>
    <p:sldId id="618" r:id="rId34"/>
    <p:sldId id="617" r:id="rId35"/>
    <p:sldId id="999" r:id="rId36"/>
    <p:sldId id="1000" r:id="rId37"/>
    <p:sldId id="1001" r:id="rId38"/>
    <p:sldId id="948" r:id="rId39"/>
    <p:sldId id="949" r:id="rId40"/>
    <p:sldId id="989" r:id="rId41"/>
    <p:sldId id="634" r:id="rId42"/>
    <p:sldId id="990" r:id="rId43"/>
    <p:sldId id="635" r:id="rId44"/>
    <p:sldId id="633" r:id="rId45"/>
    <p:sldId id="845" r:id="rId46"/>
    <p:sldId id="994" r:id="rId47"/>
    <p:sldId id="991" r:id="rId48"/>
    <p:sldId id="716" r:id="rId49"/>
    <p:sldId id="725" r:id="rId50"/>
    <p:sldId id="992" r:id="rId51"/>
    <p:sldId id="720" r:id="rId52"/>
    <p:sldId id="723" r:id="rId53"/>
    <p:sldId id="724" r:id="rId54"/>
    <p:sldId id="721" r:id="rId55"/>
    <p:sldId id="717" r:id="rId56"/>
    <p:sldId id="718" r:id="rId57"/>
    <p:sldId id="941" r:id="rId58"/>
    <p:sldId id="722" r:id="rId59"/>
    <p:sldId id="945" r:id="rId60"/>
    <p:sldId id="946" r:id="rId61"/>
    <p:sldId id="947" r:id="rId62"/>
    <p:sldId id="930" r:id="rId63"/>
    <p:sldId id="708" r:id="rId64"/>
    <p:sldId id="709" r:id="rId65"/>
    <p:sldId id="710" r:id="rId66"/>
    <p:sldId id="925" r:id="rId67"/>
    <p:sldId id="926" r:id="rId68"/>
    <p:sldId id="929" r:id="rId69"/>
    <p:sldId id="928" r:id="rId70"/>
    <p:sldId id="1004" r:id="rId71"/>
    <p:sldId id="1005" r:id="rId72"/>
    <p:sldId id="571" r:id="rId73"/>
    <p:sldId id="892" r:id="rId74"/>
    <p:sldId id="796" r:id="rId75"/>
    <p:sldId id="896" r:id="rId76"/>
    <p:sldId id="1002" r:id="rId77"/>
    <p:sldId id="1003" r:id="rId78"/>
    <p:sldId id="590" r:id="rId79"/>
    <p:sldId id="591" r:id="rId80"/>
    <p:sldId id="996" r:id="rId81"/>
    <p:sldId id="916" r:id="rId82"/>
    <p:sldId id="917" r:id="rId83"/>
    <p:sldId id="919" r:id="rId84"/>
    <p:sldId id="920" r:id="rId85"/>
    <p:sldId id="594" r:id="rId86"/>
    <p:sldId id="595" r:id="rId87"/>
    <p:sldId id="596" r:id="rId88"/>
    <p:sldId id="893" r:id="rId89"/>
    <p:sldId id="894" r:id="rId90"/>
    <p:sldId id="587" r:id="rId91"/>
    <p:sldId id="900" r:id="rId92"/>
    <p:sldId id="901" r:id="rId93"/>
    <p:sldId id="902" r:id="rId94"/>
    <p:sldId id="903" r:id="rId95"/>
    <p:sldId id="904" r:id="rId96"/>
    <p:sldId id="905" r:id="rId97"/>
    <p:sldId id="906" r:id="rId98"/>
    <p:sldId id="907" r:id="rId99"/>
    <p:sldId id="993" r:id="rId100"/>
    <p:sldId id="915" r:id="rId101"/>
    <p:sldId id="931" r:id="rId102"/>
    <p:sldId id="913" r:id="rId103"/>
    <p:sldId id="914" r:id="rId104"/>
    <p:sldId id="977" r:id="rId105"/>
    <p:sldId id="978" r:id="rId106"/>
    <p:sldId id="981" r:id="rId107"/>
    <p:sldId id="982" r:id="rId108"/>
    <p:sldId id="1008" r:id="rId109"/>
    <p:sldId id="983" r:id="rId110"/>
    <p:sldId id="984" r:id="rId111"/>
    <p:sldId id="1009" r:id="rId112"/>
    <p:sldId id="1010" r:id="rId113"/>
    <p:sldId id="985" r:id="rId114"/>
    <p:sldId id="1011" r:id="rId115"/>
    <p:sldId id="1012" r:id="rId116"/>
    <p:sldId id="1013" r:id="rId11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 id="{86D2C3E9-7291-4AB7-989A-2BE0C916663A}">
          <p14:sldIdLst>
            <p14:sldId id="470"/>
          </p14:sldIdLst>
        </p14:section>
        <p14:section name="はじめに" id="{4B53CDC1-E053-466F-B6EA-4DE4A1BFECF2}">
          <p14:sldIdLst>
            <p14:sldId id="550"/>
            <p14:sldId id="891"/>
          </p14:sldIdLst>
        </p14:section>
        <p14:section name="本システムの利用を開始する" id="{842C5674-949B-4736-96F6-0243DF1E12BE}">
          <p14:sldIdLst>
            <p14:sldId id="846"/>
            <p14:sldId id="1007"/>
            <p14:sldId id="612"/>
            <p14:sldId id="653"/>
            <p14:sldId id="610"/>
            <p14:sldId id="794"/>
            <p14:sldId id="1014"/>
          </p14:sldIdLst>
        </p14:section>
        <p14:section name="窓口業務で利用する" id="{E4D66CB0-0D0F-4293-B89E-34C23053CC86}">
          <p14:sldIdLst>
            <p14:sldId id="844"/>
            <p14:sldId id="615"/>
            <p14:sldId id="795"/>
            <p14:sldId id="897"/>
            <p14:sldId id="616"/>
            <p14:sldId id="898"/>
            <p14:sldId id="942"/>
            <p14:sldId id="944"/>
            <p14:sldId id="943"/>
            <p14:sldId id="988"/>
            <p14:sldId id="939"/>
            <p14:sldId id="938"/>
            <p14:sldId id="940"/>
            <p14:sldId id="998"/>
            <p14:sldId id="997"/>
            <p14:sldId id="614"/>
            <p14:sldId id="613"/>
            <p14:sldId id="911"/>
            <p14:sldId id="912"/>
            <p14:sldId id="618"/>
            <p14:sldId id="617"/>
            <p14:sldId id="999"/>
            <p14:sldId id="1000"/>
            <p14:sldId id="1001"/>
            <p14:sldId id="948"/>
            <p14:sldId id="949"/>
          </p14:sldIdLst>
        </p14:section>
        <p14:section name="帳票出力" id="{F3A8B3A4-B626-4B6B-9D20-81CFE6474A45}">
          <p14:sldIdLst>
            <p14:sldId id="989"/>
            <p14:sldId id="634"/>
            <p14:sldId id="990"/>
            <p14:sldId id="635"/>
            <p14:sldId id="633"/>
          </p14:sldIdLst>
        </p14:section>
        <p14:section name="台帳補正業務で利用する" id="{0D36DE8E-9DFE-400A-8508-5A2B8AC8CE68}">
          <p14:sldIdLst>
            <p14:sldId id="845"/>
            <p14:sldId id="994"/>
            <p14:sldId id="991"/>
            <p14:sldId id="716"/>
            <p14:sldId id="725"/>
            <p14:sldId id="992"/>
            <p14:sldId id="720"/>
            <p14:sldId id="723"/>
            <p14:sldId id="724"/>
            <p14:sldId id="721"/>
            <p14:sldId id="717"/>
            <p14:sldId id="718"/>
            <p14:sldId id="941"/>
            <p14:sldId id="722"/>
            <p14:sldId id="945"/>
            <p14:sldId id="946"/>
            <p14:sldId id="947"/>
            <p14:sldId id="930"/>
            <p14:sldId id="708"/>
            <p14:sldId id="709"/>
            <p14:sldId id="710"/>
            <p14:sldId id="925"/>
            <p14:sldId id="926"/>
            <p14:sldId id="929"/>
            <p14:sldId id="928"/>
            <p14:sldId id="1004"/>
          </p14:sldIdLst>
        </p14:section>
        <p14:section name="申請受付／総会業務で利用する" id="{0F28C44A-4282-48B7-9753-097D6DA2EAA1}">
          <p14:sldIdLst>
            <p14:sldId id="1005"/>
            <p14:sldId id="571"/>
            <p14:sldId id="892"/>
            <p14:sldId id="796"/>
            <p14:sldId id="896"/>
            <p14:sldId id="1002"/>
            <p14:sldId id="1003"/>
            <p14:sldId id="590"/>
            <p14:sldId id="591"/>
            <p14:sldId id="996"/>
            <p14:sldId id="916"/>
            <p14:sldId id="917"/>
            <p14:sldId id="919"/>
            <p14:sldId id="920"/>
            <p14:sldId id="594"/>
            <p14:sldId id="595"/>
            <p14:sldId id="596"/>
            <p14:sldId id="893"/>
            <p14:sldId id="894"/>
            <p14:sldId id="587"/>
            <p14:sldId id="900"/>
            <p14:sldId id="901"/>
            <p14:sldId id="902"/>
            <p14:sldId id="903"/>
            <p14:sldId id="904"/>
            <p14:sldId id="905"/>
            <p14:sldId id="906"/>
            <p14:sldId id="907"/>
            <p14:sldId id="993"/>
            <p14:sldId id="915"/>
            <p14:sldId id="931"/>
            <p14:sldId id="913"/>
          </p14:sldIdLst>
        </p14:section>
        <p14:section name="台帳情報の制限" id="{C181724C-A752-40D4-B3FD-D2301412AAA6}">
          <p14:sldIdLst>
            <p14:sldId id="914"/>
            <p14:sldId id="977"/>
            <p14:sldId id="978"/>
          </p14:sldIdLst>
        </p14:section>
        <p14:section name="ナビへの公開" id="{762C2F91-7F38-4DAE-BAD2-E1CB629D5EAE}">
          <p14:sldIdLst>
            <p14:sldId id="981"/>
            <p14:sldId id="982"/>
            <p14:sldId id="1008"/>
            <p14:sldId id="983"/>
            <p14:sldId id="984"/>
            <p14:sldId id="1009"/>
            <p14:sldId id="1010"/>
            <p14:sldId id="985"/>
            <p14:sldId id="1011"/>
            <p14:sldId id="1012"/>
            <p14:sldId id="1013"/>
          </p14:sldIdLst>
        </p14:section>
      </p14:sectionLst>
    </p:ext>
    <p:ext uri="{EFAFB233-063F-42B5-8137-9DF3F51BA10A}">
      <p15:sldGuideLst xmlns:p15="http://schemas.microsoft.com/office/powerpoint/2012/main">
        <p15:guide id="1" orient="horz" pos="709" userDrawn="1">
          <p15:clr>
            <a:srgbClr val="A4A3A4"/>
          </p15:clr>
        </p15:guide>
        <p15:guide id="2" orient="horz" pos="4065" userDrawn="1">
          <p15:clr>
            <a:srgbClr val="A4A3A4"/>
          </p15:clr>
        </p15:guide>
        <p15:guide id="3" orient="horz" pos="2160" userDrawn="1">
          <p15:clr>
            <a:srgbClr val="A4A3A4"/>
          </p15:clr>
        </p15:guide>
        <p15:guide id="4" pos="3840" userDrawn="1">
          <p15:clr>
            <a:srgbClr val="A4A3A4"/>
          </p15:clr>
        </p15:guide>
        <p15:guide id="7" pos="267" userDrawn="1">
          <p15:clr>
            <a:srgbClr val="A4A3A4"/>
          </p15:clr>
        </p15:guide>
        <p15:guide id="8" pos="74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澤谷　拓郎（SBT　Web　Webマーケティング部）" initials="澤谷" lastIdx="1" clrIdx="0"/>
  <p:cmAuthor id="1" name="Ogura, Koji (JP - Tokyo)" initials="OK(-T" lastIdx="1" clrIdx="1"/>
  <p:cmAuthor id="2" name="systemkyouyu02" initials="s" lastIdx="1" clrIdx="2">
    <p:extLst>
      <p:ext uri="{19B8F6BF-5375-455C-9EA6-DF929625EA0E}">
        <p15:presenceInfo xmlns:p15="http://schemas.microsoft.com/office/powerpoint/2012/main" userId="systemkyouyu0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F3622B"/>
    <a:srgbClr val="24981B"/>
    <a:srgbClr val="003300"/>
    <a:srgbClr val="FF00FF"/>
    <a:srgbClr val="EBF1DE"/>
    <a:srgbClr val="B7DEE8"/>
    <a:srgbClr val="1488FF"/>
    <a:srgbClr val="FCDA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47" autoAdjust="0"/>
    <p:restoredTop sz="96154" autoAdjust="0"/>
  </p:normalViewPr>
  <p:slideViewPr>
    <p:cSldViewPr>
      <p:cViewPr varScale="1">
        <p:scale>
          <a:sx n="74" d="100"/>
          <a:sy n="74" d="100"/>
        </p:scale>
        <p:origin x="78" y="114"/>
      </p:cViewPr>
      <p:guideLst>
        <p:guide orient="horz" pos="709"/>
        <p:guide orient="horz" pos="4065"/>
        <p:guide orient="horz" pos="2160"/>
        <p:guide pos="3840"/>
        <p:guide pos="267"/>
        <p:guide pos="742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63" d="100"/>
          <a:sy n="63" d="100"/>
        </p:scale>
        <p:origin x="2715" y="6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575" cy="498475"/>
          </a:xfrm>
          <a:prstGeom prst="rect">
            <a:avLst/>
          </a:prstGeom>
        </p:spPr>
        <p:txBody>
          <a:bodyPr vert="horz" lIns="91425" tIns="45712" rIns="91425" bIns="45712"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6040" y="1"/>
            <a:ext cx="2949575" cy="498475"/>
          </a:xfrm>
          <a:prstGeom prst="rect">
            <a:avLst/>
          </a:prstGeom>
        </p:spPr>
        <p:txBody>
          <a:bodyPr vert="horz" lIns="91425" tIns="45712" rIns="91425" bIns="45712" rtlCol="0"/>
          <a:lstStyle>
            <a:lvl1pPr algn="r">
              <a:defRPr sz="1200"/>
            </a:lvl1pPr>
          </a:lstStyle>
          <a:p>
            <a:fld id="{CC5D38A4-3348-4FB8-AD0A-96CDE498AB98}" type="datetimeFigureOut">
              <a:rPr kumimoji="1" lang="ja-JP" altLang="en-US" smtClean="0"/>
              <a:pPr/>
              <a:t>2023/5/30</a:t>
            </a:fld>
            <a:endParaRPr kumimoji="1" lang="ja-JP" altLang="en-US" dirty="0"/>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5" tIns="45712" rIns="91425"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5" tIns="45712" rIns="91425" bIns="45712" rtlCol="0" anchor="b"/>
          <a:lstStyle>
            <a:lvl1pPr algn="r">
              <a:defRPr sz="1200"/>
            </a:lvl1pPr>
          </a:lstStyle>
          <a:p>
            <a:fld id="{EFA29BE2-FBB3-489A-B065-FFE2ED7D7CFF}" type="slidenum">
              <a:rPr kumimoji="1" lang="ja-JP" altLang="en-US" smtClean="0"/>
              <a:pPr/>
              <a:t>‹#›</a:t>
            </a:fld>
            <a:endParaRPr kumimoji="1" lang="ja-JP" altLang="en-US"/>
          </a:p>
        </p:txBody>
      </p:sp>
    </p:spTree>
    <p:extLst>
      <p:ext uri="{BB962C8B-B14F-4D97-AF65-F5344CB8AC3E}">
        <p14:creationId xmlns:p14="http://schemas.microsoft.com/office/powerpoint/2010/main" val="32416364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3"/>
            <a:ext cx="2949786" cy="496967"/>
          </a:xfrm>
          <a:prstGeom prst="rect">
            <a:avLst/>
          </a:prstGeom>
        </p:spPr>
        <p:txBody>
          <a:bodyPr vert="horz" lIns="95658" tIns="47830" rIns="95658" bIns="47830" rtlCol="0"/>
          <a:lstStyle>
            <a:lvl1pPr algn="l">
              <a:defRPr sz="1300"/>
            </a:lvl1pPr>
          </a:lstStyle>
          <a:p>
            <a:endParaRPr kumimoji="1" lang="ja-JP" altLang="en-US" dirty="0"/>
          </a:p>
        </p:txBody>
      </p:sp>
      <p:sp>
        <p:nvSpPr>
          <p:cNvPr id="3" name="日付プレースホルダー 2"/>
          <p:cNvSpPr>
            <a:spLocks noGrp="1"/>
          </p:cNvSpPr>
          <p:nvPr>
            <p:ph type="dt" idx="1"/>
          </p:nvPr>
        </p:nvSpPr>
        <p:spPr>
          <a:xfrm>
            <a:off x="3855840" y="3"/>
            <a:ext cx="2949786" cy="496967"/>
          </a:xfrm>
          <a:prstGeom prst="rect">
            <a:avLst/>
          </a:prstGeom>
        </p:spPr>
        <p:txBody>
          <a:bodyPr vert="horz" lIns="95658" tIns="47830" rIns="95658" bIns="47830" rtlCol="0"/>
          <a:lstStyle>
            <a:lvl1pPr algn="r">
              <a:defRPr sz="1300"/>
            </a:lvl1pPr>
          </a:lstStyle>
          <a:p>
            <a:fld id="{C7D0EE69-8EF8-4254-B2DD-5023E2F3AED8}" type="datetimeFigureOut">
              <a:rPr kumimoji="1" lang="ja-JP" altLang="en-US" smtClean="0"/>
              <a:pPr/>
              <a:t>2023/5/30</a:t>
            </a:fld>
            <a:endParaRPr kumimoji="1" lang="ja-JP" altLang="en-US" dirty="0"/>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5658" tIns="47830" rIns="95658" bIns="47830"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5658" tIns="47830" rIns="95658" bIns="478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6" cy="496967"/>
          </a:xfrm>
          <a:prstGeom prst="rect">
            <a:avLst/>
          </a:prstGeom>
        </p:spPr>
        <p:txBody>
          <a:bodyPr vert="horz" lIns="95658" tIns="47830" rIns="95658" bIns="478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40" y="9440649"/>
            <a:ext cx="2949786" cy="496967"/>
          </a:xfrm>
          <a:prstGeom prst="rect">
            <a:avLst/>
          </a:prstGeom>
        </p:spPr>
        <p:txBody>
          <a:bodyPr vert="horz" lIns="95658" tIns="47830" rIns="95658" bIns="47830" rtlCol="0" anchor="b"/>
          <a:lstStyle>
            <a:lvl1pPr algn="r">
              <a:defRPr sz="1300"/>
            </a:lvl1pPr>
          </a:lstStyle>
          <a:p>
            <a:fld id="{2B9E004C-2D44-4B74-A4A3-A1D2240F9414}" type="slidenum">
              <a:rPr kumimoji="1" lang="ja-JP" altLang="en-US" smtClean="0"/>
              <a:pPr/>
              <a:t>‹#›</a:t>
            </a:fld>
            <a:endParaRPr kumimoji="1" lang="ja-JP" altLang="en-US"/>
          </a:p>
        </p:txBody>
      </p:sp>
    </p:spTree>
    <p:extLst>
      <p:ext uri="{BB962C8B-B14F-4D97-AF65-F5344CB8AC3E}">
        <p14:creationId xmlns:p14="http://schemas.microsoft.com/office/powerpoint/2010/main" val="13347618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今回の操作説明を行います、共同事業体○○の</a:t>
            </a:r>
            <a:r>
              <a:rPr kumimoji="1" lang="en-US" altLang="ja-JP" dirty="0"/>
              <a:t>××</a:t>
            </a:r>
            <a:r>
              <a:rPr kumimoji="1" lang="ja-JP" altLang="en-US" dirty="0"/>
              <a:t>と申します。宜しくお願い致します。</a:t>
            </a:r>
            <a:endParaRPr kumimoji="1" lang="en-US" altLang="ja-JP" dirty="0"/>
          </a:p>
          <a:p>
            <a:r>
              <a:rPr kumimoji="1" lang="ja-JP" altLang="en-US" dirty="0"/>
              <a:t>では早速お手元の資料に沿って説明させていただきます。</a:t>
            </a:r>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2503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⑤農家法人の検索結果がリスト表示されます。</a:t>
            </a:r>
            <a:endParaRPr kumimoji="1" lang="en-US" altLang="ja-JP" dirty="0"/>
          </a:p>
          <a:p>
            <a:endParaRPr kumimoji="1" lang="en-US" altLang="ja-JP" dirty="0"/>
          </a:p>
          <a:p>
            <a:r>
              <a:rPr lang="ja-JP" altLang="en-US" dirty="0">
                <a:latin typeface="メイリオ" panose="020B0604030504040204" pitchFamily="50" charset="-128"/>
                <a:ea typeface="メイリオ" panose="020B0604030504040204" pitchFamily="50" charset="-128"/>
                <a:cs typeface="Meiryo UI" panose="020B0604030504040204" pitchFamily="50" charset="-128"/>
              </a:rPr>
              <a:t>リストに表示されている農家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法人の情報をより詳細に知りたい、もしくは修正したい場合は、</a:t>
            </a:r>
            <a:endParaRPr kumimoji="1" lang="en-US" altLang="ja-JP" dirty="0"/>
          </a:p>
          <a:p>
            <a:endParaRPr kumimoji="1" lang="en-US" altLang="ja-JP" dirty="0"/>
          </a:p>
          <a:p>
            <a:r>
              <a:rPr kumimoji="1" lang="ja-JP" altLang="en-US" dirty="0"/>
              <a:t>検索結果のリストに対し、⑥行をダブルクリックすると、</a:t>
            </a:r>
            <a:endParaRPr kumimoji="1" lang="en-US" altLang="ja-JP" dirty="0"/>
          </a:p>
          <a:p>
            <a:endParaRPr kumimoji="1" lang="en-US" altLang="ja-JP" dirty="0"/>
          </a:p>
          <a:p>
            <a:r>
              <a:rPr kumimoji="1" lang="ja-JP" altLang="en-US" dirty="0"/>
              <a:t>農家法人に紐づく農地台帳の情報を閲覧することができます。</a:t>
            </a:r>
            <a:endParaRPr kumimoji="1" lang="en-US" altLang="ja-JP" dirty="0"/>
          </a:p>
          <a:p>
            <a:endParaRPr kumimoji="1" lang="en-US" altLang="ja-JP" dirty="0"/>
          </a:p>
          <a:p>
            <a:r>
              <a:rPr kumimoji="1" lang="ja-JP" altLang="en-US" dirty="0"/>
              <a:t>ダブルクリック以外に、⑦選択ボタンを押すことで、同じ動作を行うことが可能です。</a:t>
            </a:r>
            <a:endParaRPr kumimoji="1" lang="en-US" altLang="ja-JP" dirty="0"/>
          </a:p>
          <a:p>
            <a:endParaRPr kumimoji="1" lang="en-US" altLang="ja-JP" dirty="0"/>
          </a:p>
          <a:p>
            <a:r>
              <a:rPr kumimoji="1" lang="ja-JP" altLang="en-US" dirty="0"/>
              <a:t>名簿から検索する手順については以上です。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5752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3836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⑤農家法人の検索結果がリスト表示されます。</a:t>
            </a:r>
            <a:endParaRPr kumimoji="1" lang="en-US" altLang="ja-JP" dirty="0"/>
          </a:p>
          <a:p>
            <a:endParaRPr kumimoji="1" lang="en-US" altLang="ja-JP" dirty="0"/>
          </a:p>
          <a:p>
            <a:r>
              <a:rPr lang="ja-JP" altLang="en-US" dirty="0">
                <a:latin typeface="メイリオ" panose="020B0604030504040204" pitchFamily="50" charset="-128"/>
                <a:ea typeface="メイリオ" panose="020B0604030504040204" pitchFamily="50" charset="-128"/>
                <a:cs typeface="Meiryo UI" panose="020B0604030504040204" pitchFamily="50" charset="-128"/>
              </a:rPr>
              <a:t>リストに表示されている農家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法人の情報をより詳細に知りたい、もしくは修正したい場合は、</a:t>
            </a:r>
            <a:endParaRPr kumimoji="1" lang="en-US" altLang="ja-JP" dirty="0"/>
          </a:p>
          <a:p>
            <a:endParaRPr kumimoji="1" lang="en-US" altLang="ja-JP" dirty="0"/>
          </a:p>
          <a:p>
            <a:r>
              <a:rPr kumimoji="1" lang="ja-JP" altLang="en-US" dirty="0"/>
              <a:t>検索結果のリストに対し、⑥行をダブルクリックすると、</a:t>
            </a:r>
            <a:endParaRPr kumimoji="1" lang="en-US" altLang="ja-JP" dirty="0"/>
          </a:p>
          <a:p>
            <a:endParaRPr kumimoji="1" lang="en-US" altLang="ja-JP" dirty="0"/>
          </a:p>
          <a:p>
            <a:r>
              <a:rPr kumimoji="1" lang="ja-JP" altLang="en-US" dirty="0"/>
              <a:t>農家法人に紐づく農地台帳の情報を閲覧することができます。</a:t>
            </a:r>
            <a:endParaRPr kumimoji="1" lang="en-US" altLang="ja-JP" dirty="0"/>
          </a:p>
          <a:p>
            <a:endParaRPr kumimoji="1" lang="en-US" altLang="ja-JP" dirty="0"/>
          </a:p>
          <a:p>
            <a:r>
              <a:rPr kumimoji="1" lang="ja-JP" altLang="en-US" dirty="0"/>
              <a:t>ダブルクリック以外に、⑦選択ボタンを押すことで、同じ動作を行うことが可能です。</a:t>
            </a:r>
            <a:endParaRPr kumimoji="1" lang="en-US" altLang="ja-JP" dirty="0"/>
          </a:p>
          <a:p>
            <a:endParaRPr kumimoji="1" lang="en-US" altLang="ja-JP" dirty="0"/>
          </a:p>
          <a:p>
            <a:r>
              <a:rPr kumimoji="1" lang="ja-JP" altLang="en-US" dirty="0"/>
              <a:t>名簿から検索する手順については以上です。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9803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⑤農家法人の検索結果がリスト表示されます。</a:t>
            </a:r>
            <a:endParaRPr kumimoji="1" lang="en-US" altLang="ja-JP" dirty="0"/>
          </a:p>
          <a:p>
            <a:endParaRPr kumimoji="1" lang="en-US" altLang="ja-JP" dirty="0"/>
          </a:p>
          <a:p>
            <a:r>
              <a:rPr lang="ja-JP" altLang="en-US" dirty="0">
                <a:latin typeface="メイリオ" panose="020B0604030504040204" pitchFamily="50" charset="-128"/>
                <a:ea typeface="メイリオ" panose="020B0604030504040204" pitchFamily="50" charset="-128"/>
                <a:cs typeface="Meiryo UI" panose="020B0604030504040204" pitchFamily="50" charset="-128"/>
              </a:rPr>
              <a:t>リストに表示されている農家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法人の情報をより詳細に知りたい、もしくは修正したい場合は、</a:t>
            </a:r>
            <a:endParaRPr kumimoji="1" lang="en-US" altLang="ja-JP" dirty="0"/>
          </a:p>
          <a:p>
            <a:endParaRPr kumimoji="1" lang="en-US" altLang="ja-JP" dirty="0"/>
          </a:p>
          <a:p>
            <a:r>
              <a:rPr kumimoji="1" lang="ja-JP" altLang="en-US" dirty="0"/>
              <a:t>検索結果のリストに対し、⑥行をダブルクリックすると、</a:t>
            </a:r>
            <a:endParaRPr kumimoji="1" lang="en-US" altLang="ja-JP" dirty="0"/>
          </a:p>
          <a:p>
            <a:endParaRPr kumimoji="1" lang="en-US" altLang="ja-JP" dirty="0"/>
          </a:p>
          <a:p>
            <a:r>
              <a:rPr kumimoji="1" lang="ja-JP" altLang="en-US" dirty="0"/>
              <a:t>農家法人に紐づく農地台帳の情報を閲覧することができます。</a:t>
            </a:r>
            <a:endParaRPr kumimoji="1" lang="en-US" altLang="ja-JP" dirty="0"/>
          </a:p>
          <a:p>
            <a:endParaRPr kumimoji="1" lang="en-US" altLang="ja-JP" dirty="0"/>
          </a:p>
          <a:p>
            <a:r>
              <a:rPr kumimoji="1" lang="ja-JP" altLang="en-US" dirty="0"/>
              <a:t>ダブルクリック以外に、⑦選択ボタンを押すことで、同じ動作を行うことが可能です。</a:t>
            </a:r>
            <a:endParaRPr kumimoji="1" lang="en-US" altLang="ja-JP" dirty="0"/>
          </a:p>
          <a:p>
            <a:endParaRPr kumimoji="1" lang="en-US" altLang="ja-JP" dirty="0"/>
          </a:p>
          <a:p>
            <a:r>
              <a:rPr kumimoji="1" lang="ja-JP" altLang="en-US" dirty="0"/>
              <a:t>名簿から検索する手順については以上です。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92915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⑤農家法人の検索結果がリスト表示されます。</a:t>
            </a:r>
            <a:endParaRPr kumimoji="1" lang="en-US" altLang="ja-JP" dirty="0"/>
          </a:p>
          <a:p>
            <a:endParaRPr kumimoji="1" lang="en-US" altLang="ja-JP" dirty="0"/>
          </a:p>
          <a:p>
            <a:r>
              <a:rPr lang="ja-JP" altLang="en-US" dirty="0">
                <a:latin typeface="メイリオ" panose="020B0604030504040204" pitchFamily="50" charset="-128"/>
                <a:ea typeface="メイリオ" panose="020B0604030504040204" pitchFamily="50" charset="-128"/>
                <a:cs typeface="Meiryo UI" panose="020B0604030504040204" pitchFamily="50" charset="-128"/>
              </a:rPr>
              <a:t>リストに表示されている農家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法人の情報をより詳細に知りたい、もしくは修正したい場合は、</a:t>
            </a:r>
            <a:endParaRPr kumimoji="1" lang="en-US" altLang="ja-JP" dirty="0"/>
          </a:p>
          <a:p>
            <a:endParaRPr kumimoji="1" lang="en-US" altLang="ja-JP" dirty="0"/>
          </a:p>
          <a:p>
            <a:r>
              <a:rPr kumimoji="1" lang="ja-JP" altLang="en-US" dirty="0"/>
              <a:t>検索結果のリストに対し、⑥行をダブルクリックすると、</a:t>
            </a:r>
            <a:endParaRPr kumimoji="1" lang="en-US" altLang="ja-JP" dirty="0"/>
          </a:p>
          <a:p>
            <a:endParaRPr kumimoji="1" lang="en-US" altLang="ja-JP" dirty="0"/>
          </a:p>
          <a:p>
            <a:r>
              <a:rPr kumimoji="1" lang="ja-JP" altLang="en-US" dirty="0"/>
              <a:t>農家法人に紐づく農地台帳の情報を閲覧することができます。</a:t>
            </a:r>
            <a:endParaRPr kumimoji="1" lang="en-US" altLang="ja-JP" dirty="0"/>
          </a:p>
          <a:p>
            <a:endParaRPr kumimoji="1" lang="en-US" altLang="ja-JP" dirty="0"/>
          </a:p>
          <a:p>
            <a:r>
              <a:rPr kumimoji="1" lang="ja-JP" altLang="en-US" dirty="0"/>
              <a:t>ダブルクリック以外に、⑦選択ボタンを押すことで、同じ動作を行うことが可能です。</a:t>
            </a:r>
            <a:endParaRPr kumimoji="1" lang="en-US" altLang="ja-JP" dirty="0"/>
          </a:p>
          <a:p>
            <a:endParaRPr kumimoji="1" lang="en-US" altLang="ja-JP" dirty="0"/>
          </a:p>
          <a:p>
            <a:r>
              <a:rPr kumimoji="1" lang="ja-JP" altLang="en-US" dirty="0"/>
              <a:t>名簿から検索する手順については以上です。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07659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0275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03670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1195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029365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次に、所在から検索する操作について説明します。</a:t>
            </a:r>
            <a:endParaRPr kumimoji="1" lang="en-US" altLang="ja-JP" dirty="0"/>
          </a:p>
          <a:p>
            <a:endParaRPr kumimoji="1" lang="en-US" altLang="ja-JP" dirty="0"/>
          </a:p>
          <a:p>
            <a:r>
              <a:rPr lang="en-US" altLang="ja-JP" b="1" dirty="0" err="1">
                <a:latin typeface="メイリオ" panose="020B0604030504040204" pitchFamily="50" charset="-128"/>
                <a:ea typeface="メイリオ" panose="020B0604030504040204" pitchFamily="50" charset="-128"/>
                <a:cs typeface="Meiryo UI" panose="020B0604030504040204" pitchFamily="50" charset="-128"/>
              </a:rPr>
              <a:t>eMAFF</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農地ナビで土地に関する問い合わせが発生した場合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農地パトロール等などで所有者が不明な場合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、所在地から農地台帳を検索することが可能です。</a:t>
            </a:r>
          </a:p>
          <a:p>
            <a:endParaRPr kumimoji="1" lang="en-US" altLang="ja-JP" dirty="0"/>
          </a:p>
          <a:p>
            <a:r>
              <a:rPr kumimoji="1" lang="ja-JP" altLang="en-US" dirty="0"/>
              <a:t>①台帳管理の所在から探すタブを選択し、検索画面を表示します。</a:t>
            </a:r>
            <a:endParaRPr kumimoji="1" lang="en-US" altLang="ja-JP" dirty="0"/>
          </a:p>
          <a:p>
            <a:endParaRPr kumimoji="1" lang="en-US" altLang="ja-JP" dirty="0"/>
          </a:p>
          <a:p>
            <a:r>
              <a:rPr kumimoji="1" lang="ja-JP" altLang="en-US" dirty="0"/>
              <a:t>②大字・小字など、所在に関する検索条件を指定し、</a:t>
            </a:r>
            <a:endParaRPr kumimoji="1" lang="en-US" altLang="ja-JP" dirty="0"/>
          </a:p>
          <a:p>
            <a:endParaRPr kumimoji="1" lang="en-US" altLang="ja-JP" dirty="0"/>
          </a:p>
          <a:p>
            <a:r>
              <a:rPr kumimoji="1" lang="ja-JP" altLang="en-US" dirty="0"/>
              <a:t>③検索ボタンを押してください。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7235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本資料の流れ</a:t>
            </a:r>
            <a:r>
              <a:rPr kumimoji="1" lang="ja-JP" altLang="en-US" dirty="0"/>
              <a:t>をご説明します。農業委員会様の基本的な業務イメージをベースに</a:t>
            </a:r>
            <a:r>
              <a:rPr kumimoji="1" lang="ja-JP" altLang="en-US" b="1" dirty="0"/>
              <a:t>全</a:t>
            </a:r>
            <a:r>
              <a:rPr kumimoji="1" lang="en-US" altLang="ja-JP" b="1" dirty="0"/>
              <a:t>8</a:t>
            </a:r>
            <a:r>
              <a:rPr kumimoji="1" lang="ja-JP" altLang="en-US" b="1" dirty="0"/>
              <a:t>章</a:t>
            </a:r>
            <a:r>
              <a:rPr kumimoji="1" lang="ja-JP" altLang="en-US" dirty="0"/>
              <a:t>で構成しております。</a:t>
            </a:r>
            <a:endParaRPr kumimoji="1" lang="en-US" altLang="ja-JP" dirty="0"/>
          </a:p>
          <a:p>
            <a:endParaRPr kumimoji="1" lang="en-US" altLang="ja-JP" dirty="0"/>
          </a:p>
          <a:p>
            <a:r>
              <a:rPr kumimoji="1" lang="ja-JP" altLang="en-US" b="1" dirty="0"/>
              <a:t>１～６章</a:t>
            </a:r>
            <a:r>
              <a:rPr kumimoji="1" lang="ja-JP" altLang="en-US" dirty="0"/>
              <a:t>では、</a:t>
            </a:r>
            <a:endParaRPr kumimoji="1" lang="en-US" altLang="ja-JP" dirty="0"/>
          </a:p>
          <a:p>
            <a:endParaRPr kumimoji="1" lang="en-US" altLang="ja-JP" dirty="0"/>
          </a:p>
          <a:p>
            <a:r>
              <a:rPr kumimoji="1" lang="ja-JP" altLang="en-US" dirty="0"/>
              <a:t>本システムの利用を開始するところからスタートし</a:t>
            </a:r>
            <a:endParaRPr kumimoji="1" lang="en-US" altLang="ja-JP" dirty="0"/>
          </a:p>
          <a:p>
            <a:endParaRPr kumimoji="1" lang="en-US" altLang="ja-JP" dirty="0"/>
          </a:p>
          <a:p>
            <a:r>
              <a:rPr kumimoji="1" lang="ja-JP" altLang="en-US" dirty="0"/>
              <a:t>・窓口業務</a:t>
            </a:r>
            <a:endParaRPr kumimoji="1" lang="en-US" altLang="ja-JP" dirty="0"/>
          </a:p>
          <a:p>
            <a:r>
              <a:rPr kumimoji="1" lang="ja-JP" altLang="en-US" dirty="0"/>
              <a:t>・台帳補正業務</a:t>
            </a:r>
            <a:endParaRPr kumimoji="1" lang="en-US" altLang="ja-JP" dirty="0"/>
          </a:p>
          <a:p>
            <a:r>
              <a:rPr kumimoji="1" lang="ja-JP" altLang="en-US" dirty="0"/>
              <a:t>・申請受付・総会業務</a:t>
            </a:r>
            <a:endParaRPr kumimoji="1" lang="en-US" altLang="ja-JP" dirty="0"/>
          </a:p>
          <a:p>
            <a:r>
              <a:rPr kumimoji="1" lang="ja-JP" altLang="en-US" dirty="0"/>
              <a:t>・利用状況調査・利用意向調査業務</a:t>
            </a:r>
            <a:endParaRPr kumimoji="1" lang="en-US" altLang="ja-JP" dirty="0"/>
          </a:p>
          <a:p>
            <a:r>
              <a:rPr kumimoji="1" lang="ja-JP" altLang="en-US" dirty="0"/>
              <a:t>・住基台帳・固定資産台帳との突合業務</a:t>
            </a:r>
            <a:endParaRPr kumimoji="1" lang="en-US" altLang="ja-JP" dirty="0"/>
          </a:p>
          <a:p>
            <a:endParaRPr kumimoji="1" lang="en-US" altLang="ja-JP" dirty="0"/>
          </a:p>
          <a:p>
            <a:r>
              <a:rPr kumimoji="1" lang="ja-JP" altLang="en-US" dirty="0"/>
              <a:t>といった</a:t>
            </a:r>
            <a:r>
              <a:rPr kumimoji="1" lang="ja-JP" altLang="en-US" b="1" dirty="0"/>
              <a:t>基本的な業務での利用方法</a:t>
            </a:r>
            <a:r>
              <a:rPr kumimoji="1" lang="ja-JP" altLang="en-US" dirty="0"/>
              <a:t>を説明いたします。</a:t>
            </a:r>
            <a:endParaRPr kumimoji="1" lang="en-US" altLang="ja-JP" dirty="0"/>
          </a:p>
          <a:p>
            <a:endParaRPr kumimoji="1" lang="en-US" altLang="ja-JP" b="1" dirty="0"/>
          </a:p>
          <a:p>
            <a:r>
              <a:rPr kumimoji="1" lang="ja-JP" altLang="en-US" b="1" dirty="0"/>
              <a:t>７～８章</a:t>
            </a:r>
            <a:r>
              <a:rPr kumimoji="1" lang="ja-JP" altLang="en-US" dirty="0"/>
              <a:t>では、</a:t>
            </a:r>
            <a:endParaRPr kumimoji="1" lang="en-US" altLang="ja-JP" dirty="0"/>
          </a:p>
          <a:p>
            <a:endParaRPr kumimoji="1" lang="en-US" altLang="ja-JP" dirty="0"/>
          </a:p>
          <a:p>
            <a:r>
              <a:rPr kumimoji="1" lang="ja-JP" altLang="en-US" dirty="0"/>
              <a:t>・更新された台帳・地図を公開システムまで連携する方法</a:t>
            </a:r>
            <a:endParaRPr kumimoji="1" lang="en-US" altLang="ja-JP" dirty="0"/>
          </a:p>
          <a:p>
            <a:r>
              <a:rPr kumimoji="1" lang="ja-JP" altLang="en-US" dirty="0"/>
              <a:t>・統計</a:t>
            </a:r>
            <a:r>
              <a:rPr kumimoji="1" lang="en-US" altLang="ja-JP" dirty="0"/>
              <a:t>/</a:t>
            </a:r>
            <a:r>
              <a:rPr kumimoji="1" lang="ja-JP" altLang="en-US" dirty="0"/>
              <a:t>集計業務で利用する方法</a:t>
            </a:r>
            <a:endParaRPr kumimoji="1" lang="en-US" altLang="ja-JP" dirty="0"/>
          </a:p>
          <a:p>
            <a:endParaRPr kumimoji="1" lang="en-US" altLang="ja-JP" dirty="0"/>
          </a:p>
          <a:p>
            <a:r>
              <a:rPr kumimoji="1" lang="ja-JP" altLang="en-US" dirty="0"/>
              <a:t>につきまして説明いたします。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87986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一般ユーザの登録操作について説明します。</a:t>
            </a:r>
            <a:endParaRPr kumimoji="1" lang="en-US" altLang="ja-JP" dirty="0"/>
          </a:p>
          <a:p>
            <a:endParaRPr kumimoji="1" lang="en-US" altLang="ja-JP" dirty="0"/>
          </a:p>
          <a:p>
            <a:r>
              <a:rPr kumimoji="1" lang="ja-JP" altLang="en-US" dirty="0"/>
              <a:t>①補助機能のユーザ管理タブをクリックしてユーザ管理画面を表示してください。</a:t>
            </a:r>
            <a:endParaRPr kumimoji="1" lang="en-US" altLang="ja-JP" dirty="0"/>
          </a:p>
          <a:p>
            <a:endParaRPr kumimoji="1" lang="en-US" altLang="ja-JP" dirty="0"/>
          </a:p>
          <a:p>
            <a:r>
              <a:rPr kumimoji="1" lang="ja-JP" altLang="en-US" dirty="0"/>
              <a:t>ユーザのリストが表示されます。</a:t>
            </a:r>
            <a:endParaRPr kumimoji="1" lang="en-US" altLang="ja-JP" dirty="0"/>
          </a:p>
          <a:p>
            <a:endParaRPr kumimoji="1" lang="en-US" altLang="ja-JP" dirty="0"/>
          </a:p>
          <a:p>
            <a:r>
              <a:rPr kumimoji="1" lang="ja-JP" altLang="en-US" dirty="0"/>
              <a:t>②画面下部の追加ボタンを押していただくと、リストの最後に新しい行が追加されます。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96246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証明書／交付書／指導文書を交付する手順について説明します。</a:t>
            </a:r>
            <a:endParaRPr lang="en-US" altLang="ja-JP" dirty="0"/>
          </a:p>
          <a:p>
            <a:endParaRPr kumimoji="1" lang="en-US" altLang="ja-JP" dirty="0"/>
          </a:p>
          <a:p>
            <a:r>
              <a:rPr kumimoji="1" lang="ja-JP" altLang="en-US" dirty="0"/>
              <a:t>まず①各種帳票の</a:t>
            </a:r>
            <a:r>
              <a:rPr lang="ja-JP" altLang="en-US" dirty="0"/>
              <a:t>証明書／交付書／指導文書等の</a:t>
            </a:r>
            <a:r>
              <a:rPr kumimoji="1" lang="ja-JP" altLang="en-US" dirty="0"/>
              <a:t>タブを選択してください。</a:t>
            </a:r>
            <a:endParaRPr kumimoji="1" lang="en-US" altLang="ja-JP" dirty="0"/>
          </a:p>
          <a:p>
            <a:endParaRPr kumimoji="1" lang="en-US" altLang="ja-JP" dirty="0"/>
          </a:p>
          <a:p>
            <a:r>
              <a:rPr kumimoji="1" lang="ja-JP" altLang="en-US" dirty="0"/>
              <a:t>②出力する帳票の種別を選択します。</a:t>
            </a:r>
            <a:endParaRPr kumimoji="1" lang="en-US" altLang="ja-JP" dirty="0"/>
          </a:p>
          <a:p>
            <a:endParaRPr kumimoji="1" lang="en-US" altLang="ja-JP" dirty="0"/>
          </a:p>
          <a:p>
            <a:r>
              <a:rPr kumimoji="1" lang="ja-JP" altLang="en-US" dirty="0"/>
              <a:t>③申請人・代理人などの項目を入力します。</a:t>
            </a:r>
            <a:endParaRPr kumimoji="1" lang="en-US" altLang="ja-JP" dirty="0"/>
          </a:p>
          <a:p>
            <a:endParaRPr kumimoji="1" lang="en-US" altLang="ja-JP" dirty="0"/>
          </a:p>
          <a:p>
            <a:r>
              <a:rPr kumimoji="1" lang="ja-JP" altLang="en-US" dirty="0"/>
              <a:t>④検索ボタンを押すと</a:t>
            </a:r>
            <a:endParaRPr kumimoji="1" lang="en-US" altLang="ja-JP" dirty="0"/>
          </a:p>
          <a:p>
            <a:endParaRPr kumimoji="1" lang="en-US" altLang="ja-JP" dirty="0"/>
          </a:p>
          <a:p>
            <a:r>
              <a:rPr kumimoji="1" lang="ja-JP" altLang="en-US" dirty="0"/>
              <a:t>一覧に結果が表示されるので⑤のチェックボックスで対象地を選択して下さい</a:t>
            </a:r>
            <a:endParaRPr kumimoji="1" lang="en-US" altLang="ja-JP" dirty="0"/>
          </a:p>
          <a:p>
            <a:endParaRPr kumimoji="1" lang="en-US" altLang="ja-JP" dirty="0"/>
          </a:p>
          <a:p>
            <a:r>
              <a:rPr kumimoji="1" lang="ja-JP" altLang="en-US" dirty="0"/>
              <a:t>⑥帳票出力ボタンを押すと印刷されます。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850491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証明書／交付書／指導文書を交付する手順について説明します。</a:t>
            </a:r>
            <a:endParaRPr lang="en-US" altLang="ja-JP" dirty="0"/>
          </a:p>
          <a:p>
            <a:endParaRPr kumimoji="1" lang="en-US" altLang="ja-JP" dirty="0"/>
          </a:p>
          <a:p>
            <a:r>
              <a:rPr kumimoji="1" lang="ja-JP" altLang="en-US" dirty="0"/>
              <a:t>まず①各種帳票の</a:t>
            </a:r>
            <a:r>
              <a:rPr lang="ja-JP" altLang="en-US" dirty="0"/>
              <a:t>証明書／交付書／指導文書等の</a:t>
            </a:r>
            <a:r>
              <a:rPr kumimoji="1" lang="ja-JP" altLang="en-US" dirty="0"/>
              <a:t>タブを選択してください。</a:t>
            </a:r>
            <a:endParaRPr kumimoji="1" lang="en-US" altLang="ja-JP" dirty="0"/>
          </a:p>
          <a:p>
            <a:endParaRPr kumimoji="1" lang="en-US" altLang="ja-JP" dirty="0"/>
          </a:p>
          <a:p>
            <a:r>
              <a:rPr kumimoji="1" lang="ja-JP" altLang="en-US" dirty="0"/>
              <a:t>②出力する帳票の種別を選択します。</a:t>
            </a:r>
            <a:endParaRPr kumimoji="1" lang="en-US" altLang="ja-JP" dirty="0"/>
          </a:p>
          <a:p>
            <a:endParaRPr kumimoji="1" lang="en-US" altLang="ja-JP" dirty="0"/>
          </a:p>
          <a:p>
            <a:r>
              <a:rPr kumimoji="1" lang="ja-JP" altLang="en-US" dirty="0"/>
              <a:t>③申請人・代理人などの項目を入力します。</a:t>
            </a:r>
            <a:endParaRPr kumimoji="1" lang="en-US" altLang="ja-JP" dirty="0"/>
          </a:p>
          <a:p>
            <a:endParaRPr kumimoji="1" lang="en-US" altLang="ja-JP" dirty="0"/>
          </a:p>
          <a:p>
            <a:r>
              <a:rPr kumimoji="1" lang="ja-JP" altLang="en-US" dirty="0"/>
              <a:t>④検索ボタンを押すと</a:t>
            </a:r>
            <a:endParaRPr kumimoji="1" lang="en-US" altLang="ja-JP" dirty="0"/>
          </a:p>
          <a:p>
            <a:endParaRPr kumimoji="1" lang="en-US" altLang="ja-JP" dirty="0"/>
          </a:p>
          <a:p>
            <a:r>
              <a:rPr kumimoji="1" lang="ja-JP" altLang="en-US" dirty="0"/>
              <a:t>一覧に結果が表示されるので⑤のチェックボックスで対象地を選択して下さい</a:t>
            </a:r>
            <a:endParaRPr kumimoji="1" lang="en-US" altLang="ja-JP" dirty="0"/>
          </a:p>
          <a:p>
            <a:endParaRPr kumimoji="1" lang="en-US" altLang="ja-JP" dirty="0"/>
          </a:p>
          <a:p>
            <a:r>
              <a:rPr kumimoji="1" lang="ja-JP" altLang="en-US" dirty="0"/>
              <a:t>⑥帳票出力ボタンを押すと印刷されます。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400520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続いて、農業委員会業務に活用するための　その他帳票の出力方法について説明します。</a:t>
            </a:r>
            <a:endParaRPr kumimoji="1" lang="en-US" altLang="ja-JP" dirty="0"/>
          </a:p>
          <a:p>
            <a:endParaRPr kumimoji="1" lang="en-US" altLang="ja-JP" dirty="0"/>
          </a:p>
          <a:p>
            <a:r>
              <a:rPr kumimoji="1" lang="ja-JP" altLang="en-US" dirty="0"/>
              <a:t>まず①各種帳票の</a:t>
            </a:r>
            <a:r>
              <a:rPr lang="ja-JP" altLang="en-US" dirty="0"/>
              <a:t>台帳／一覧／通知書の</a:t>
            </a:r>
            <a:r>
              <a:rPr kumimoji="1" lang="ja-JP" altLang="en-US" dirty="0"/>
              <a:t>タブを選択してください。</a:t>
            </a:r>
            <a:endParaRPr kumimoji="1" lang="en-US" altLang="ja-JP" dirty="0"/>
          </a:p>
          <a:p>
            <a:endParaRPr kumimoji="1" lang="en-US" altLang="ja-JP" dirty="0"/>
          </a:p>
          <a:p>
            <a:r>
              <a:rPr kumimoji="1" lang="ja-JP" altLang="en-US" dirty="0"/>
              <a:t>②出力する帳票の種別を選択します。</a:t>
            </a:r>
            <a:endParaRPr kumimoji="1" lang="en-US" altLang="ja-JP" dirty="0"/>
          </a:p>
          <a:p>
            <a:endParaRPr kumimoji="1" lang="en-US" altLang="ja-JP" dirty="0"/>
          </a:p>
          <a:p>
            <a:r>
              <a:rPr kumimoji="1" lang="ja-JP" altLang="en-US" dirty="0"/>
              <a:t>③検索条件に絞り込み条件を指定します。</a:t>
            </a:r>
            <a:endParaRPr kumimoji="1" lang="en-US" altLang="ja-JP" dirty="0"/>
          </a:p>
          <a:p>
            <a:endParaRPr kumimoji="1" lang="en-US" altLang="ja-JP" dirty="0"/>
          </a:p>
          <a:p>
            <a:r>
              <a:rPr kumimoji="1" lang="ja-JP" altLang="en-US" dirty="0"/>
              <a:t>④帳票出力ボタンを押すと、</a:t>
            </a:r>
            <a:r>
              <a:rPr lang="ja-JP" altLang="en-US" dirty="0">
                <a:cs typeface="Meiryo UI" panose="020B0604030504040204" pitchFamily="50" charset="-128"/>
              </a:rPr>
              <a:t>農家・法人一覧、世帯員一覧などが</a:t>
            </a:r>
            <a:r>
              <a:rPr kumimoji="1" lang="ja-JP" altLang="en-US" dirty="0"/>
              <a:t>印刷されます。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2499683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閲覧用農地台帳／要約書を交付する手順について説明します。</a:t>
            </a:r>
            <a:endParaRPr lang="en-US" altLang="ja-JP" dirty="0"/>
          </a:p>
          <a:p>
            <a:endParaRPr kumimoji="1" lang="en-US" altLang="ja-JP" dirty="0"/>
          </a:p>
          <a:p>
            <a:r>
              <a:rPr kumimoji="1" lang="ja-JP" altLang="en-US" dirty="0"/>
              <a:t>まず①各種帳票の窓口帳票タブを選択してください。</a:t>
            </a:r>
            <a:endParaRPr kumimoji="1" lang="en-US" altLang="ja-JP" dirty="0"/>
          </a:p>
          <a:p>
            <a:endParaRPr kumimoji="1" lang="en-US" altLang="ja-JP" dirty="0"/>
          </a:p>
          <a:p>
            <a:r>
              <a:rPr kumimoji="1" lang="ja-JP" altLang="en-US" dirty="0"/>
              <a:t>②閲覧用農地台帳または農地台帳記録事項要約書を選択し</a:t>
            </a:r>
            <a:endParaRPr kumimoji="1" lang="en-US" altLang="ja-JP" dirty="0"/>
          </a:p>
          <a:p>
            <a:endParaRPr kumimoji="1" lang="en-US" altLang="ja-JP" dirty="0"/>
          </a:p>
          <a:p>
            <a:r>
              <a:rPr kumimoji="1" lang="ja-JP" altLang="en-US" dirty="0"/>
              <a:t>③検索ボタンを押します。</a:t>
            </a:r>
            <a:endParaRPr kumimoji="1" lang="en-US" altLang="ja-JP" dirty="0"/>
          </a:p>
          <a:p>
            <a:endParaRPr kumimoji="1" lang="en-US" altLang="ja-JP" dirty="0"/>
          </a:p>
          <a:p>
            <a:r>
              <a:rPr kumimoji="1" lang="ja-JP" altLang="en-US" dirty="0"/>
              <a:t>すると④検索結果が表示されますので、チェックボックスで対象地を選択し、</a:t>
            </a:r>
            <a:endParaRPr kumimoji="1" lang="en-US" altLang="ja-JP" dirty="0"/>
          </a:p>
          <a:p>
            <a:endParaRPr kumimoji="1" lang="en-US" altLang="ja-JP" dirty="0"/>
          </a:p>
          <a:p>
            <a:r>
              <a:rPr kumimoji="1" lang="ja-JP" altLang="en-US" dirty="0"/>
              <a:t>⑤帳票出力ボタンを押して印刷してください。</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3320329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48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本資料の流れ</a:t>
            </a:r>
            <a:r>
              <a:rPr kumimoji="1" lang="ja-JP" altLang="en-US" dirty="0"/>
              <a:t>をご説明します。農業委員会様の基本的な業務イメージをベースに</a:t>
            </a:r>
            <a:r>
              <a:rPr kumimoji="1" lang="ja-JP" altLang="en-US" b="1" dirty="0"/>
              <a:t>全</a:t>
            </a:r>
            <a:r>
              <a:rPr kumimoji="1" lang="en-US" altLang="ja-JP" b="1" dirty="0"/>
              <a:t>8</a:t>
            </a:r>
            <a:r>
              <a:rPr kumimoji="1" lang="ja-JP" altLang="en-US" b="1" dirty="0"/>
              <a:t>章</a:t>
            </a:r>
            <a:r>
              <a:rPr kumimoji="1" lang="ja-JP" altLang="en-US" dirty="0"/>
              <a:t>で構成しております。</a:t>
            </a:r>
            <a:endParaRPr kumimoji="1" lang="en-US" altLang="ja-JP" dirty="0"/>
          </a:p>
          <a:p>
            <a:endParaRPr kumimoji="1" lang="en-US" altLang="ja-JP" dirty="0"/>
          </a:p>
          <a:p>
            <a:r>
              <a:rPr kumimoji="1" lang="ja-JP" altLang="en-US" b="1" dirty="0"/>
              <a:t>１～６章</a:t>
            </a:r>
            <a:r>
              <a:rPr kumimoji="1" lang="ja-JP" altLang="en-US" dirty="0"/>
              <a:t>では、</a:t>
            </a:r>
            <a:endParaRPr kumimoji="1" lang="en-US" altLang="ja-JP" dirty="0"/>
          </a:p>
          <a:p>
            <a:endParaRPr kumimoji="1" lang="en-US" altLang="ja-JP" dirty="0"/>
          </a:p>
          <a:p>
            <a:r>
              <a:rPr kumimoji="1" lang="ja-JP" altLang="en-US" dirty="0"/>
              <a:t>本システムの利用を開始するところからスタートし</a:t>
            </a:r>
            <a:endParaRPr kumimoji="1" lang="en-US" altLang="ja-JP" dirty="0"/>
          </a:p>
          <a:p>
            <a:endParaRPr kumimoji="1" lang="en-US" altLang="ja-JP" dirty="0"/>
          </a:p>
          <a:p>
            <a:r>
              <a:rPr kumimoji="1" lang="ja-JP" altLang="en-US" dirty="0"/>
              <a:t>・窓口業務</a:t>
            </a:r>
            <a:endParaRPr kumimoji="1" lang="en-US" altLang="ja-JP" dirty="0"/>
          </a:p>
          <a:p>
            <a:r>
              <a:rPr kumimoji="1" lang="ja-JP" altLang="en-US" dirty="0"/>
              <a:t>・台帳補正業務</a:t>
            </a:r>
            <a:endParaRPr kumimoji="1" lang="en-US" altLang="ja-JP" dirty="0"/>
          </a:p>
          <a:p>
            <a:r>
              <a:rPr kumimoji="1" lang="ja-JP" altLang="en-US" dirty="0"/>
              <a:t>・申請受付・総会業務</a:t>
            </a:r>
            <a:endParaRPr kumimoji="1" lang="en-US" altLang="ja-JP" dirty="0"/>
          </a:p>
          <a:p>
            <a:r>
              <a:rPr kumimoji="1" lang="ja-JP" altLang="en-US" dirty="0"/>
              <a:t>・利用状況調査・利用意向調査業務</a:t>
            </a:r>
            <a:endParaRPr kumimoji="1" lang="en-US" altLang="ja-JP" dirty="0"/>
          </a:p>
          <a:p>
            <a:r>
              <a:rPr kumimoji="1" lang="ja-JP" altLang="en-US" dirty="0"/>
              <a:t>・住基台帳・固定資産台帳との突合業務</a:t>
            </a:r>
            <a:endParaRPr kumimoji="1" lang="en-US" altLang="ja-JP" dirty="0"/>
          </a:p>
          <a:p>
            <a:endParaRPr kumimoji="1" lang="en-US" altLang="ja-JP" dirty="0"/>
          </a:p>
          <a:p>
            <a:r>
              <a:rPr kumimoji="1" lang="ja-JP" altLang="en-US" dirty="0"/>
              <a:t>といった</a:t>
            </a:r>
            <a:r>
              <a:rPr kumimoji="1" lang="ja-JP" altLang="en-US" b="1" dirty="0"/>
              <a:t>基本的な業務での利用方法</a:t>
            </a:r>
            <a:r>
              <a:rPr kumimoji="1" lang="ja-JP" altLang="en-US" dirty="0"/>
              <a:t>を説明いたします。</a:t>
            </a:r>
            <a:endParaRPr kumimoji="1" lang="en-US" altLang="ja-JP" dirty="0"/>
          </a:p>
          <a:p>
            <a:endParaRPr kumimoji="1" lang="en-US" altLang="ja-JP" b="1" dirty="0"/>
          </a:p>
          <a:p>
            <a:r>
              <a:rPr kumimoji="1" lang="ja-JP" altLang="en-US" b="1" dirty="0"/>
              <a:t>７～８章</a:t>
            </a:r>
            <a:r>
              <a:rPr kumimoji="1" lang="ja-JP" altLang="en-US" dirty="0"/>
              <a:t>では、</a:t>
            </a:r>
            <a:endParaRPr kumimoji="1" lang="en-US" altLang="ja-JP" dirty="0"/>
          </a:p>
          <a:p>
            <a:endParaRPr kumimoji="1" lang="en-US" altLang="ja-JP" dirty="0"/>
          </a:p>
          <a:p>
            <a:r>
              <a:rPr kumimoji="1" lang="ja-JP" altLang="en-US" dirty="0"/>
              <a:t>・更新された台帳・地図を公開システムまで連携する方法</a:t>
            </a:r>
            <a:endParaRPr kumimoji="1" lang="en-US" altLang="ja-JP" dirty="0"/>
          </a:p>
          <a:p>
            <a:r>
              <a:rPr kumimoji="1" lang="ja-JP" altLang="en-US" dirty="0"/>
              <a:t>・統計</a:t>
            </a:r>
            <a:r>
              <a:rPr kumimoji="1" lang="en-US" altLang="ja-JP" dirty="0"/>
              <a:t>/</a:t>
            </a:r>
            <a:r>
              <a:rPr kumimoji="1" lang="ja-JP" altLang="en-US" dirty="0"/>
              <a:t>集計業務で利用する方法</a:t>
            </a:r>
            <a:endParaRPr kumimoji="1" lang="en-US" altLang="ja-JP" dirty="0"/>
          </a:p>
          <a:p>
            <a:endParaRPr kumimoji="1" lang="en-US" altLang="ja-JP" dirty="0"/>
          </a:p>
          <a:p>
            <a:r>
              <a:rPr kumimoji="1" lang="ja-JP" altLang="en-US" dirty="0"/>
              <a:t>につきまして説明いたします。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879861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687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97822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271095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10798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005705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72352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150226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9031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0436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一般ユーザの登録操作について説明します。</a:t>
            </a:r>
            <a:endParaRPr kumimoji="1" lang="en-US" altLang="ja-JP" dirty="0"/>
          </a:p>
          <a:p>
            <a:endParaRPr kumimoji="1" lang="en-US" altLang="ja-JP" dirty="0"/>
          </a:p>
          <a:p>
            <a:r>
              <a:rPr kumimoji="1" lang="ja-JP" altLang="en-US" dirty="0"/>
              <a:t>①補助機能のユーザ管理タブをクリックしてユーザ管理画面を表示してください。</a:t>
            </a:r>
            <a:endParaRPr kumimoji="1" lang="en-US" altLang="ja-JP" dirty="0"/>
          </a:p>
          <a:p>
            <a:endParaRPr kumimoji="1" lang="en-US" altLang="ja-JP" dirty="0"/>
          </a:p>
          <a:p>
            <a:r>
              <a:rPr kumimoji="1" lang="ja-JP" altLang="en-US" dirty="0"/>
              <a:t>ユーザのリストが表示されます。</a:t>
            </a:r>
            <a:endParaRPr kumimoji="1" lang="en-US" altLang="ja-JP" dirty="0"/>
          </a:p>
          <a:p>
            <a:endParaRPr kumimoji="1" lang="en-US" altLang="ja-JP" dirty="0"/>
          </a:p>
          <a:p>
            <a:r>
              <a:rPr kumimoji="1" lang="ja-JP" altLang="en-US" dirty="0"/>
              <a:t>②画面下部の追加ボタンを押していただくと、リストの最後に新しい行が追加されます。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94973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3703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83743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4212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52813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24295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0678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72606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996785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80438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102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③追加された新しい行を選択すると、</a:t>
            </a:r>
            <a:endParaRPr kumimoji="1" lang="en-US" altLang="ja-JP" dirty="0"/>
          </a:p>
          <a:p>
            <a:endParaRPr kumimoji="1" lang="en-US" altLang="ja-JP" dirty="0"/>
          </a:p>
          <a:p>
            <a:r>
              <a:rPr kumimoji="1" lang="ja-JP" altLang="en-US" dirty="0"/>
              <a:t>④右側入力欄が空の状態で切り替わりますので、</a:t>
            </a:r>
            <a:endParaRPr kumimoji="1" lang="en-US" altLang="ja-JP" dirty="0"/>
          </a:p>
          <a:p>
            <a:endParaRPr kumimoji="1" lang="en-US" altLang="ja-JP" dirty="0"/>
          </a:p>
          <a:p>
            <a:r>
              <a:rPr kumimoji="1" lang="ja-JP" altLang="en-US" dirty="0"/>
              <a:t>こちらに必要な情報を入力してください。</a:t>
            </a:r>
            <a:endParaRPr kumimoji="1" lang="en-US" altLang="ja-JP" dirty="0"/>
          </a:p>
          <a:p>
            <a:endParaRPr kumimoji="1" lang="en-US" altLang="ja-JP" dirty="0"/>
          </a:p>
          <a:p>
            <a:r>
              <a:rPr kumimoji="1" lang="ja-JP" altLang="en-US" dirty="0"/>
              <a:t>入力が完了したら</a:t>
            </a:r>
            <a:endParaRPr kumimoji="1" lang="en-US" altLang="ja-JP" dirty="0"/>
          </a:p>
          <a:p>
            <a:endParaRPr kumimoji="1" lang="en-US" altLang="ja-JP" dirty="0"/>
          </a:p>
          <a:p>
            <a:r>
              <a:rPr kumimoji="1" lang="ja-JP" altLang="en-US" dirty="0"/>
              <a:t>⑤更新ボタンを押してユーザの登録を完了します。</a:t>
            </a:r>
            <a:endParaRPr kumimoji="1" lang="en-US" altLang="ja-JP" dirty="0"/>
          </a:p>
          <a:p>
            <a:endParaRPr kumimoji="1" lang="en-US" altLang="ja-JP" dirty="0"/>
          </a:p>
          <a:p>
            <a:r>
              <a:rPr kumimoji="1" lang="ja-JP" altLang="en-US" dirty="0"/>
              <a:t>登録が完了すると、指定したメールアドレスに登録完了メールとパスワード通知メールが届きます。</a:t>
            </a:r>
            <a:endParaRPr kumimoji="1" lang="en-US" altLang="ja-JP" dirty="0"/>
          </a:p>
          <a:p>
            <a:endParaRPr kumimoji="1" lang="en-US" altLang="ja-JP" dirty="0"/>
          </a:p>
          <a:p>
            <a:r>
              <a:rPr kumimoji="1" lang="ja-JP" altLang="en-US" dirty="0"/>
              <a:t>セキュリティの関係などで、一般ユーザのメールアドレスを指定しないで登録した場合は、</a:t>
            </a:r>
            <a:endParaRPr kumimoji="1" lang="en-US" altLang="ja-JP" dirty="0"/>
          </a:p>
          <a:p>
            <a:endParaRPr kumimoji="1" lang="en-US" altLang="ja-JP" dirty="0"/>
          </a:p>
          <a:p>
            <a:r>
              <a:rPr kumimoji="1" lang="ja-JP" altLang="en-US" dirty="0"/>
              <a:t>システム管理者宛にメールが届きます。</a:t>
            </a:r>
            <a:endParaRPr kumimoji="1" lang="en-US" altLang="ja-JP" dirty="0"/>
          </a:p>
          <a:p>
            <a:endParaRPr kumimoji="1" lang="en-US" altLang="ja-JP" dirty="0"/>
          </a:p>
          <a:p>
            <a:r>
              <a:rPr kumimoji="1" lang="ja-JP" altLang="en-US" dirty="0"/>
              <a:t>ここまでが一般ユーザの登録操作となります。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71348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73934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61141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21926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38784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72084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53441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91217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17007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03969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3573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登録完了メールのイメージです。</a:t>
            </a:r>
            <a:endParaRPr kumimoji="1" lang="en-US" altLang="ja-JP" dirty="0"/>
          </a:p>
          <a:p>
            <a:endParaRPr kumimoji="1" lang="en-US" altLang="ja-JP" dirty="0"/>
          </a:p>
          <a:p>
            <a:r>
              <a:rPr kumimoji="1" lang="ja-JP" altLang="en-US" dirty="0"/>
              <a:t>①ログイン画面の</a:t>
            </a:r>
            <a:r>
              <a:rPr kumimoji="1" lang="en-US" altLang="ja-JP" dirty="0"/>
              <a:t>URL</a:t>
            </a:r>
          </a:p>
          <a:p>
            <a:endParaRPr kumimoji="1" lang="en-US" altLang="ja-JP" dirty="0"/>
          </a:p>
          <a:p>
            <a:r>
              <a:rPr kumimoji="1" lang="ja-JP" altLang="en-US" dirty="0"/>
              <a:t>②組織</a:t>
            </a:r>
            <a:r>
              <a:rPr kumimoji="1" lang="en-US" altLang="ja-JP" dirty="0"/>
              <a:t>ID</a:t>
            </a:r>
            <a:r>
              <a:rPr kumimoji="1" lang="ja-JP" altLang="en-US" dirty="0"/>
              <a:t>・ログイン</a:t>
            </a:r>
            <a:r>
              <a:rPr kumimoji="1" lang="en-US" altLang="ja-JP" dirty="0"/>
              <a:t>ID</a:t>
            </a:r>
            <a:r>
              <a:rPr kumimoji="1" lang="ja-JP" altLang="en-US" dirty="0"/>
              <a:t>が通知されます。</a:t>
            </a:r>
            <a:endParaRPr kumimoji="1" lang="en-US" altLang="ja-JP" dirty="0"/>
          </a:p>
          <a:p>
            <a:endParaRPr kumimoji="1" lang="en-US" altLang="ja-JP" dirty="0"/>
          </a:p>
          <a:p>
            <a:r>
              <a:rPr kumimoji="1" lang="ja-JP" altLang="en-US" dirty="0"/>
              <a:t>初期パスワードは別のメールで通知します。</a:t>
            </a:r>
            <a:endParaRPr kumimoji="1" lang="en-US" altLang="ja-JP" dirty="0"/>
          </a:p>
          <a:p>
            <a:endParaRPr kumimoji="1" lang="en-US" altLang="ja-JP" dirty="0"/>
          </a:p>
          <a:p>
            <a:r>
              <a:rPr kumimoji="1" lang="ja-JP" altLang="en-US" dirty="0"/>
              <a:t>次のページをご覧ください。</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061931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229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19241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80438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80438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76527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一般ユーザの登録操作について説明します。</a:t>
            </a:r>
            <a:endParaRPr kumimoji="1" lang="en-US" altLang="ja-JP" dirty="0"/>
          </a:p>
          <a:p>
            <a:endParaRPr kumimoji="1" lang="en-US" altLang="ja-JP" dirty="0"/>
          </a:p>
          <a:p>
            <a:r>
              <a:rPr kumimoji="1" lang="ja-JP" altLang="en-US" dirty="0"/>
              <a:t>①補助機能のユーザ管理タブをクリックしてユーザ管理画面を表示してください。</a:t>
            </a:r>
            <a:endParaRPr kumimoji="1" lang="en-US" altLang="ja-JP" dirty="0"/>
          </a:p>
          <a:p>
            <a:endParaRPr kumimoji="1" lang="en-US" altLang="ja-JP" dirty="0"/>
          </a:p>
          <a:p>
            <a:r>
              <a:rPr kumimoji="1" lang="ja-JP" altLang="en-US" dirty="0"/>
              <a:t>ユーザのリストが表示されます。</a:t>
            </a:r>
            <a:endParaRPr kumimoji="1" lang="en-US" altLang="ja-JP" dirty="0"/>
          </a:p>
          <a:p>
            <a:endParaRPr kumimoji="1" lang="en-US" altLang="ja-JP" dirty="0"/>
          </a:p>
          <a:p>
            <a:r>
              <a:rPr kumimoji="1" lang="ja-JP" altLang="en-US" dirty="0"/>
              <a:t>②画面下部の追加ボタンを押していただくと、リストの最後に新しい行が追加されます。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873013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一般ユーザの登録操作について説明します。</a:t>
            </a:r>
            <a:endParaRPr kumimoji="1" lang="en-US" altLang="ja-JP" dirty="0"/>
          </a:p>
          <a:p>
            <a:endParaRPr kumimoji="1" lang="en-US" altLang="ja-JP" dirty="0"/>
          </a:p>
          <a:p>
            <a:r>
              <a:rPr kumimoji="1" lang="ja-JP" altLang="en-US" dirty="0"/>
              <a:t>①補助機能のユーザ管理タブをクリックしてユーザ管理画面を表示してください。</a:t>
            </a:r>
            <a:endParaRPr kumimoji="1" lang="en-US" altLang="ja-JP" dirty="0"/>
          </a:p>
          <a:p>
            <a:endParaRPr kumimoji="1" lang="en-US" altLang="ja-JP" dirty="0"/>
          </a:p>
          <a:p>
            <a:r>
              <a:rPr kumimoji="1" lang="ja-JP" altLang="en-US" dirty="0"/>
              <a:t>ユーザのリストが表示されます。</a:t>
            </a:r>
            <a:endParaRPr kumimoji="1" lang="en-US" altLang="ja-JP" dirty="0"/>
          </a:p>
          <a:p>
            <a:endParaRPr kumimoji="1" lang="en-US" altLang="ja-JP" dirty="0"/>
          </a:p>
          <a:p>
            <a:r>
              <a:rPr kumimoji="1" lang="ja-JP" altLang="en-US" dirty="0"/>
              <a:t>②画面下部の追加ボタンを押していただくと、リストの最後に新しい行が追加されます。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73496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90715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153228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6754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2B9E004C-2D44-4B74-A4A3-A1D2240F9414}" type="slidenum">
              <a:rPr kumimoji="1" lang="ja-JP" altLang="en-US" smtClean="0"/>
              <a:pPr/>
              <a:t>10</a:t>
            </a:fld>
            <a:endParaRPr kumimoji="1" lang="ja-JP" altLang="en-US"/>
          </a:p>
        </p:txBody>
      </p:sp>
    </p:spTree>
    <p:extLst>
      <p:ext uri="{BB962C8B-B14F-4D97-AF65-F5344CB8AC3E}">
        <p14:creationId xmlns:p14="http://schemas.microsoft.com/office/powerpoint/2010/main" val="3527556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38865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221920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94454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100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705450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102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24614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383339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前頁の設定を行ったうえで、地図転送を行うことで、後続のシステムに農地区画図または、農地ピン情報を連携します。</a:t>
            </a:r>
            <a:endParaRPr kumimoji="1" lang="en-US" altLang="ja-JP" dirty="0"/>
          </a:p>
          <a:p>
            <a:r>
              <a:rPr kumimoji="1" lang="ja-JP" altLang="en-US" dirty="0"/>
              <a:t>１日あたりの地図転送量にはシステム上の制約が有るため、曜日ごとに地図転送が可能な都道府県を振り分けています。</a:t>
            </a:r>
            <a:endParaRPr kumimoji="1" lang="en-US" altLang="ja-JP" dirty="0"/>
          </a:p>
          <a:p>
            <a:r>
              <a:rPr kumimoji="1" lang="en-US" altLang="ja-JP" dirty="0"/>
              <a:t>※</a:t>
            </a:r>
            <a:r>
              <a:rPr kumimoji="1" lang="ja-JP" altLang="en-US" dirty="0"/>
              <a:t>都道府県の割り振りについては、システム操作手順書に記載があります。</a:t>
            </a:r>
            <a:endParaRPr kumimoji="1" lang="en-US" altLang="ja-JP" dirty="0"/>
          </a:p>
          <a:p>
            <a:endParaRPr kumimoji="1" lang="en-US" altLang="ja-JP" dirty="0"/>
          </a:p>
          <a:p>
            <a:r>
              <a:rPr kumimoji="1" lang="ja-JP" altLang="en-US" dirty="0"/>
              <a:t>地図管理画面の右上の「管理メニュー」のなかの「地図データ転送」ボタンを押下することで地図転送の予約を行います。</a:t>
            </a:r>
            <a:endParaRPr kumimoji="1" lang="en-US" altLang="ja-JP" dirty="0"/>
          </a:p>
          <a:p>
            <a:r>
              <a:rPr kumimoji="1" lang="ja-JP" altLang="en-US" dirty="0"/>
              <a:t>夜間のデータ連携時に地図データが転送されます。</a:t>
            </a:r>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22136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前頁の設定を行ったうえで、地図転送を行うことで、後続のシステムに農地区画図または、農地ピン情報を連携します。</a:t>
            </a:r>
            <a:endParaRPr kumimoji="1" lang="en-US" altLang="ja-JP" dirty="0"/>
          </a:p>
          <a:p>
            <a:r>
              <a:rPr kumimoji="1" lang="ja-JP" altLang="en-US" dirty="0"/>
              <a:t>１日あたりの地図転送量にはシステム上の制約が有るため、曜日ごとに地図転送が可能な都道府県を振り分けています。</a:t>
            </a:r>
            <a:endParaRPr kumimoji="1" lang="en-US" altLang="ja-JP" dirty="0"/>
          </a:p>
          <a:p>
            <a:r>
              <a:rPr kumimoji="1" lang="en-US" altLang="ja-JP" dirty="0"/>
              <a:t>※</a:t>
            </a:r>
            <a:r>
              <a:rPr kumimoji="1" lang="ja-JP" altLang="en-US" dirty="0"/>
              <a:t>都道府県の割り振りについては、システム操作手順書に記載があります。</a:t>
            </a:r>
            <a:endParaRPr kumimoji="1" lang="en-US" altLang="ja-JP" dirty="0"/>
          </a:p>
          <a:p>
            <a:endParaRPr kumimoji="1" lang="en-US" altLang="ja-JP" dirty="0"/>
          </a:p>
          <a:p>
            <a:r>
              <a:rPr kumimoji="1" lang="ja-JP" altLang="en-US" dirty="0"/>
              <a:t>地図管理画面の右上の「管理メニュー」のなかの「地図データ転送」ボタンを押下することで地図転送の予約を行います。</a:t>
            </a:r>
            <a:endParaRPr kumimoji="1" lang="en-US" altLang="ja-JP" dirty="0"/>
          </a:p>
          <a:p>
            <a:r>
              <a:rPr kumimoji="1" lang="ja-JP" altLang="en-US" dirty="0"/>
              <a:t>夜間のデータ連携時に地図データが転送されます。</a:t>
            </a:r>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651462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393">
              <a:defRPr/>
            </a:pPr>
            <a:r>
              <a:rPr kumimoji="1" lang="ja-JP" altLang="en-US" dirty="0"/>
              <a:t>こちらでは</a:t>
            </a:r>
            <a:r>
              <a:rPr kumimoji="1" lang="en-US" altLang="ja-JP" dirty="0"/>
              <a:t>【</a:t>
            </a:r>
            <a:r>
              <a:rPr kumimoji="1" lang="ja-JP" altLang="en-US" dirty="0"/>
              <a:t>公開前確認システム</a:t>
            </a:r>
            <a:r>
              <a:rPr kumimoji="1" lang="en-US" altLang="ja-JP" dirty="0"/>
              <a:t>】</a:t>
            </a:r>
            <a:r>
              <a:rPr kumimoji="1" lang="ja-JP" altLang="en-US" dirty="0"/>
              <a:t>を利用した、公開承認を実施する方法について説明します。</a:t>
            </a:r>
            <a:endParaRPr kumimoji="1" lang="en-US" altLang="ja-JP" dirty="0"/>
          </a:p>
          <a:p>
            <a:r>
              <a:rPr lang="ja-JP" altLang="en-US" dirty="0"/>
              <a:t>データが連携され、公開前確認システムで公開承認が可能な状態になると</a:t>
            </a:r>
            <a:r>
              <a:rPr lang="ja-JP" altLang="en-US" b="1" dirty="0"/>
              <a:t>通知メール</a:t>
            </a:r>
            <a:r>
              <a:rPr lang="ja-JP" altLang="en-US" dirty="0"/>
              <a:t>が届きます。</a:t>
            </a:r>
          </a:p>
          <a:p>
            <a:r>
              <a:rPr kumimoji="1" lang="ja-JP" altLang="en-US" u="none" dirty="0"/>
              <a:t>メールの本文にある</a:t>
            </a:r>
            <a:r>
              <a:rPr kumimoji="1" lang="en-US" altLang="ja-JP" u="none" dirty="0"/>
              <a:t>URL</a:t>
            </a:r>
            <a:r>
              <a:rPr kumimoji="1" lang="ja-JP" altLang="en-US" u="none" dirty="0"/>
              <a:t>をクリックして公開前確認システムにログインしてください。</a:t>
            </a:r>
            <a:endParaRPr kumimoji="1" lang="en-US" altLang="ja-JP" u="none"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106</a:t>
            </a:fld>
            <a:endParaRPr kumimoji="1" lang="ja-JP" altLang="en-US"/>
          </a:p>
        </p:txBody>
      </p:sp>
    </p:spTree>
    <p:extLst>
      <p:ext uri="{BB962C8B-B14F-4D97-AF65-F5344CB8AC3E}">
        <p14:creationId xmlns:p14="http://schemas.microsoft.com/office/powerpoint/2010/main" val="35460152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393">
              <a:defRPr/>
            </a:pPr>
            <a:r>
              <a:rPr kumimoji="1" lang="en-US" altLang="ja-JP" dirty="0"/>
              <a:t>【</a:t>
            </a:r>
            <a:r>
              <a:rPr kumimoji="1" lang="ja-JP" altLang="en-US" dirty="0"/>
              <a:t>公開前確認システム</a:t>
            </a:r>
            <a:r>
              <a:rPr kumimoji="1" lang="en-US" altLang="ja-JP" dirty="0"/>
              <a:t>】</a:t>
            </a:r>
            <a:r>
              <a:rPr kumimoji="1" lang="ja-JP" altLang="en-US" dirty="0"/>
              <a:t>を利用して、公開承認を実施する方法について説明します。</a:t>
            </a:r>
            <a:endParaRPr kumimoji="1" lang="en-US" altLang="ja-JP" dirty="0"/>
          </a:p>
          <a:p>
            <a:endParaRPr kumimoji="1" lang="en-US" altLang="ja-JP" dirty="0"/>
          </a:p>
          <a:p>
            <a:r>
              <a:rPr kumimoji="1" lang="ja-JP" altLang="en-US" dirty="0"/>
              <a:t>公開前確認システム上で公開承認の手続きを実施することで、農地ナビ上に農地情報が公開される仕組みですので、</a:t>
            </a:r>
            <a:endParaRPr kumimoji="1" lang="en-US" altLang="ja-JP" dirty="0"/>
          </a:p>
          <a:p>
            <a:r>
              <a:rPr kumimoji="1" lang="ja-JP" altLang="en-US" dirty="0"/>
              <a:t>公開承認の実施漏れ等に注意が必要です。</a:t>
            </a:r>
            <a:endParaRPr kumimoji="1" lang="en-US" altLang="ja-JP" dirty="0"/>
          </a:p>
          <a:p>
            <a:endParaRPr kumimoji="1" lang="en-US" altLang="ja-JP" dirty="0"/>
          </a:p>
          <a:p>
            <a:r>
              <a:rPr kumimoji="1" lang="en-US" altLang="ja-JP" dirty="0"/>
              <a:t>【</a:t>
            </a:r>
            <a:r>
              <a:rPr kumimoji="1" lang="ja-JP" altLang="en-US" dirty="0"/>
              <a:t>公開前確認システム</a:t>
            </a:r>
            <a:r>
              <a:rPr kumimoji="1" lang="en-US" altLang="ja-JP" dirty="0"/>
              <a:t>】</a:t>
            </a:r>
            <a:r>
              <a:rPr kumimoji="1" lang="ja-JP" altLang="en-US" dirty="0"/>
              <a:t>の</a:t>
            </a:r>
            <a:r>
              <a:rPr kumimoji="1" lang="ja-JP" altLang="en-US" b="1" dirty="0"/>
              <a:t>「承認（公開）設定」画面から設定を実施</a:t>
            </a:r>
            <a:r>
              <a:rPr kumimoji="1" lang="ja-JP" altLang="en-US" dirty="0"/>
              <a:t>します。</a:t>
            </a:r>
            <a:endParaRPr kumimoji="1" lang="en-US" altLang="ja-JP" dirty="0"/>
          </a:p>
          <a:p>
            <a:r>
              <a:rPr kumimoji="1" lang="ja-JP" altLang="en-US" dirty="0"/>
              <a:t>自身の農業委員会等名が表示されていることを確認し</a:t>
            </a:r>
            <a:r>
              <a:rPr kumimoji="1" lang="ja-JP" altLang="en-US" b="1" dirty="0"/>
              <a:t>、「一括承認（公開）をする」ボタンを押下することで農地ナビ上に公開</a:t>
            </a:r>
            <a:r>
              <a:rPr kumimoji="1" lang="ja-JP" altLang="en-US" dirty="0"/>
              <a:t>されます。ボタンを押したタイミングで公開されます。</a:t>
            </a:r>
            <a:endParaRPr kumimoji="1" lang="en-US" altLang="ja-JP" dirty="0"/>
          </a:p>
          <a:p>
            <a:endParaRPr kumimoji="1" lang="en-US" altLang="ja-JP" u="sng" dirty="0"/>
          </a:p>
          <a:p>
            <a:pPr defTabSz="990393">
              <a:defRPr/>
            </a:pPr>
            <a:r>
              <a:rPr kumimoji="1" lang="ja-JP" altLang="en-US" u="none" dirty="0"/>
              <a:t>補足事項として、</a:t>
            </a:r>
            <a:r>
              <a:rPr lang="ja-JP" altLang="en-US" b="1" u="sng" dirty="0">
                <a:latin typeface="メイリオ" panose="020B0604030504040204" pitchFamily="50" charset="-128"/>
                <a:ea typeface="メイリオ" panose="020B0604030504040204" pitchFamily="50" charset="-128"/>
                <a:cs typeface="Meiryo UI" panose="020B0604030504040204" pitchFamily="50" charset="-128"/>
              </a:rPr>
              <a:t>一度公開してしまうと取り消すことができないので承認作業は慎重に</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行って下さい。</a:t>
            </a:r>
          </a:p>
          <a:p>
            <a:pPr defTabSz="990393">
              <a:defRPr/>
            </a:pPr>
            <a:r>
              <a:rPr kumimoji="1" lang="en-US" altLang="ja-JP" u="sng" dirty="0"/>
              <a:t>※</a:t>
            </a:r>
            <a:r>
              <a:rPr kumimoji="1" lang="ja-JP" altLang="en-US" u="sng" dirty="0"/>
              <a:t>公開承認前に、公開前確認システム上で公開される農地情報の確認を実施しておく必要があります。</a:t>
            </a:r>
            <a:endParaRPr kumimoji="1" lang="en-US" altLang="ja-JP" u="sng" dirty="0"/>
          </a:p>
          <a:p>
            <a:endParaRPr kumimoji="1" lang="en-US" altLang="ja-JP" u="none"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289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まず、名簿から検索する操作について説明します。</a:t>
            </a:r>
            <a:endParaRPr kumimoji="1" lang="en-US" altLang="ja-JP" dirty="0"/>
          </a:p>
          <a:p>
            <a:endParaRPr kumimoji="1" lang="en-US" altLang="ja-JP" dirty="0"/>
          </a:p>
          <a:p>
            <a:pPr defTabSz="914321">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窓口での問い合わせ対応において、</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申請者を検索する場合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や、</a:t>
            </a:r>
            <a:r>
              <a:rPr lang="ja-JP" altLang="en-US" b="1" dirty="0">
                <a:latin typeface="メイリオ" panose="020B0604030504040204" pitchFamily="50" charset="-128"/>
                <a:ea typeface="メイリオ" panose="020B0604030504040204" pitchFamily="50" charset="-128"/>
                <a:cs typeface="Meiryo UI" panose="020B0604030504040204" pitchFamily="50" charset="-128"/>
              </a:rPr>
              <a:t>経営体情報を参照する場合</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に、農家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法人の住所・氏名・ヨミガナなどから検索することが可能です。</a:t>
            </a:r>
          </a:p>
          <a:p>
            <a:endParaRPr kumimoji="1" lang="en-US" altLang="ja-JP" dirty="0"/>
          </a:p>
          <a:p>
            <a:r>
              <a:rPr kumimoji="1" lang="ja-JP" altLang="en-US" dirty="0"/>
              <a:t>①台帳管理の名簿から探すタブを選択し、検索画面を表示します。</a:t>
            </a:r>
            <a:endParaRPr kumimoji="1" lang="en-US" altLang="ja-JP" dirty="0"/>
          </a:p>
          <a:p>
            <a:endParaRPr kumimoji="1" lang="en-US" altLang="ja-JP" dirty="0"/>
          </a:p>
          <a:p>
            <a:r>
              <a:rPr kumimoji="1" lang="ja-JP" altLang="en-US" dirty="0"/>
              <a:t>②表示したい農家法人の</a:t>
            </a:r>
            <a:r>
              <a:rPr kumimoji="1" lang="en-US" altLang="ja-JP" dirty="0"/>
              <a:t>ON/OFF</a:t>
            </a:r>
            <a:r>
              <a:rPr kumimoji="1" lang="ja-JP" altLang="en-US" dirty="0"/>
              <a:t>を選択することが可能です。（</a:t>
            </a:r>
            <a:r>
              <a:rPr kumimoji="1" lang="en-US" altLang="ja-JP" dirty="0"/>
              <a:t>ON</a:t>
            </a:r>
            <a:r>
              <a:rPr kumimoji="1" lang="ja-JP" altLang="en-US" dirty="0"/>
              <a:t>：白字　</a:t>
            </a:r>
            <a:r>
              <a:rPr kumimoji="1" lang="en-US" altLang="ja-JP" dirty="0"/>
              <a:t>OFF</a:t>
            </a:r>
            <a:r>
              <a:rPr kumimoji="1" lang="ja-JP" altLang="en-US" dirty="0"/>
              <a:t>：黒字）</a:t>
            </a:r>
            <a:endParaRPr kumimoji="1" lang="en-US" altLang="ja-JP" dirty="0"/>
          </a:p>
          <a:p>
            <a:endParaRPr kumimoji="1" lang="en-US" altLang="ja-JP" dirty="0"/>
          </a:p>
          <a:p>
            <a:r>
              <a:rPr kumimoji="1" lang="ja-JP" altLang="en-US" dirty="0"/>
              <a:t>③お客様の氏名など、検索条件を指定し、</a:t>
            </a:r>
            <a:endParaRPr kumimoji="1" lang="en-US" altLang="ja-JP" dirty="0"/>
          </a:p>
          <a:p>
            <a:endParaRPr kumimoji="1" lang="en-US" altLang="ja-JP" dirty="0"/>
          </a:p>
          <a:p>
            <a:r>
              <a:rPr kumimoji="1" lang="ja-JP" altLang="en-US" dirty="0"/>
              <a:t>④検索ボタンを押してください。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57005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393">
              <a:defRPr/>
            </a:pPr>
            <a:r>
              <a:rPr kumimoji="1" lang="en-US" altLang="ja-JP" dirty="0"/>
              <a:t>【</a:t>
            </a:r>
            <a:r>
              <a:rPr kumimoji="1" lang="ja-JP" altLang="en-US" dirty="0"/>
              <a:t>公開前確認システム</a:t>
            </a:r>
            <a:r>
              <a:rPr kumimoji="1" lang="en-US" altLang="ja-JP" dirty="0"/>
              <a:t>】</a:t>
            </a:r>
            <a:r>
              <a:rPr kumimoji="1" lang="ja-JP" altLang="en-US" dirty="0"/>
              <a:t>を利用して、公開承認を実施する方法について説明します。</a:t>
            </a:r>
            <a:endParaRPr kumimoji="1" lang="en-US" altLang="ja-JP" dirty="0"/>
          </a:p>
          <a:p>
            <a:endParaRPr kumimoji="1" lang="en-US" altLang="ja-JP" dirty="0"/>
          </a:p>
          <a:p>
            <a:r>
              <a:rPr kumimoji="1" lang="ja-JP" altLang="en-US" dirty="0"/>
              <a:t>公開前確認システム上で公開承認の手続きを実施することで、農地ナビ上に農地情報が公開される仕組みですので、</a:t>
            </a:r>
            <a:endParaRPr kumimoji="1" lang="en-US" altLang="ja-JP" dirty="0"/>
          </a:p>
          <a:p>
            <a:r>
              <a:rPr kumimoji="1" lang="ja-JP" altLang="en-US" dirty="0"/>
              <a:t>公開承認の実施漏れ等に注意が必要です。</a:t>
            </a:r>
            <a:endParaRPr kumimoji="1" lang="en-US" altLang="ja-JP" dirty="0"/>
          </a:p>
          <a:p>
            <a:endParaRPr kumimoji="1" lang="en-US" altLang="ja-JP" dirty="0"/>
          </a:p>
          <a:p>
            <a:r>
              <a:rPr kumimoji="1" lang="en-US" altLang="ja-JP" dirty="0"/>
              <a:t>【</a:t>
            </a:r>
            <a:r>
              <a:rPr kumimoji="1" lang="ja-JP" altLang="en-US" dirty="0"/>
              <a:t>公開前確認システム</a:t>
            </a:r>
            <a:r>
              <a:rPr kumimoji="1" lang="en-US" altLang="ja-JP" dirty="0"/>
              <a:t>】</a:t>
            </a:r>
            <a:r>
              <a:rPr kumimoji="1" lang="ja-JP" altLang="en-US" dirty="0"/>
              <a:t>の</a:t>
            </a:r>
            <a:r>
              <a:rPr kumimoji="1" lang="ja-JP" altLang="en-US" b="1" dirty="0"/>
              <a:t>「承認（公開）設定」画面から設定を実施</a:t>
            </a:r>
            <a:r>
              <a:rPr kumimoji="1" lang="ja-JP" altLang="en-US" dirty="0"/>
              <a:t>します。</a:t>
            </a:r>
            <a:endParaRPr kumimoji="1" lang="en-US" altLang="ja-JP" dirty="0"/>
          </a:p>
          <a:p>
            <a:r>
              <a:rPr kumimoji="1" lang="ja-JP" altLang="en-US" dirty="0"/>
              <a:t>自身の農業委員会等名が表示されていることを確認し</a:t>
            </a:r>
            <a:r>
              <a:rPr kumimoji="1" lang="ja-JP" altLang="en-US" b="1" dirty="0"/>
              <a:t>、「一括承認（公開）をする」ボタンを押下することで農地ナビ上に公開</a:t>
            </a:r>
            <a:r>
              <a:rPr kumimoji="1" lang="ja-JP" altLang="en-US" dirty="0"/>
              <a:t>されます。ボタンを押したタイミングで公開されます。</a:t>
            </a:r>
            <a:endParaRPr kumimoji="1" lang="en-US" altLang="ja-JP" dirty="0"/>
          </a:p>
          <a:p>
            <a:endParaRPr kumimoji="1" lang="en-US" altLang="ja-JP" u="sng" dirty="0"/>
          </a:p>
          <a:p>
            <a:pPr defTabSz="990393">
              <a:defRPr/>
            </a:pPr>
            <a:r>
              <a:rPr kumimoji="1" lang="ja-JP" altLang="en-US" u="none" dirty="0"/>
              <a:t>補足事項として、</a:t>
            </a:r>
            <a:r>
              <a:rPr lang="ja-JP" altLang="en-US" b="1" u="sng" dirty="0">
                <a:latin typeface="メイリオ" panose="020B0604030504040204" pitchFamily="50" charset="-128"/>
                <a:ea typeface="メイリオ" panose="020B0604030504040204" pitchFamily="50" charset="-128"/>
                <a:cs typeface="Meiryo UI" panose="020B0604030504040204" pitchFamily="50" charset="-128"/>
              </a:rPr>
              <a:t>一度公開してしまうと取り消すことができないので承認作業は慎重に</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行って下さい。</a:t>
            </a:r>
          </a:p>
          <a:p>
            <a:pPr defTabSz="990393">
              <a:defRPr/>
            </a:pPr>
            <a:r>
              <a:rPr kumimoji="1" lang="en-US" altLang="ja-JP" u="sng" dirty="0"/>
              <a:t>※</a:t>
            </a:r>
            <a:r>
              <a:rPr kumimoji="1" lang="ja-JP" altLang="en-US" u="sng" dirty="0"/>
              <a:t>公開承認前に、公開前確認システム上で公開される農地情報の確認を実施しておく必要があります。</a:t>
            </a:r>
            <a:endParaRPr kumimoji="1" lang="en-US" altLang="ja-JP" u="sng" dirty="0"/>
          </a:p>
          <a:p>
            <a:endParaRPr kumimoji="1" lang="en-US" altLang="ja-JP" u="none" dirty="0"/>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879147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ログイン画面より作業を実施します。</a:t>
            </a:r>
            <a:endParaRPr kumimoji="1" lang="en-US" altLang="ja-JP" dirty="0"/>
          </a:p>
          <a:p>
            <a:endParaRPr kumimoji="1" lang="en-US" altLang="ja-JP" dirty="0"/>
          </a:p>
          <a:p>
            <a:r>
              <a:rPr kumimoji="1" lang="ja-JP" altLang="en-US" dirty="0"/>
              <a:t>①</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「パスワードを忘れた方はこちらから」と書かれた文章を押下します。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109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345343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ログイン画面より作業を実施します。</a:t>
            </a:r>
            <a:endParaRPr kumimoji="1" lang="en-US" altLang="ja-JP" dirty="0"/>
          </a:p>
          <a:p>
            <a:endParaRPr kumimoji="1" lang="en-US" altLang="ja-JP" dirty="0"/>
          </a:p>
          <a:p>
            <a:r>
              <a:rPr kumimoji="1" lang="ja-JP" altLang="en-US" dirty="0"/>
              <a:t>①</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「パスワードを忘れた方はこちらから」と書かれた文章を押下します。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110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98053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ログイン画面より作業を実施します。</a:t>
            </a:r>
            <a:endParaRPr kumimoji="1" lang="en-US" altLang="ja-JP" dirty="0"/>
          </a:p>
          <a:p>
            <a:endParaRPr kumimoji="1" lang="en-US" altLang="ja-JP" dirty="0"/>
          </a:p>
          <a:p>
            <a:r>
              <a:rPr kumimoji="1" lang="ja-JP" altLang="en-US" dirty="0"/>
              <a:t>①</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「パスワードを忘れた方はこちらから」と書かれた文章を押下します。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111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23531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ログイン画面より作業を実施します。</a:t>
            </a:r>
            <a:endParaRPr kumimoji="1" lang="en-US" altLang="ja-JP" dirty="0"/>
          </a:p>
          <a:p>
            <a:endParaRPr kumimoji="1" lang="en-US" altLang="ja-JP" dirty="0"/>
          </a:p>
          <a:p>
            <a:r>
              <a:rPr kumimoji="1" lang="ja-JP" altLang="en-US" dirty="0"/>
              <a:t>①</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「パスワードを忘れた方はこちらから」と書かれた文章を押下します。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112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82052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ログイン画面より作業を実施します。</a:t>
            </a:r>
            <a:endParaRPr kumimoji="1" lang="en-US" altLang="ja-JP" dirty="0"/>
          </a:p>
          <a:p>
            <a:endParaRPr kumimoji="1" lang="en-US" altLang="ja-JP" dirty="0"/>
          </a:p>
          <a:p>
            <a:r>
              <a:rPr kumimoji="1" lang="ja-JP" altLang="en-US" dirty="0"/>
              <a:t>①</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「パスワードを忘れた方はこちらから」と書かれた文章を押下します。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113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606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⑤農家法人の検索結果がリスト表示されます。</a:t>
            </a:r>
            <a:endParaRPr kumimoji="1" lang="en-US" altLang="ja-JP" dirty="0"/>
          </a:p>
          <a:p>
            <a:endParaRPr kumimoji="1" lang="en-US" altLang="ja-JP" dirty="0"/>
          </a:p>
          <a:p>
            <a:r>
              <a:rPr lang="ja-JP" altLang="en-US" dirty="0">
                <a:latin typeface="メイリオ" panose="020B0604030504040204" pitchFamily="50" charset="-128"/>
                <a:ea typeface="メイリオ" panose="020B0604030504040204" pitchFamily="50" charset="-128"/>
                <a:cs typeface="Meiryo UI" panose="020B0604030504040204" pitchFamily="50" charset="-128"/>
              </a:rPr>
              <a:t>リストに表示されている農家</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法人の情報をより詳細に知りたい、もしくは修正したい場合は、</a:t>
            </a:r>
            <a:endParaRPr kumimoji="1" lang="en-US" altLang="ja-JP" dirty="0"/>
          </a:p>
          <a:p>
            <a:endParaRPr kumimoji="1" lang="en-US" altLang="ja-JP" dirty="0"/>
          </a:p>
          <a:p>
            <a:r>
              <a:rPr kumimoji="1" lang="ja-JP" altLang="en-US" dirty="0"/>
              <a:t>検索結果のリストに対し、⑥行をダブルクリックすると、</a:t>
            </a:r>
            <a:endParaRPr kumimoji="1" lang="en-US" altLang="ja-JP" dirty="0"/>
          </a:p>
          <a:p>
            <a:endParaRPr kumimoji="1" lang="en-US" altLang="ja-JP" dirty="0"/>
          </a:p>
          <a:p>
            <a:r>
              <a:rPr kumimoji="1" lang="ja-JP" altLang="en-US" dirty="0"/>
              <a:t>農家法人に紐づく農地台帳の情報を閲覧することができます。</a:t>
            </a:r>
            <a:endParaRPr kumimoji="1" lang="en-US" altLang="ja-JP" dirty="0"/>
          </a:p>
          <a:p>
            <a:endParaRPr kumimoji="1" lang="en-US" altLang="ja-JP" dirty="0"/>
          </a:p>
          <a:p>
            <a:r>
              <a:rPr kumimoji="1" lang="ja-JP" altLang="en-US" dirty="0"/>
              <a:t>ダブルクリック以外に、⑦選択ボタンを押すことで、同じ動作を行うことが可能です。</a:t>
            </a:r>
            <a:endParaRPr kumimoji="1" lang="en-US" altLang="ja-JP" dirty="0"/>
          </a:p>
          <a:p>
            <a:endParaRPr kumimoji="1" lang="en-US" altLang="ja-JP" dirty="0"/>
          </a:p>
          <a:p>
            <a:r>
              <a:rPr kumimoji="1" lang="ja-JP" altLang="en-US" dirty="0"/>
              <a:t>名簿から検索する手順については以上です。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75407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表紙">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正方形/長方形 5"/>
          <p:cNvSpPr/>
          <p:nvPr userDrawn="1"/>
        </p:nvSpPr>
        <p:spPr>
          <a:xfrm>
            <a:off x="0" y="2060848"/>
            <a:ext cx="12192000" cy="2592288"/>
          </a:xfrm>
          <a:prstGeom prst="rect">
            <a:avLst/>
          </a:prstGeom>
          <a:solidFill>
            <a:schemeClr val="bg1">
              <a:alpha val="70000"/>
            </a:schemeClr>
          </a:solidFill>
        </p:spPr>
        <p:txBody>
          <a:bodyPr wrap="none" lIns="0" tIns="0" rIns="0" bIns="0" anchor="ctr">
            <a:noAutofit/>
          </a:bodyPr>
          <a:lstStyle/>
          <a:p>
            <a:pPr algn="ctr">
              <a:lnSpc>
                <a:spcPct val="150000"/>
              </a:lnSpc>
            </a:pPr>
            <a:endParaRPr lang="ja-JP" altLang="en-US" sz="3200" dirty="0">
              <a:solidFill>
                <a:srgbClr val="000000"/>
              </a:solidFill>
              <a:latin typeface="FOT-ハミング Std L" panose="02020300000000000000" pitchFamily="18" charset="-128"/>
              <a:ea typeface="FOT-ハミング Std L" panose="02020300000000000000" pitchFamily="18" charset="-128"/>
            </a:endParaRPr>
          </a:p>
        </p:txBody>
      </p:sp>
      <p:cxnSp>
        <p:nvCxnSpPr>
          <p:cNvPr id="8" name="直線コネクタ 7"/>
          <p:cNvCxnSpPr/>
          <p:nvPr userDrawn="1"/>
        </p:nvCxnSpPr>
        <p:spPr>
          <a:xfrm>
            <a:off x="689861" y="3706248"/>
            <a:ext cx="109895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0" y="2276872"/>
            <a:ext cx="12192000" cy="1224000"/>
          </a:xfrm>
          <a:prstGeom prst="rect">
            <a:avLst/>
          </a:prstGeom>
          <a:noFill/>
        </p:spPr>
        <p:txBody>
          <a:bodyPr wrap="none" lIns="0" tIns="36000" rIns="0" bIns="0" anchor="ctr">
            <a:noAutofit/>
          </a:bodyPr>
          <a:lstStyle>
            <a:lvl1pPr>
              <a:lnSpc>
                <a:spcPct val="110000"/>
              </a:lnSpc>
              <a:defRPr sz="3200" b="1">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0" y="3923414"/>
            <a:ext cx="12192000" cy="504000"/>
          </a:xfrm>
          <a:prstGeom prst="rect">
            <a:avLst/>
          </a:prstGeom>
          <a:noFill/>
        </p:spPr>
        <p:txBody>
          <a:bodyPr wrap="none" lIns="0" tIns="36000" rIns="0" bIns="0" anchor="ctr">
            <a:noAutofit/>
          </a:bodyPr>
          <a:lstStyle>
            <a:lvl1pPr marL="0" indent="0" algn="ctr">
              <a:lnSpc>
                <a:spcPct val="110000"/>
              </a:lnSpc>
              <a:buNone/>
              <a:defRPr sz="20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kumimoji="1" lang="ja-JP" altLang="en-US" dirty="0"/>
              <a:t>マスター サブタイトルの書式設定</a:t>
            </a:r>
          </a:p>
        </p:txBody>
      </p:sp>
    </p:spTree>
    <p:extLst>
      <p:ext uri="{BB962C8B-B14F-4D97-AF65-F5344CB8AC3E}">
        <p14:creationId xmlns:p14="http://schemas.microsoft.com/office/powerpoint/2010/main" val="444379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503002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92709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白紙">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4" name="タイトル 1">
            <a:extLst>
              <a:ext uri="{FF2B5EF4-FFF2-40B4-BE49-F238E27FC236}">
                <a16:creationId xmlns:a16="http://schemas.microsoft.com/office/drawing/2014/main" id="{FB21C634-B1DE-4DD4-8133-07840D431E1B}"/>
              </a:ext>
            </a:extLst>
          </p:cNvPr>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5" name="直線コネクタ 4">
            <a:extLst>
              <a:ext uri="{FF2B5EF4-FFF2-40B4-BE49-F238E27FC236}">
                <a16:creationId xmlns:a16="http://schemas.microsoft.com/office/drawing/2014/main" id="{0B21A03F-9B20-47C0-99EE-807133A88D2A}"/>
              </a:ext>
            </a:extLst>
          </p:cNvPr>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86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8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Tree>
    <p:extLst>
      <p:ext uri="{BB962C8B-B14F-4D97-AF65-F5344CB8AC3E}">
        <p14:creationId xmlns:p14="http://schemas.microsoft.com/office/powerpoint/2010/main" val="2417550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扉">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14797"/>
            <a:ext cx="12192000" cy="1224000"/>
          </a:xfrm>
          <a:prstGeom prst="rect">
            <a:avLst/>
          </a:prstGeom>
          <a:solidFill>
            <a:schemeClr val="bg1">
              <a:alpha val="70000"/>
            </a:schemeClr>
          </a:solidFill>
        </p:spPr>
        <p:txBody>
          <a:bodyPr lIns="0" tIns="36000" rIns="0" bIns="0" anchor="ctr">
            <a:normAutofit/>
          </a:bodyPr>
          <a:lstStyle>
            <a:lvl1pPr>
              <a:lnSpc>
                <a:spcPct val="110000"/>
              </a:lnSpc>
              <a:defRPr lang="ja-JP" altLang="en-US" sz="3200" b="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タイトルの書式設定</a:t>
            </a:r>
            <a:endParaRPr kumimoji="1" lang="ja-JP" altLang="en-US" dirty="0"/>
          </a:p>
        </p:txBody>
      </p:sp>
      <p:sp>
        <p:nvSpPr>
          <p:cNvPr id="5" name="正方形/長方形 4"/>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Tree>
    <p:extLst>
      <p:ext uri="{BB962C8B-B14F-4D97-AF65-F5344CB8AC3E}">
        <p14:creationId xmlns:p14="http://schemas.microsoft.com/office/powerpoint/2010/main" val="17408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27382"/>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20451"/>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21035"/>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725068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2006267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121533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712371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2971263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915875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445348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19336" y="44624"/>
            <a:ext cx="11953328" cy="261610"/>
          </a:xfrm>
          <a:prstGeom prst="rect">
            <a:avLst/>
          </a:prstGeom>
          <a:noFill/>
        </p:spPr>
        <p:txBody>
          <a:bodyPr wrap="square" rtlCol="0">
            <a:spAutoFit/>
          </a:bodyPr>
          <a:lstStyle/>
          <a:p>
            <a:pPr algn="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令和４年度　農業委員会サポートシステム  操作研修会</a:t>
            </a:r>
          </a:p>
        </p:txBody>
      </p:sp>
    </p:spTree>
    <p:extLst>
      <p:ext uri="{BB962C8B-B14F-4D97-AF65-F5344CB8AC3E}">
        <p14:creationId xmlns:p14="http://schemas.microsoft.com/office/powerpoint/2010/main" val="352935079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57" r:id="rId12"/>
    <p:sldLayoutId id="2147483666" r:id="rId13"/>
  </p:sldLayoutIdLst>
  <p:hf hdr="0" ftr="0" dt="0"/>
  <p:txStyles>
    <p:titleStyle>
      <a:lvl1pPr algn="ctr" defTabSz="914411" rtl="0" eaLnBrk="1" latinLnBrk="0" hangingPunct="1">
        <a:spcBef>
          <a:spcPct val="0"/>
        </a:spcBef>
        <a:buNone/>
        <a:defRPr kumimoji="1" sz="4400" kern="1200">
          <a:solidFill>
            <a:schemeClr val="tx1"/>
          </a:solidFill>
          <a:latin typeface="+mj-lt"/>
          <a:ea typeface="+mj-ea"/>
          <a:cs typeface="+mj-cs"/>
        </a:defRPr>
      </a:lvl1pPr>
    </p:titleStyle>
    <p:body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11" rtl="0" eaLnBrk="1" latinLnBrk="0" hangingPunct="1">
        <a:defRPr kumimoji="1" sz="1801" kern="1200">
          <a:solidFill>
            <a:schemeClr val="tx1"/>
          </a:solidFill>
          <a:latin typeface="+mn-lt"/>
          <a:ea typeface="+mn-ea"/>
          <a:cs typeface="+mn-cs"/>
        </a:defRPr>
      </a:lvl1pPr>
      <a:lvl2pPr marL="457206" algn="l" defTabSz="914411" rtl="0" eaLnBrk="1" latinLnBrk="0" hangingPunct="1">
        <a:defRPr kumimoji="1" sz="1801" kern="1200">
          <a:solidFill>
            <a:schemeClr val="tx1"/>
          </a:solidFill>
          <a:latin typeface="+mn-lt"/>
          <a:ea typeface="+mn-ea"/>
          <a:cs typeface="+mn-cs"/>
        </a:defRPr>
      </a:lvl2pPr>
      <a:lvl3pPr marL="914411" algn="l" defTabSz="914411" rtl="0" eaLnBrk="1" latinLnBrk="0" hangingPunct="1">
        <a:defRPr kumimoji="1" sz="1801" kern="1200">
          <a:solidFill>
            <a:schemeClr val="tx1"/>
          </a:solidFill>
          <a:latin typeface="+mn-lt"/>
          <a:ea typeface="+mn-ea"/>
          <a:cs typeface="+mn-cs"/>
        </a:defRPr>
      </a:lvl3pPr>
      <a:lvl4pPr marL="1371617" algn="l" defTabSz="914411" rtl="0" eaLnBrk="1" latinLnBrk="0" hangingPunct="1">
        <a:defRPr kumimoji="1" sz="1801" kern="1200">
          <a:solidFill>
            <a:schemeClr val="tx1"/>
          </a:solidFill>
          <a:latin typeface="+mn-lt"/>
          <a:ea typeface="+mn-ea"/>
          <a:cs typeface="+mn-cs"/>
        </a:defRPr>
      </a:lvl4pPr>
      <a:lvl5pPr marL="1828823" algn="l" defTabSz="914411" rtl="0" eaLnBrk="1" latinLnBrk="0" hangingPunct="1">
        <a:defRPr kumimoji="1" sz="1801" kern="1200">
          <a:solidFill>
            <a:schemeClr val="tx1"/>
          </a:solidFill>
          <a:latin typeface="+mn-lt"/>
          <a:ea typeface="+mn-ea"/>
          <a:cs typeface="+mn-cs"/>
        </a:defRPr>
      </a:lvl5pPr>
      <a:lvl6pPr marL="2286029" algn="l" defTabSz="914411" rtl="0" eaLnBrk="1" latinLnBrk="0" hangingPunct="1">
        <a:defRPr kumimoji="1" sz="1801" kern="1200">
          <a:solidFill>
            <a:schemeClr val="tx1"/>
          </a:solidFill>
          <a:latin typeface="+mn-lt"/>
          <a:ea typeface="+mn-ea"/>
          <a:cs typeface="+mn-cs"/>
        </a:defRPr>
      </a:lvl6pPr>
      <a:lvl7pPr marL="2743234" algn="l" defTabSz="914411" rtl="0" eaLnBrk="1" latinLnBrk="0" hangingPunct="1">
        <a:defRPr kumimoji="1" sz="1801" kern="1200">
          <a:solidFill>
            <a:schemeClr val="tx1"/>
          </a:solidFill>
          <a:latin typeface="+mn-lt"/>
          <a:ea typeface="+mn-ea"/>
          <a:cs typeface="+mn-cs"/>
        </a:defRPr>
      </a:lvl7pPr>
      <a:lvl8pPr marL="3200440" algn="l" defTabSz="914411" rtl="0" eaLnBrk="1" latinLnBrk="0" hangingPunct="1">
        <a:defRPr kumimoji="1" sz="1801" kern="1200">
          <a:solidFill>
            <a:schemeClr val="tx1"/>
          </a:solidFill>
          <a:latin typeface="+mn-lt"/>
          <a:ea typeface="+mn-ea"/>
          <a:cs typeface="+mn-cs"/>
        </a:defRPr>
      </a:lvl8pPr>
      <a:lvl9pPr marL="3657646" algn="l" defTabSz="914411"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197.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99.png"/></Relationships>
</file>

<file path=ppt/slides/_rels/slide10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202.png"/></Relationships>
</file>

<file path=ppt/slides/_rels/slide10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10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2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8.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9.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94.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99.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6.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94.pn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12.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9.emf"/><Relationship Id="rId7"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4.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png"/><Relationship Id="rId9"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8.pn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17.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1.png"/><Relationship Id="rId7"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17.pn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29.png"/><Relationship Id="rId4" Type="http://schemas.openxmlformats.org/officeDocument/2006/relationships/image" Target="../media/image146.png"/><Relationship Id="rId9" Type="http://schemas.openxmlformats.org/officeDocument/2006/relationships/image" Target="../media/image134.png"/></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46.png"/><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0.png"/><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png"/></Relationships>
</file>

<file path=ppt/slides/_rels/slide9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63.png"/></Relationships>
</file>

<file path=ppt/slides/_rels/slide9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77.png"/><Relationship Id="rId4" Type="http://schemas.openxmlformats.org/officeDocument/2006/relationships/image" Target="../media/image176.png"/></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9.png"/></Relationships>
</file>

<file path=ppt/slides/_rels/slide9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9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9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91.png"/><Relationship Id="rId7" Type="http://schemas.openxmlformats.org/officeDocument/2006/relationships/image" Target="../media/image133.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93.png"/><Relationship Id="rId4" Type="http://schemas.openxmlformats.org/officeDocument/2006/relationships/image" Target="../media/image1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r>
              <a:rPr lang="ja-JP" altLang="en-US" b="0" dirty="0"/>
              <a:t>操作説明資料①</a:t>
            </a:r>
            <a:endParaRPr lang="en-US" altLang="ja-JP" b="0" dirty="0"/>
          </a:p>
        </p:txBody>
      </p:sp>
      <p:sp>
        <p:nvSpPr>
          <p:cNvPr id="2" name="タイトル 1"/>
          <p:cNvSpPr>
            <a:spLocks noGrp="1"/>
          </p:cNvSpPr>
          <p:nvPr>
            <p:ph type="ctrTitle"/>
          </p:nvPr>
        </p:nvSpPr>
        <p:spPr>
          <a:xfrm>
            <a:off x="10403" y="2420888"/>
            <a:ext cx="12192000" cy="1224000"/>
          </a:xfrm>
        </p:spPr>
        <p:txBody>
          <a:bodyPr/>
          <a:lstStyle/>
          <a:p>
            <a:r>
              <a:rPr lang="ja-JP" altLang="en-US" b="0" dirty="0"/>
              <a:t>農業委員会サポートシステム  操作研修会</a:t>
            </a:r>
            <a:endParaRPr lang="en-US" altLang="ja-JP" b="0" dirty="0"/>
          </a:p>
        </p:txBody>
      </p:sp>
      <p:sp>
        <p:nvSpPr>
          <p:cNvPr id="4" name="テキスト ボックス 3"/>
          <p:cNvSpPr txBox="1"/>
          <p:nvPr/>
        </p:nvSpPr>
        <p:spPr>
          <a:xfrm>
            <a:off x="9045146" y="6093297"/>
            <a:ext cx="2911374" cy="371064"/>
          </a:xfrm>
          <a:prstGeom prst="rect">
            <a:avLst/>
          </a:prstGeom>
          <a:noFill/>
        </p:spPr>
        <p:txBody>
          <a:bodyPr wrap="none" rtlCol="0">
            <a:spAutoFit/>
          </a:bodyPr>
          <a:lstStyle>
            <a:defPPr>
              <a:defRPr lang="ja-JP"/>
            </a:defPPr>
            <a:lvl1pPr algn="r">
              <a:defRPr sz="1200">
                <a:solidFill>
                  <a:schemeClr val="bg1"/>
                </a:solidFill>
                <a:effectLst>
                  <a:glow rad="152400">
                    <a:srgbClr val="002060">
                      <a:alpha val="60000"/>
                    </a:srgbClr>
                  </a:glow>
                </a:effectLst>
                <a:latin typeface="メイリオ" pitchFamily="50" charset="-128"/>
                <a:ea typeface="メイリオ" pitchFamily="50" charset="-128"/>
                <a:cs typeface="メイリオ" pitchFamily="50" charset="-128"/>
              </a:defRPr>
            </a:lvl1pPr>
          </a:lstStyle>
          <a:p>
            <a:pPr>
              <a:lnSpc>
                <a:spcPct val="120000"/>
              </a:lnSpc>
            </a:pPr>
            <a:r>
              <a:rPr lang="ja-JP" altLang="en-US" sz="1600" b="1" dirty="0">
                <a:solidFill>
                  <a:schemeClr val="tx1"/>
                </a:solidFill>
                <a:effectLst/>
                <a:latin typeface="FOT-ハミング Std L" panose="02020300000000000000" pitchFamily="18" charset="-128"/>
                <a:ea typeface="FOT-ハミング Std L" panose="02020300000000000000" pitchFamily="18" charset="-128"/>
              </a:rPr>
              <a:t>一般社団法人 全国農業会議所</a:t>
            </a:r>
            <a:endParaRPr lang="en-US" altLang="ja-JP" sz="1600" b="1"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5" name="テキスト ボックス 4">
            <a:extLst>
              <a:ext uri="{FF2B5EF4-FFF2-40B4-BE49-F238E27FC236}">
                <a16:creationId xmlns:a16="http://schemas.microsoft.com/office/drawing/2014/main" id="{550DF871-6D6B-4A37-009A-D648D195171F}"/>
              </a:ext>
            </a:extLst>
          </p:cNvPr>
          <p:cNvSpPr txBox="1"/>
          <p:nvPr/>
        </p:nvSpPr>
        <p:spPr>
          <a:xfrm>
            <a:off x="8976320" y="476672"/>
            <a:ext cx="2088232"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資料１</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補足１</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３</a:t>
            </a:r>
          </a:p>
        </p:txBody>
      </p:sp>
    </p:spTree>
    <p:extLst>
      <p:ext uri="{BB962C8B-B14F-4D97-AF65-F5344CB8AC3E}">
        <p14:creationId xmlns:p14="http://schemas.microsoft.com/office/powerpoint/2010/main" val="166443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D1FC577-AADD-B7F2-93CB-582904FAEE3C}"/>
              </a:ext>
            </a:extLst>
          </p:cNvPr>
          <p:cNvSpPr>
            <a:spLocks noGrp="1"/>
          </p:cNvSpPr>
          <p:nvPr>
            <p:ph type="body" sz="quarter" idx="10"/>
          </p:nvPr>
        </p:nvSpPr>
        <p:spPr>
          <a:xfrm>
            <a:off x="417513" y="693041"/>
            <a:ext cx="11366500" cy="954556"/>
          </a:xfrm>
        </p:spPr>
        <p:txBody>
          <a:bodyPr>
            <a:normAutofit/>
          </a:bodyPr>
          <a:lstStyle/>
          <a:p>
            <a:r>
              <a:rPr lang="ja-JP" altLang="en-US" dirty="0"/>
              <a:t>農業委員会サポートシステムで外字を表示させるため、外字ファイルをアップロードします。端末上に外字セットが済んでおり、</a:t>
            </a:r>
            <a:r>
              <a:rPr lang="en-US" altLang="ja-JP" dirty="0"/>
              <a:t>Excel</a:t>
            </a:r>
            <a:r>
              <a:rPr lang="ja-JP" altLang="en-US" dirty="0"/>
              <a:t>等で表示される外字が農業委員会サポートシステム（</a:t>
            </a:r>
            <a:r>
              <a:rPr lang="en-US" altLang="ja-JP" dirty="0"/>
              <a:t>Edge</a:t>
            </a:r>
            <a:r>
              <a:rPr lang="ja-JP" altLang="en-US" dirty="0"/>
              <a:t>または</a:t>
            </a:r>
            <a:r>
              <a:rPr lang="en-US" altLang="ja-JP" dirty="0"/>
              <a:t>Chrome</a:t>
            </a:r>
            <a:r>
              <a:rPr lang="ja-JP" altLang="en-US" dirty="0"/>
              <a:t>ブラウザ）で表示されない、といった事象が発生した場合に、本操作を実施していただく必要があります。</a:t>
            </a:r>
          </a:p>
          <a:p>
            <a:endParaRPr kumimoji="1" lang="ja-JP" altLang="en-US" dirty="0"/>
          </a:p>
        </p:txBody>
      </p:sp>
      <p:sp>
        <p:nvSpPr>
          <p:cNvPr id="5" name="タイトル 1">
            <a:extLst>
              <a:ext uri="{FF2B5EF4-FFF2-40B4-BE49-F238E27FC236}">
                <a16:creationId xmlns:a16="http://schemas.microsoft.com/office/drawing/2014/main" id="{2618F957-3202-6B1D-08D2-1184BD389C59}"/>
              </a:ext>
            </a:extLst>
          </p:cNvPr>
          <p:cNvSpPr>
            <a:spLocks noGrp="1"/>
          </p:cNvSpPr>
          <p:nvPr>
            <p:ph type="title"/>
          </p:nvPr>
        </p:nvSpPr>
        <p:spPr>
          <a:xfrm>
            <a:off x="417513" y="44450"/>
            <a:ext cx="9494837" cy="547688"/>
          </a:xfrm>
        </p:spPr>
        <p:txBody>
          <a:bodyPr/>
          <a:lstStyle/>
          <a:p>
            <a:r>
              <a:rPr lang="en-US" altLang="ja-JP" dirty="0"/>
              <a:t>1-4.</a:t>
            </a:r>
            <a:r>
              <a:rPr lang="ja-JP" altLang="en-US" dirty="0"/>
              <a:t>外字をアップロードする</a:t>
            </a:r>
            <a:endParaRPr kumimoji="1" lang="ja-JP" altLang="en-US" dirty="0"/>
          </a:p>
        </p:txBody>
      </p:sp>
      <p:pic>
        <p:nvPicPr>
          <p:cNvPr id="7" name="図 6">
            <a:extLst>
              <a:ext uri="{FF2B5EF4-FFF2-40B4-BE49-F238E27FC236}">
                <a16:creationId xmlns:a16="http://schemas.microsoft.com/office/drawing/2014/main" id="{ACC19DD2-D68B-20BA-5AE1-39F676EE6EBB}"/>
              </a:ext>
            </a:extLst>
          </p:cNvPr>
          <p:cNvPicPr>
            <a:picLocks noChangeAspect="1"/>
          </p:cNvPicPr>
          <p:nvPr/>
        </p:nvPicPr>
        <p:blipFill>
          <a:blip r:embed="rId3"/>
          <a:stretch>
            <a:fillRect/>
          </a:stretch>
        </p:blipFill>
        <p:spPr>
          <a:xfrm>
            <a:off x="384267" y="1988840"/>
            <a:ext cx="7046639" cy="4617949"/>
          </a:xfrm>
          <a:prstGeom prst="rect">
            <a:avLst/>
          </a:prstGeom>
        </p:spPr>
      </p:pic>
      <p:pic>
        <p:nvPicPr>
          <p:cNvPr id="8" name="図 7">
            <a:extLst>
              <a:ext uri="{FF2B5EF4-FFF2-40B4-BE49-F238E27FC236}">
                <a16:creationId xmlns:a16="http://schemas.microsoft.com/office/drawing/2014/main" id="{CACAE7FC-C2DF-192E-B965-90C9599C7CFC}"/>
              </a:ext>
            </a:extLst>
          </p:cNvPr>
          <p:cNvPicPr>
            <a:picLocks noChangeAspect="1"/>
          </p:cNvPicPr>
          <p:nvPr/>
        </p:nvPicPr>
        <p:blipFill rotWithShape="1">
          <a:blip r:embed="rId4"/>
          <a:srcRect t="10295" r="14930" b="78690"/>
          <a:stretch/>
        </p:blipFill>
        <p:spPr>
          <a:xfrm>
            <a:off x="398668" y="1988840"/>
            <a:ext cx="7041366" cy="792088"/>
          </a:xfrm>
          <a:prstGeom prst="rect">
            <a:avLst/>
          </a:prstGeom>
        </p:spPr>
      </p:pic>
      <p:sp>
        <p:nvSpPr>
          <p:cNvPr id="9" name="正方形/長方形 8">
            <a:extLst>
              <a:ext uri="{FF2B5EF4-FFF2-40B4-BE49-F238E27FC236}">
                <a16:creationId xmlns:a16="http://schemas.microsoft.com/office/drawing/2014/main" id="{3BD59195-512E-8501-3294-AF25A8F2395F}"/>
              </a:ext>
            </a:extLst>
          </p:cNvPr>
          <p:cNvSpPr/>
          <p:nvPr/>
        </p:nvSpPr>
        <p:spPr>
          <a:xfrm>
            <a:off x="4406570" y="1981402"/>
            <a:ext cx="432048" cy="583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DA61121D-13B7-EE1E-B7C9-7CC87C13E576}"/>
              </a:ext>
            </a:extLst>
          </p:cNvPr>
          <p:cNvSpPr/>
          <p:nvPr/>
        </p:nvSpPr>
        <p:spPr>
          <a:xfrm>
            <a:off x="5270666" y="2557468"/>
            <a:ext cx="648072" cy="230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6513EEA1-D452-36C3-5C8E-0352F3C2659A}"/>
              </a:ext>
            </a:extLst>
          </p:cNvPr>
          <p:cNvSpPr/>
          <p:nvPr/>
        </p:nvSpPr>
        <p:spPr>
          <a:xfrm>
            <a:off x="518138" y="3504524"/>
            <a:ext cx="936104" cy="284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3" name="図 12">
            <a:extLst>
              <a:ext uri="{FF2B5EF4-FFF2-40B4-BE49-F238E27FC236}">
                <a16:creationId xmlns:a16="http://schemas.microsoft.com/office/drawing/2014/main" id="{E9BE614F-5848-D5CC-CBE0-83EE626CE5A4}"/>
              </a:ext>
            </a:extLst>
          </p:cNvPr>
          <p:cNvPicPr>
            <a:picLocks noChangeAspect="1"/>
          </p:cNvPicPr>
          <p:nvPr/>
        </p:nvPicPr>
        <p:blipFill>
          <a:blip r:embed="rId5"/>
          <a:stretch>
            <a:fillRect/>
          </a:stretch>
        </p:blipFill>
        <p:spPr>
          <a:xfrm>
            <a:off x="1570146" y="4345865"/>
            <a:ext cx="4348592" cy="1819093"/>
          </a:xfrm>
          <a:prstGeom prst="rect">
            <a:avLst/>
          </a:prstGeom>
        </p:spPr>
      </p:pic>
      <p:sp>
        <p:nvSpPr>
          <p:cNvPr id="14" name="テキスト ボックス 13">
            <a:extLst>
              <a:ext uri="{FF2B5EF4-FFF2-40B4-BE49-F238E27FC236}">
                <a16:creationId xmlns:a16="http://schemas.microsoft.com/office/drawing/2014/main" id="{24160D12-F68F-D9E6-BB86-DAA2F1DD56BF}"/>
              </a:ext>
            </a:extLst>
          </p:cNvPr>
          <p:cNvSpPr txBox="1"/>
          <p:nvPr/>
        </p:nvSpPr>
        <p:spPr>
          <a:xfrm>
            <a:off x="7573905" y="1981402"/>
            <a:ext cx="4507458"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外字アップロードタブ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「外字取込」を選択。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ファイルアップロード画面が表示され、「参照」から外字ファイルを選択する。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「送信」をクリック。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6BEB044E-E5D1-DC24-F3AE-3A893C07B89A}"/>
              </a:ext>
            </a:extLst>
          </p:cNvPr>
          <p:cNvSpPr/>
          <p:nvPr/>
        </p:nvSpPr>
        <p:spPr>
          <a:xfrm>
            <a:off x="5187469" y="4760827"/>
            <a:ext cx="531201" cy="475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F35C14DB-A05B-19A8-187D-5C764290B6E5}"/>
              </a:ext>
            </a:extLst>
          </p:cNvPr>
          <p:cNvSpPr/>
          <p:nvPr/>
        </p:nvSpPr>
        <p:spPr>
          <a:xfrm>
            <a:off x="1763398" y="5154053"/>
            <a:ext cx="395780" cy="475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円/楕円 16">
            <a:extLst>
              <a:ext uri="{FF2B5EF4-FFF2-40B4-BE49-F238E27FC236}">
                <a16:creationId xmlns:a16="http://schemas.microsoft.com/office/drawing/2014/main" id="{9D1DB58F-1E16-EA14-4AFD-989CEDC2B16C}"/>
              </a:ext>
            </a:extLst>
          </p:cNvPr>
          <p:cNvSpPr/>
          <p:nvPr/>
        </p:nvSpPr>
        <p:spPr>
          <a:xfrm>
            <a:off x="1536520" y="3526295"/>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6">
            <a:extLst>
              <a:ext uri="{FF2B5EF4-FFF2-40B4-BE49-F238E27FC236}">
                <a16:creationId xmlns:a16="http://schemas.microsoft.com/office/drawing/2014/main" id="{21D02115-FDBD-C134-CD1A-86021593C198}"/>
              </a:ext>
            </a:extLst>
          </p:cNvPr>
          <p:cNvSpPr/>
          <p:nvPr/>
        </p:nvSpPr>
        <p:spPr>
          <a:xfrm>
            <a:off x="5640449" y="4353303"/>
            <a:ext cx="307039" cy="42857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9" name="円/楕円 16">
            <a:extLst>
              <a:ext uri="{FF2B5EF4-FFF2-40B4-BE49-F238E27FC236}">
                <a16:creationId xmlns:a16="http://schemas.microsoft.com/office/drawing/2014/main" id="{97EFBA72-4625-2238-62C5-E7446AAF2CA8}"/>
              </a:ext>
            </a:extLst>
          </p:cNvPr>
          <p:cNvSpPr/>
          <p:nvPr/>
        </p:nvSpPr>
        <p:spPr>
          <a:xfrm>
            <a:off x="1388364" y="5198501"/>
            <a:ext cx="341496" cy="422910"/>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Tree>
    <p:extLst>
      <p:ext uri="{BB962C8B-B14F-4D97-AF65-F5344CB8AC3E}">
        <p14:creationId xmlns:p14="http://schemas.microsoft.com/office/powerpoint/2010/main" val="38816755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21330" y="1632208"/>
            <a:ext cx="11817664"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確認画面の</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ボタンを押下後、下記画面が表示されます。議案状態を変更した内容は農地権利移動借賃等調査データは残ったままとなりますので、該当調査データを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申請受付</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農地権利移動・借賃等調査</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タブで削除し、再度議案処理を行う必要があります。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A6792ABE-F244-48AE-A1DE-E85942216472}"/>
              </a:ext>
            </a:extLst>
          </p:cNvPr>
          <p:cNvPicPr>
            <a:picLocks noChangeAspect="1"/>
          </p:cNvPicPr>
          <p:nvPr/>
        </p:nvPicPr>
        <p:blipFill>
          <a:blip r:embed="rId3" cstate="print"/>
          <a:stretch>
            <a:fillRect/>
          </a:stretch>
        </p:blipFill>
        <p:spPr>
          <a:xfrm>
            <a:off x="3568572" y="2180863"/>
            <a:ext cx="4680520" cy="1100846"/>
          </a:xfrm>
          <a:prstGeom prst="rect">
            <a:avLst/>
          </a:prstGeom>
        </p:spPr>
      </p:pic>
      <p:sp>
        <p:nvSpPr>
          <p:cNvPr id="20" name="テキスト ボックス 19">
            <a:extLst>
              <a:ext uri="{FF2B5EF4-FFF2-40B4-BE49-F238E27FC236}">
                <a16:creationId xmlns:a16="http://schemas.microsoft.com/office/drawing/2014/main" id="{C0A8CEED-44EA-4606-9DB0-BA24F5380DB2}"/>
              </a:ext>
            </a:extLst>
          </p:cNvPr>
          <p:cNvSpPr txBox="1"/>
          <p:nvPr/>
        </p:nvSpPr>
        <p:spPr>
          <a:xfrm>
            <a:off x="0" y="3281709"/>
            <a:ext cx="11817664"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状態回復を行った土地には履歴が作成されます。追加ボタンをクリックし、履歴を確認できます。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5CC99751-B9E6-4512-A689-9C2BC075B23F}"/>
              </a:ext>
            </a:extLst>
          </p:cNvPr>
          <p:cNvPicPr>
            <a:picLocks noChangeAspect="1"/>
          </p:cNvPicPr>
          <p:nvPr/>
        </p:nvPicPr>
        <p:blipFill>
          <a:blip r:embed="rId4" cstate="print"/>
          <a:stretch>
            <a:fillRect/>
          </a:stretch>
        </p:blipFill>
        <p:spPr>
          <a:xfrm>
            <a:off x="1427820" y="3647962"/>
            <a:ext cx="9204684" cy="2978730"/>
          </a:xfrm>
          <a:prstGeom prst="rect">
            <a:avLst/>
          </a:prstGeom>
        </p:spPr>
      </p:pic>
      <p:sp>
        <p:nvSpPr>
          <p:cNvPr id="22" name="正方形/長方形 21">
            <a:extLst>
              <a:ext uri="{FF2B5EF4-FFF2-40B4-BE49-F238E27FC236}">
                <a16:creationId xmlns:a16="http://schemas.microsoft.com/office/drawing/2014/main" id="{1EC7BF0F-11F8-4776-AFE7-D574F1B6094E}"/>
              </a:ext>
            </a:extLst>
          </p:cNvPr>
          <p:cNvSpPr/>
          <p:nvPr/>
        </p:nvSpPr>
        <p:spPr>
          <a:xfrm>
            <a:off x="1427820" y="4581129"/>
            <a:ext cx="913267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656D6BFF-4A81-4433-9A1B-354ACD403F1D}"/>
              </a:ext>
            </a:extLst>
          </p:cNvPr>
          <p:cNvSpPr/>
          <p:nvPr/>
        </p:nvSpPr>
        <p:spPr>
          <a:xfrm>
            <a:off x="8832303" y="6467763"/>
            <a:ext cx="413813"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テキスト プレースホルダー 1">
            <a:extLst>
              <a:ext uri="{FF2B5EF4-FFF2-40B4-BE49-F238E27FC236}">
                <a16:creationId xmlns:a16="http://schemas.microsoft.com/office/drawing/2014/main" id="{5AB743ED-71B2-497A-A7FA-76DB3E9FC3AD}"/>
              </a:ext>
            </a:extLst>
          </p:cNvPr>
          <p:cNvSpPr>
            <a:spLocks noGrp="1"/>
          </p:cNvSpPr>
          <p:nvPr>
            <p:ph type="body" sz="quarter" idx="10"/>
          </p:nvPr>
        </p:nvSpPr>
        <p:spPr>
          <a:xfrm>
            <a:off x="304621" y="671622"/>
            <a:ext cx="11582758" cy="917897"/>
          </a:xfrm>
        </p:spPr>
        <p:txBody>
          <a:bodyPr>
            <a:normAutofit fontScale="92500"/>
          </a:bodyPr>
          <a:lstStyle/>
          <a:p>
            <a:r>
              <a:rPr lang="ja-JP" altLang="en-US" dirty="0">
                <a:cs typeface="Meiryo UI" panose="020B0604030504040204" pitchFamily="50" charset="-128"/>
              </a:rPr>
              <a:t>　議決結果台帳反映まで実施後（議案状態が「完了」）、申請内容・議決結果等に誤りがあった場合、議案状態を「起案済み」に戻して修正・削除できます。申請受付</a:t>
            </a:r>
            <a:r>
              <a:rPr lang="en-US" altLang="ja-JP" dirty="0">
                <a:cs typeface="Meiryo UI" panose="020B0604030504040204" pitchFamily="50" charset="-128"/>
              </a:rPr>
              <a:t>‐</a:t>
            </a:r>
            <a:r>
              <a:rPr lang="ja-JP" altLang="en-US" dirty="0">
                <a:cs typeface="Meiryo UI" panose="020B0604030504040204" pitchFamily="50" charset="-128"/>
              </a:rPr>
              <a:t>申請修正タブ、または議案処理</a:t>
            </a:r>
            <a:r>
              <a:rPr lang="en-US" altLang="ja-JP" dirty="0">
                <a:cs typeface="Meiryo UI" panose="020B0604030504040204" pitchFamily="50" charset="-128"/>
              </a:rPr>
              <a:t>‐</a:t>
            </a:r>
            <a:r>
              <a:rPr lang="ja-JP" altLang="en-US" dirty="0">
                <a:cs typeface="Meiryo UI" panose="020B0604030504040204" pitchFamily="50" charset="-128"/>
              </a:rPr>
              <a:t>議案修正タブにある「状態回復」ボタンを押下し、議案状態を変更できます。各タブで状態回復ボタンを押下後、確認画面が表示され、</a:t>
            </a:r>
            <a:r>
              <a:rPr lang="en-US" altLang="ja-JP" dirty="0">
                <a:cs typeface="Meiryo UI" panose="020B0604030504040204" pitchFamily="50" charset="-128"/>
              </a:rPr>
              <a:t>OK</a:t>
            </a:r>
            <a:r>
              <a:rPr lang="ja-JP" altLang="en-US" dirty="0">
                <a:cs typeface="Meiryo UI" panose="020B0604030504040204" pitchFamily="50" charset="-128"/>
              </a:rPr>
              <a:t>ボタンを押下後起案状態が「起案済」に変更されます。</a:t>
            </a:r>
            <a:endParaRPr lang="ja-JP" altLang="en-US" dirty="0"/>
          </a:p>
        </p:txBody>
      </p:sp>
      <p:sp>
        <p:nvSpPr>
          <p:cNvPr id="2" name="タイトル 1">
            <a:extLst>
              <a:ext uri="{FF2B5EF4-FFF2-40B4-BE49-F238E27FC236}">
                <a16:creationId xmlns:a16="http://schemas.microsoft.com/office/drawing/2014/main" id="{788C032D-C25E-480F-A75F-76316C38F7B3}"/>
              </a:ext>
            </a:extLst>
          </p:cNvPr>
          <p:cNvSpPr>
            <a:spLocks noGrp="1"/>
          </p:cNvSpPr>
          <p:nvPr>
            <p:ph type="title"/>
          </p:nvPr>
        </p:nvSpPr>
        <p:spPr>
          <a:xfrm>
            <a:off x="417898" y="44624"/>
            <a:ext cx="9494526" cy="547835"/>
          </a:xfrm>
        </p:spPr>
        <p:txBody>
          <a:bodyPr/>
          <a:lstStyle/>
          <a:p>
            <a:r>
              <a:rPr kumimoji="1" lang="en-US" altLang="ja-JP" dirty="0"/>
              <a:t>5-11</a:t>
            </a:r>
            <a:r>
              <a:rPr kumimoji="1" lang="ja-JP" altLang="en-US" dirty="0"/>
              <a:t>．申請受付・議案処理における状態回復機能（</a:t>
            </a:r>
            <a:r>
              <a:rPr kumimoji="1" lang="en-US" altLang="ja-JP" dirty="0"/>
              <a:t>3/3</a:t>
            </a:r>
            <a:r>
              <a:rPr kumimoji="1" lang="ja-JP" altLang="en-US" dirty="0"/>
              <a:t>）</a:t>
            </a:r>
          </a:p>
        </p:txBody>
      </p:sp>
    </p:spTree>
    <p:extLst>
      <p:ext uri="{BB962C8B-B14F-4D97-AF65-F5344CB8AC3E}">
        <p14:creationId xmlns:p14="http://schemas.microsoft.com/office/powerpoint/2010/main" val="6023287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en-US" altLang="ja-JP" dirty="0"/>
              <a:t>6. </a:t>
            </a:r>
            <a:r>
              <a:rPr lang="ja-JP" altLang="en-US" dirty="0"/>
              <a:t>台帳情報の提供・公開制限</a:t>
            </a:r>
            <a:endParaRPr kumimoji="1" lang="ja-JP" altLang="en-US" dirty="0"/>
          </a:p>
        </p:txBody>
      </p:sp>
    </p:spTree>
    <p:extLst>
      <p:ext uri="{BB962C8B-B14F-4D97-AF65-F5344CB8AC3E}">
        <p14:creationId xmlns:p14="http://schemas.microsoft.com/office/powerpoint/2010/main" val="105985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205166" y="1772816"/>
            <a:ext cx="4507458"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世帯員／構成員データタブ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で以下の操作を行い、注意区分を更新します。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台帳検索を行い、世帯員／構成員データタブで対象の個人情報を表示します。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非公開とする個人情報の注意区分にチェックを入れます。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更新ボタンを押下し、台帳を更新します。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注意区分に設定されている世帯員に関する帳票（耕作証明や農地台帳等）を出力した場合、下図の注意メッセージが表示されます。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7" name="図 6"/>
          <p:cNvPicPr>
            <a:picLocks noChangeAspect="1"/>
          </p:cNvPicPr>
          <p:nvPr/>
        </p:nvPicPr>
        <p:blipFill>
          <a:blip r:embed="rId3" cstate="print"/>
          <a:stretch>
            <a:fillRect/>
          </a:stretch>
        </p:blipFill>
        <p:spPr>
          <a:xfrm>
            <a:off x="767408" y="1796819"/>
            <a:ext cx="6048672" cy="4512501"/>
          </a:xfrm>
          <a:prstGeom prst="rect">
            <a:avLst/>
          </a:prstGeom>
          <a:ln>
            <a:solidFill>
              <a:schemeClr val="tx1"/>
            </a:solidFill>
          </a:ln>
        </p:spPr>
      </p:pic>
      <p:sp>
        <p:nvSpPr>
          <p:cNvPr id="8" name="正方形/長方形 7"/>
          <p:cNvSpPr/>
          <p:nvPr/>
        </p:nvSpPr>
        <p:spPr>
          <a:xfrm>
            <a:off x="5591944" y="2212159"/>
            <a:ext cx="346236" cy="8842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p:cNvSpPr/>
          <p:nvPr/>
        </p:nvSpPr>
        <p:spPr>
          <a:xfrm>
            <a:off x="4439816" y="6035931"/>
            <a:ext cx="870858" cy="273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p:cNvSpPr/>
          <p:nvPr/>
        </p:nvSpPr>
        <p:spPr>
          <a:xfrm>
            <a:off x="1559496" y="1844824"/>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47"/>
          <p:cNvSpPr/>
          <p:nvPr/>
        </p:nvSpPr>
        <p:spPr>
          <a:xfrm>
            <a:off x="1415480" y="1772816"/>
            <a:ext cx="291356" cy="291356"/>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panose="020B0604030504040204" pitchFamily="50" charset="-128"/>
                <a:ea typeface="Meiryo" panose="020B0604030504040204" pitchFamily="50" charset="-128"/>
                <a:cs typeface="Meiryo UI" panose="020B0604030504040204" pitchFamily="50" charset="-128"/>
              </a:rPr>
              <a:t>1</a:t>
            </a:r>
            <a:endParaRPr kumimoji="1" lang="ja-JP" altLang="en-US" sz="1200" dirty="0">
              <a:solidFill>
                <a:schemeClr val="tx1"/>
              </a:solidFill>
              <a:latin typeface="Meiryo" panose="020B0604030504040204" pitchFamily="50" charset="-128"/>
              <a:ea typeface="Meiryo" panose="020B0604030504040204" pitchFamily="50" charset="-128"/>
              <a:cs typeface="Meiryo UI" panose="020B0604030504040204" pitchFamily="50" charset="-128"/>
            </a:endParaRPr>
          </a:p>
        </p:txBody>
      </p:sp>
      <p:sp>
        <p:nvSpPr>
          <p:cNvPr id="12" name="円/楕円 47"/>
          <p:cNvSpPr/>
          <p:nvPr/>
        </p:nvSpPr>
        <p:spPr>
          <a:xfrm>
            <a:off x="5447928" y="2996952"/>
            <a:ext cx="291356" cy="291356"/>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panose="020B0604030504040204" pitchFamily="50" charset="-128"/>
                <a:ea typeface="Meiryo" panose="020B0604030504040204" pitchFamily="50" charset="-128"/>
                <a:cs typeface="Meiryo UI" panose="020B0604030504040204" pitchFamily="50" charset="-128"/>
              </a:rPr>
              <a:t>2</a:t>
            </a:r>
            <a:endParaRPr kumimoji="1" lang="ja-JP" altLang="en-US" sz="1200" dirty="0">
              <a:solidFill>
                <a:schemeClr val="tx1"/>
              </a:solidFill>
              <a:latin typeface="Meiryo" panose="020B0604030504040204" pitchFamily="50" charset="-128"/>
              <a:ea typeface="Meiryo" panose="020B0604030504040204" pitchFamily="50" charset="-128"/>
              <a:cs typeface="Meiryo UI" panose="020B0604030504040204" pitchFamily="50" charset="-128"/>
            </a:endParaRPr>
          </a:p>
        </p:txBody>
      </p:sp>
      <p:sp>
        <p:nvSpPr>
          <p:cNvPr id="13" name="円/楕円 47"/>
          <p:cNvSpPr/>
          <p:nvPr/>
        </p:nvSpPr>
        <p:spPr>
          <a:xfrm>
            <a:off x="4367808" y="5873948"/>
            <a:ext cx="291356" cy="291356"/>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panose="020B0604030504040204" pitchFamily="50" charset="-128"/>
                <a:ea typeface="Meiryo" panose="020B0604030504040204" pitchFamily="50" charset="-128"/>
                <a:cs typeface="Meiryo UI" panose="020B0604030504040204" pitchFamily="50" charset="-128"/>
              </a:rPr>
              <a:t>3</a:t>
            </a:r>
            <a:endParaRPr kumimoji="1" lang="ja-JP" altLang="en-US" sz="1200" dirty="0">
              <a:solidFill>
                <a:schemeClr val="tx1"/>
              </a:solidFill>
              <a:latin typeface="Meiryo" panose="020B0604030504040204" pitchFamily="50" charset="-128"/>
              <a:ea typeface="Meiryo"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6-1. DV</a:t>
            </a:r>
            <a:r>
              <a:rPr lang="ja-JP" altLang="en-US" dirty="0"/>
              <a:t>等注意区分対象個人の非提供設定を行う</a:t>
            </a:r>
            <a:endParaRPr kumimoji="1" lang="ja-JP" altLang="en-US" dirty="0"/>
          </a:p>
        </p:txBody>
      </p:sp>
      <p:sp>
        <p:nvSpPr>
          <p:cNvPr id="2" name="テキスト プレースホルダー 1"/>
          <p:cNvSpPr>
            <a:spLocks noGrp="1"/>
          </p:cNvSpPr>
          <p:nvPr>
            <p:ph type="body" sz="quarter" idx="10"/>
          </p:nvPr>
        </p:nvSpPr>
        <p:spPr>
          <a:xfrm>
            <a:off x="417513" y="693041"/>
            <a:ext cx="11366500" cy="881759"/>
          </a:xfrm>
        </p:spPr>
        <p:txBody>
          <a:bodyPr>
            <a:normAutofit/>
          </a:bodyPr>
          <a:lstStyle/>
          <a:p>
            <a:r>
              <a:rPr lang="ja-JP" altLang="en-US" dirty="0">
                <a:cs typeface="Meiryo UI" panose="020B0604030504040204" pitchFamily="50" charset="-128"/>
              </a:rPr>
              <a:t>特定の者の個人情報を農業委員会以外に提供しない場合、</a:t>
            </a:r>
            <a:r>
              <a:rPr lang="ja-JP" altLang="en-US" b="1" dirty="0">
                <a:cs typeface="Meiryo UI" panose="020B0604030504040204" pitchFamily="50" charset="-128"/>
              </a:rPr>
              <a:t>注意区分</a:t>
            </a:r>
            <a:r>
              <a:rPr lang="ja-JP" altLang="en-US" dirty="0">
                <a:cs typeface="Meiryo UI" panose="020B0604030504040204" pitchFamily="50" charset="-128"/>
              </a:rPr>
              <a:t>にチェックを入れてデータを更新します。注意区分にチェックを入れた場合、個人を特定する情報は提供されませんが、土地に関する情報は提供されます。</a:t>
            </a:r>
            <a:r>
              <a:rPr lang="en-US" altLang="ja-JP" dirty="0">
                <a:cs typeface="Meiryo UI" panose="020B0604030504040204" pitchFamily="50" charset="-128"/>
              </a:rPr>
              <a:t>(</a:t>
            </a:r>
            <a:r>
              <a:rPr lang="ja-JP" altLang="en-US" dirty="0">
                <a:cs typeface="Meiryo UI" panose="020B0604030504040204" pitchFamily="50" charset="-128"/>
              </a:rPr>
              <a:t>紐付く個人情報欄は空白となります</a:t>
            </a:r>
            <a:r>
              <a:rPr lang="en-US" altLang="ja-JP" dirty="0">
                <a:cs typeface="Meiryo UI" panose="020B0604030504040204" pitchFamily="50" charset="-128"/>
              </a:rPr>
              <a:t>)</a:t>
            </a:r>
            <a:endParaRPr lang="ja-JP" altLang="en-US" dirty="0">
              <a:cs typeface="Meiryo UI" panose="020B0604030504040204" pitchFamily="50" charset="-128"/>
            </a:endParaRPr>
          </a:p>
        </p:txBody>
      </p:sp>
      <p:pic>
        <p:nvPicPr>
          <p:cNvPr id="5" name="図 4">
            <a:extLst>
              <a:ext uri="{FF2B5EF4-FFF2-40B4-BE49-F238E27FC236}">
                <a16:creationId xmlns:a16="http://schemas.microsoft.com/office/drawing/2014/main" id="{9AA6C19E-9A27-CC27-B62C-B4922AEAF94C}"/>
              </a:ext>
            </a:extLst>
          </p:cNvPr>
          <p:cNvPicPr>
            <a:picLocks noChangeAspect="1"/>
          </p:cNvPicPr>
          <p:nvPr/>
        </p:nvPicPr>
        <p:blipFill>
          <a:blip r:embed="rId4"/>
          <a:stretch>
            <a:fillRect/>
          </a:stretch>
        </p:blipFill>
        <p:spPr>
          <a:xfrm>
            <a:off x="7565161" y="5372647"/>
            <a:ext cx="3787468" cy="1044030"/>
          </a:xfrm>
          <a:prstGeom prst="rect">
            <a:avLst/>
          </a:prstGeom>
        </p:spPr>
      </p:pic>
    </p:spTree>
    <p:extLst>
      <p:ext uri="{BB962C8B-B14F-4D97-AF65-F5344CB8AC3E}">
        <p14:creationId xmlns:p14="http://schemas.microsoft.com/office/powerpoint/2010/main" val="3420763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en-US" altLang="ja-JP" dirty="0"/>
              <a:t>7. </a:t>
            </a:r>
            <a:r>
              <a:rPr lang="en-US" altLang="ja-JP" dirty="0" err="1"/>
              <a:t>eMAFF</a:t>
            </a:r>
            <a:r>
              <a:rPr lang="ja-JP" altLang="en-US" dirty="0"/>
              <a:t>農地ナビに農地情報を公開する</a:t>
            </a:r>
            <a:endParaRPr kumimoji="1" lang="ja-JP" altLang="en-US" dirty="0"/>
          </a:p>
        </p:txBody>
      </p:sp>
    </p:spTree>
    <p:extLst>
      <p:ext uri="{BB962C8B-B14F-4D97-AF65-F5344CB8AC3E}">
        <p14:creationId xmlns:p14="http://schemas.microsoft.com/office/powerpoint/2010/main" val="42649847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7-1.</a:t>
            </a:r>
            <a:r>
              <a:rPr lang="ja-JP" altLang="en-US" dirty="0"/>
              <a:t>農地ポリゴン情報（区画情報）の利用設定を行う</a:t>
            </a:r>
            <a:endParaRPr kumimoji="1" lang="ja-JP" altLang="en-US" dirty="0"/>
          </a:p>
        </p:txBody>
      </p:sp>
      <p:sp>
        <p:nvSpPr>
          <p:cNvPr id="3" name="テキスト プレースホルダー 2"/>
          <p:cNvSpPr>
            <a:spLocks noGrp="1"/>
          </p:cNvSpPr>
          <p:nvPr>
            <p:ph type="body" sz="quarter" idx="10"/>
          </p:nvPr>
        </p:nvSpPr>
        <p:spPr/>
        <p:txBody>
          <a:bodyPr>
            <a:normAutofit/>
          </a:bodyPr>
          <a:lstStyle/>
          <a:p>
            <a:r>
              <a:rPr lang="ja-JP" altLang="en-US" dirty="0"/>
              <a:t>（１）農地ポリゴン情報（区画情報）を利用する関係機関の設定、（２</a:t>
            </a:r>
            <a:r>
              <a:rPr lang="en-US" altLang="ja-JP" dirty="0"/>
              <a:t>)</a:t>
            </a:r>
            <a:r>
              <a:rPr lang="ja-JP" altLang="en-US" dirty="0"/>
              <a:t>農地ポリゴン情報の他システムへの連携設定を行います。「補助機能」</a:t>
            </a:r>
            <a:r>
              <a:rPr lang="en-US" altLang="ja-JP" dirty="0"/>
              <a:t>‐</a:t>
            </a:r>
            <a:r>
              <a:rPr lang="ja-JP" altLang="en-US" dirty="0"/>
              <a:t>「ポリゴン利用設定」で作業を行います。　</a:t>
            </a:r>
            <a:r>
              <a:rPr lang="en-US" altLang="ja-JP" dirty="0">
                <a:solidFill>
                  <a:srgbClr val="FF0000"/>
                </a:solidFill>
              </a:rPr>
              <a:t>※</a:t>
            </a:r>
            <a:r>
              <a:rPr lang="ja-JP" altLang="en-US" dirty="0">
                <a:solidFill>
                  <a:srgbClr val="FF0000"/>
                </a:solidFill>
              </a:rPr>
              <a:t>本機能はシステム「管理者」のみが行える操作です。</a:t>
            </a:r>
          </a:p>
          <a:p>
            <a:endParaRPr lang="ja-JP" altLang="en-US" dirty="0"/>
          </a:p>
        </p:txBody>
      </p:sp>
      <p:sp>
        <p:nvSpPr>
          <p:cNvPr id="18" name="テキスト ボックス 17">
            <a:extLst>
              <a:ext uri="{FF2B5EF4-FFF2-40B4-BE49-F238E27FC236}">
                <a16:creationId xmlns:a16="http://schemas.microsoft.com/office/drawing/2014/main" id="{AAA6523D-8F92-3FA4-BDA3-12224FB1256A}"/>
              </a:ext>
            </a:extLst>
          </p:cNvPr>
          <p:cNvSpPr txBox="1"/>
          <p:nvPr/>
        </p:nvSpPr>
        <p:spPr>
          <a:xfrm>
            <a:off x="7883888" y="1458931"/>
            <a:ext cx="3908239" cy="4739759"/>
          </a:xfrm>
          <a:prstGeom prst="rect">
            <a:avLst/>
          </a:prstGeom>
          <a:noFill/>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(1)</a:t>
            </a:r>
            <a:r>
              <a:rPr kumimoji="1" lang="ja-JP" altLang="en-US" sz="1600" dirty="0">
                <a:latin typeface="メイリオ" panose="020B0604030504040204" pitchFamily="50" charset="-128"/>
                <a:ea typeface="メイリオ" panose="020B0604030504040204" pitchFamily="50" charset="-128"/>
              </a:rPr>
              <a:t>農地ポリゴン情報を利用する関係機関の設定</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「●農業委員会サポートシステムで利用させるユーザの設定」で、農地ポリゴン情報を利用を可とする関係機関に</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チェックを入れます。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チェックをつけた後、「更新」をクリックします。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本機能は各農業委員会等利用システムで行えた「ポリゴン提供可否設定」と同じ機能です。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（１）の設定は各農業委員会等利用システムで設定していた設定を引き継いでいます。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1E10DE9F-A98F-A0C3-F917-96EDD827B09D}"/>
              </a:ext>
            </a:extLst>
          </p:cNvPr>
          <p:cNvGrpSpPr/>
          <p:nvPr/>
        </p:nvGrpSpPr>
        <p:grpSpPr>
          <a:xfrm>
            <a:off x="438406" y="1481928"/>
            <a:ext cx="7097754" cy="5115423"/>
            <a:chOff x="41854" y="1571567"/>
            <a:chExt cx="6582881" cy="4816494"/>
          </a:xfrm>
        </p:grpSpPr>
        <p:pic>
          <p:nvPicPr>
            <p:cNvPr id="17" name="図 16">
              <a:extLst>
                <a:ext uri="{FF2B5EF4-FFF2-40B4-BE49-F238E27FC236}">
                  <a16:creationId xmlns:a16="http://schemas.microsoft.com/office/drawing/2014/main" id="{4CBFF705-D4D2-114C-6EB2-0E8282234C12}"/>
                </a:ext>
              </a:extLst>
            </p:cNvPr>
            <p:cNvPicPr>
              <a:picLocks noChangeAspect="1"/>
            </p:cNvPicPr>
            <p:nvPr/>
          </p:nvPicPr>
          <p:blipFill>
            <a:blip r:embed="rId3"/>
            <a:stretch>
              <a:fillRect/>
            </a:stretch>
          </p:blipFill>
          <p:spPr>
            <a:xfrm>
              <a:off x="41854" y="1571567"/>
              <a:ext cx="6582881" cy="4786264"/>
            </a:xfrm>
            <a:prstGeom prst="rect">
              <a:avLst/>
            </a:prstGeom>
          </p:spPr>
        </p:pic>
        <p:sp>
          <p:nvSpPr>
            <p:cNvPr id="19" name="正方形/長方形 18">
              <a:extLst>
                <a:ext uri="{FF2B5EF4-FFF2-40B4-BE49-F238E27FC236}">
                  <a16:creationId xmlns:a16="http://schemas.microsoft.com/office/drawing/2014/main" id="{70367FD3-28A1-A0A4-37F4-0ABF3F711A6D}"/>
                </a:ext>
              </a:extLst>
            </p:cNvPr>
            <p:cNvSpPr/>
            <p:nvPr/>
          </p:nvSpPr>
          <p:spPr>
            <a:xfrm>
              <a:off x="4362371" y="1606897"/>
              <a:ext cx="488071" cy="4905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63D96F9-EF95-22F7-E7F7-214C74B0BE75}"/>
                </a:ext>
              </a:extLst>
            </p:cNvPr>
            <p:cNvSpPr/>
            <p:nvPr/>
          </p:nvSpPr>
          <p:spPr>
            <a:xfrm>
              <a:off x="3686096" y="2144671"/>
              <a:ext cx="762079" cy="216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BCBC0D2-0ACC-DA23-F26B-4E92BB62BFC6}"/>
                </a:ext>
              </a:extLst>
            </p:cNvPr>
            <p:cNvSpPr/>
            <p:nvPr/>
          </p:nvSpPr>
          <p:spPr>
            <a:xfrm>
              <a:off x="871362" y="2680307"/>
              <a:ext cx="1218695" cy="73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74340C4C-EAE4-9FD8-F740-744CB8277527}"/>
                </a:ext>
              </a:extLst>
            </p:cNvPr>
            <p:cNvSpPr/>
            <p:nvPr/>
          </p:nvSpPr>
          <p:spPr>
            <a:xfrm>
              <a:off x="2653508" y="6171990"/>
              <a:ext cx="762079" cy="216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CFB1D897-99C6-0FEA-51ED-D6B07D3E7B98}"/>
                </a:ext>
              </a:extLst>
            </p:cNvPr>
            <p:cNvPicPr>
              <a:picLocks noChangeAspect="1"/>
            </p:cNvPicPr>
            <p:nvPr/>
          </p:nvPicPr>
          <p:blipFill>
            <a:blip r:embed="rId4"/>
            <a:stretch>
              <a:fillRect/>
            </a:stretch>
          </p:blipFill>
          <p:spPr>
            <a:xfrm>
              <a:off x="1008228" y="4157635"/>
              <a:ext cx="639597" cy="281964"/>
            </a:xfrm>
            <a:prstGeom prst="rect">
              <a:avLst/>
            </a:prstGeom>
          </p:spPr>
        </p:pic>
      </p:grpSp>
    </p:spTree>
    <p:extLst>
      <p:ext uri="{BB962C8B-B14F-4D97-AF65-F5344CB8AC3E}">
        <p14:creationId xmlns:p14="http://schemas.microsoft.com/office/powerpoint/2010/main" val="14561465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7-1.</a:t>
            </a:r>
            <a:r>
              <a:rPr lang="ja-JP" altLang="en-US" dirty="0"/>
              <a:t>農地ポリゴン情報（区画情報）の利用設定を行う</a:t>
            </a:r>
            <a:endParaRPr kumimoji="1" lang="ja-JP" altLang="en-US" dirty="0"/>
          </a:p>
        </p:txBody>
      </p:sp>
      <p:sp>
        <p:nvSpPr>
          <p:cNvPr id="3" name="テキスト プレースホルダー 2"/>
          <p:cNvSpPr>
            <a:spLocks noGrp="1"/>
          </p:cNvSpPr>
          <p:nvPr>
            <p:ph type="body" sz="quarter" idx="10"/>
          </p:nvPr>
        </p:nvSpPr>
        <p:spPr/>
        <p:txBody>
          <a:bodyPr>
            <a:normAutofit/>
          </a:bodyPr>
          <a:lstStyle/>
          <a:p>
            <a:r>
              <a:rPr lang="ja-JP" altLang="en-US" dirty="0"/>
              <a:t>（１）農地ポリゴン情報（区画情報）を利用する関係機関の設定、（２</a:t>
            </a:r>
            <a:r>
              <a:rPr lang="en-US" altLang="ja-JP" dirty="0"/>
              <a:t>)</a:t>
            </a:r>
            <a:r>
              <a:rPr lang="ja-JP" altLang="en-US" dirty="0"/>
              <a:t>農地ポリゴン情報の他システムへの連携設定を行います。「補助機能」</a:t>
            </a:r>
            <a:r>
              <a:rPr lang="en-US" altLang="ja-JP" dirty="0"/>
              <a:t>‐</a:t>
            </a:r>
            <a:r>
              <a:rPr lang="ja-JP" altLang="en-US" dirty="0"/>
              <a:t>「ポリゴン利用設定」で作業を行います。　</a:t>
            </a:r>
            <a:r>
              <a:rPr lang="en-US" altLang="ja-JP" dirty="0">
                <a:solidFill>
                  <a:srgbClr val="FF0000"/>
                </a:solidFill>
              </a:rPr>
              <a:t>※</a:t>
            </a:r>
            <a:r>
              <a:rPr lang="ja-JP" altLang="en-US" dirty="0">
                <a:solidFill>
                  <a:srgbClr val="FF0000"/>
                </a:solidFill>
              </a:rPr>
              <a:t>本機能はシステム「管理者」のみが行える操作です。</a:t>
            </a:r>
          </a:p>
          <a:p>
            <a:endParaRPr lang="ja-JP" altLang="en-US" dirty="0"/>
          </a:p>
        </p:txBody>
      </p:sp>
      <p:sp>
        <p:nvSpPr>
          <p:cNvPr id="14" name="テキスト ボックス 13">
            <a:extLst>
              <a:ext uri="{FF2B5EF4-FFF2-40B4-BE49-F238E27FC236}">
                <a16:creationId xmlns:a16="http://schemas.microsoft.com/office/drawing/2014/main" id="{69B54771-5B5C-9D15-62B0-3B14ABBF3BB0}"/>
              </a:ext>
            </a:extLst>
          </p:cNvPr>
          <p:cNvSpPr txBox="1"/>
          <p:nvPr/>
        </p:nvSpPr>
        <p:spPr>
          <a:xfrm>
            <a:off x="7433928" y="1593450"/>
            <a:ext cx="4680521" cy="3539430"/>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（２</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農地ポリゴン情報の他システムへの連携設定</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「●地理情報共通管理システムで利用するシステムの設定」で利用可能とする他システムにチェックを入れます。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他システムの利用者</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・現地確認アプリ：農業委員、最適化推進委員</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a:t>
            </a:r>
            <a:r>
              <a:rPr kumimoji="1" lang="en-US" altLang="ja-JP" sz="1600" dirty="0" err="1">
                <a:latin typeface="メイリオ" panose="020B0604030504040204" pitchFamily="50" charset="-128"/>
                <a:ea typeface="メイリオ" panose="020B0604030504040204" pitchFamily="50" charset="-128"/>
              </a:rPr>
              <a:t>eMAFF</a:t>
            </a:r>
            <a:r>
              <a:rPr kumimoji="1" lang="ja-JP" altLang="en-US" sz="1600" dirty="0">
                <a:latin typeface="メイリオ" panose="020B0604030504040204" pitchFamily="50" charset="-128"/>
                <a:ea typeface="メイリオ" panose="020B0604030504040204" pitchFamily="50" charset="-128"/>
              </a:rPr>
              <a:t>農地ナビ：一般の方</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チェックをつけた後、「更新」をクリックします。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solidFill>
                  <a:srgbClr val="FF0000"/>
                </a:solidFill>
                <a:latin typeface="メイリオ" panose="020B0604030504040204" pitchFamily="50" charset="-128"/>
                <a:ea typeface="メイリオ" panose="020B0604030504040204" pitchFamily="50" charset="-128"/>
              </a:rPr>
              <a:t>※</a:t>
            </a:r>
            <a:r>
              <a:rPr kumimoji="1" lang="ja-JP" altLang="en-US" sz="1600" dirty="0">
                <a:solidFill>
                  <a:srgbClr val="FF0000"/>
                </a:solidFill>
                <a:latin typeface="メイリオ" panose="020B0604030504040204" pitchFamily="50" charset="-128"/>
                <a:ea typeface="メイリオ" panose="020B0604030504040204" pitchFamily="50" charset="-128"/>
              </a:rPr>
              <a:t>初期状態ではチェックがついていません。</a:t>
            </a:r>
            <a:endParaRPr kumimoji="1" lang="en-US" altLang="ja-JP" sz="1600" dirty="0">
              <a:solidFill>
                <a:srgbClr val="FF0000"/>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B2F2ABE9-5861-268A-9D96-5D6D9EA6D36C}"/>
              </a:ext>
            </a:extLst>
          </p:cNvPr>
          <p:cNvGrpSpPr/>
          <p:nvPr/>
        </p:nvGrpSpPr>
        <p:grpSpPr>
          <a:xfrm>
            <a:off x="417513" y="1556792"/>
            <a:ext cx="6830615" cy="4968552"/>
            <a:chOff x="767408" y="1458628"/>
            <a:chExt cx="6582881" cy="4788589"/>
          </a:xfrm>
        </p:grpSpPr>
        <p:pic>
          <p:nvPicPr>
            <p:cNvPr id="13" name="図 12">
              <a:extLst>
                <a:ext uri="{FF2B5EF4-FFF2-40B4-BE49-F238E27FC236}">
                  <a16:creationId xmlns:a16="http://schemas.microsoft.com/office/drawing/2014/main" id="{BB62E270-CE8C-528E-D80F-5BFA4F920189}"/>
                </a:ext>
              </a:extLst>
            </p:cNvPr>
            <p:cNvPicPr>
              <a:picLocks noChangeAspect="1"/>
            </p:cNvPicPr>
            <p:nvPr/>
          </p:nvPicPr>
          <p:blipFill>
            <a:blip r:embed="rId3"/>
            <a:stretch>
              <a:fillRect/>
            </a:stretch>
          </p:blipFill>
          <p:spPr>
            <a:xfrm>
              <a:off x="767408" y="1458628"/>
              <a:ext cx="6582881" cy="4786264"/>
            </a:xfrm>
            <a:prstGeom prst="rect">
              <a:avLst/>
            </a:prstGeom>
          </p:spPr>
        </p:pic>
        <p:sp>
          <p:nvSpPr>
            <p:cNvPr id="15" name="正方形/長方形 14">
              <a:extLst>
                <a:ext uri="{FF2B5EF4-FFF2-40B4-BE49-F238E27FC236}">
                  <a16:creationId xmlns:a16="http://schemas.microsoft.com/office/drawing/2014/main" id="{578DC746-9DBB-2877-76D0-CB4F0A31BECD}"/>
                </a:ext>
              </a:extLst>
            </p:cNvPr>
            <p:cNvSpPr/>
            <p:nvPr/>
          </p:nvSpPr>
          <p:spPr>
            <a:xfrm>
              <a:off x="5087925" y="1493958"/>
              <a:ext cx="488071" cy="4905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DE7A78A-B260-9C82-01DA-B9DC743C43DA}"/>
                </a:ext>
              </a:extLst>
            </p:cNvPr>
            <p:cNvSpPr/>
            <p:nvPr/>
          </p:nvSpPr>
          <p:spPr>
            <a:xfrm>
              <a:off x="4411650" y="2031732"/>
              <a:ext cx="762079" cy="216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9FD55D41-E8F2-1150-FE59-3D23740D0828}"/>
                </a:ext>
              </a:extLst>
            </p:cNvPr>
            <p:cNvPicPr>
              <a:picLocks noChangeAspect="1"/>
            </p:cNvPicPr>
            <p:nvPr/>
          </p:nvPicPr>
          <p:blipFill>
            <a:blip r:embed="rId4"/>
            <a:stretch>
              <a:fillRect/>
            </a:stretch>
          </p:blipFill>
          <p:spPr>
            <a:xfrm>
              <a:off x="1733782" y="4044696"/>
              <a:ext cx="639597" cy="281964"/>
            </a:xfrm>
            <a:prstGeom prst="rect">
              <a:avLst/>
            </a:prstGeom>
          </p:spPr>
        </p:pic>
        <p:sp>
          <p:nvSpPr>
            <p:cNvPr id="22" name="正方形/長方形 21">
              <a:extLst>
                <a:ext uri="{FF2B5EF4-FFF2-40B4-BE49-F238E27FC236}">
                  <a16:creationId xmlns:a16="http://schemas.microsoft.com/office/drawing/2014/main" id="{6686F6C3-C091-C0B2-3C03-66EE27CDEC79}"/>
                </a:ext>
              </a:extLst>
            </p:cNvPr>
            <p:cNvSpPr/>
            <p:nvPr/>
          </p:nvSpPr>
          <p:spPr>
            <a:xfrm>
              <a:off x="1522271" y="3398833"/>
              <a:ext cx="1993136" cy="73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3C523B03-6ED5-4A33-27C7-9509DBFCD66A}"/>
                </a:ext>
              </a:extLst>
            </p:cNvPr>
            <p:cNvSpPr/>
            <p:nvPr/>
          </p:nvSpPr>
          <p:spPr>
            <a:xfrm>
              <a:off x="3397723" y="6031146"/>
              <a:ext cx="762079" cy="216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61096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7-2</a:t>
            </a:r>
            <a:r>
              <a:rPr kumimoji="1" lang="en-US" altLang="ja-JP" dirty="0"/>
              <a:t>. </a:t>
            </a:r>
            <a:r>
              <a:rPr kumimoji="1" lang="ja-JP" altLang="en-US" dirty="0"/>
              <a:t>公開承認される農地を確認する</a:t>
            </a:r>
          </a:p>
        </p:txBody>
      </p:sp>
      <p:sp>
        <p:nvSpPr>
          <p:cNvPr id="3" name="テキスト プレースホルダー 2"/>
          <p:cNvSpPr>
            <a:spLocks noGrp="1"/>
          </p:cNvSpPr>
          <p:nvPr>
            <p:ph type="body" sz="quarter" idx="10"/>
          </p:nvPr>
        </p:nvSpPr>
        <p:spPr>
          <a:xfrm>
            <a:off x="417513" y="693041"/>
            <a:ext cx="11366500" cy="431703"/>
          </a:xfrm>
        </p:spPr>
        <p:txBody>
          <a:bodyPr>
            <a:normAutofit/>
          </a:bodyPr>
          <a:lstStyle/>
          <a:p>
            <a:r>
              <a:rPr lang="ja-JP" altLang="en-US" dirty="0">
                <a:cs typeface="Meiryo UI" panose="020B0604030504040204" pitchFamily="50" charset="-128"/>
              </a:rPr>
              <a:t>公開承認される農地を地図管理画面で確認します</a:t>
            </a:r>
            <a:r>
              <a:rPr lang="ja-JP" altLang="en-US" dirty="0"/>
              <a:t>。</a:t>
            </a:r>
          </a:p>
        </p:txBody>
      </p:sp>
      <p:sp>
        <p:nvSpPr>
          <p:cNvPr id="13" name="テキスト ボックス 12">
            <a:extLst>
              <a:ext uri="{FF2B5EF4-FFF2-40B4-BE49-F238E27FC236}">
                <a16:creationId xmlns:a16="http://schemas.microsoft.com/office/drawing/2014/main" id="{3E20B111-526E-56B6-C669-9AB2BDC8857E}"/>
              </a:ext>
            </a:extLst>
          </p:cNvPr>
          <p:cNvSpPr txBox="1"/>
          <p:nvPr/>
        </p:nvSpPr>
        <p:spPr>
          <a:xfrm>
            <a:off x="1360063" y="6060329"/>
            <a:ext cx="9443620"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①地図管理を表示し、レイヤ一覧の「公開前」を「</a:t>
            </a:r>
            <a:r>
              <a:rPr kumimoji="1" lang="en-US" altLang="ja-JP" sz="1600" dirty="0">
                <a:latin typeface="メイリオ" panose="020B0604030504040204" pitchFamily="50" charset="-128"/>
                <a:ea typeface="メイリオ" panose="020B0604030504040204" pitchFamily="50" charset="-128"/>
              </a:rPr>
              <a:t>ON</a:t>
            </a:r>
            <a:r>
              <a:rPr kumimoji="1" lang="ja-JP" altLang="en-US" sz="1600" dirty="0">
                <a:latin typeface="メイリオ" panose="020B0604030504040204" pitchFamily="50" charset="-128"/>
                <a:ea typeface="メイリオ" panose="020B0604030504040204" pitchFamily="50" charset="-128"/>
              </a:rPr>
              <a:t>」にする。（デフォルトで「</a:t>
            </a:r>
            <a:r>
              <a:rPr kumimoji="1" lang="en-US" altLang="ja-JP" sz="1600" dirty="0">
                <a:latin typeface="メイリオ" panose="020B0604030504040204" pitchFamily="50" charset="-128"/>
                <a:ea typeface="メイリオ" panose="020B0604030504040204" pitchFamily="50" charset="-128"/>
              </a:rPr>
              <a:t>OFF</a:t>
            </a:r>
            <a:r>
              <a:rPr kumimoji="1" lang="ja-JP" altLang="en-US" sz="1600" dirty="0">
                <a:latin typeface="メイリオ" panose="020B0604030504040204" pitchFamily="50" charset="-128"/>
                <a:ea typeface="メイリオ" panose="020B0604030504040204" pitchFamily="50" charset="-128"/>
              </a:rPr>
              <a:t>」設定）</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②紫色に塗られ、ピンが青い箇所が公開情報が変更される農地となります。</a:t>
            </a:r>
            <a:endParaRPr kumimoji="1" lang="en-US" altLang="ja-JP" sz="16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819E42A5-B743-FCB3-B6CF-E345E19C5D46}"/>
              </a:ext>
            </a:extLst>
          </p:cNvPr>
          <p:cNvGrpSpPr/>
          <p:nvPr/>
        </p:nvGrpSpPr>
        <p:grpSpPr>
          <a:xfrm>
            <a:off x="1159233" y="1225326"/>
            <a:ext cx="9845279" cy="4726310"/>
            <a:chOff x="695400" y="1441348"/>
            <a:chExt cx="9465422" cy="4413539"/>
          </a:xfrm>
        </p:grpSpPr>
        <p:pic>
          <p:nvPicPr>
            <p:cNvPr id="12" name="図 11">
              <a:extLst>
                <a:ext uri="{FF2B5EF4-FFF2-40B4-BE49-F238E27FC236}">
                  <a16:creationId xmlns:a16="http://schemas.microsoft.com/office/drawing/2014/main" id="{05DF17A4-0A33-48E7-7D69-5C4A56C099CF}"/>
                </a:ext>
              </a:extLst>
            </p:cNvPr>
            <p:cNvPicPr>
              <a:picLocks noChangeAspect="1"/>
            </p:cNvPicPr>
            <p:nvPr/>
          </p:nvPicPr>
          <p:blipFill>
            <a:blip r:embed="rId3"/>
            <a:stretch>
              <a:fillRect/>
            </a:stretch>
          </p:blipFill>
          <p:spPr>
            <a:xfrm>
              <a:off x="695400" y="1441348"/>
              <a:ext cx="9465422" cy="4413539"/>
            </a:xfrm>
            <a:prstGeom prst="rect">
              <a:avLst/>
            </a:prstGeom>
          </p:spPr>
        </p:pic>
        <p:sp>
          <p:nvSpPr>
            <p:cNvPr id="14" name="正方形/長方形 13">
              <a:extLst>
                <a:ext uri="{FF2B5EF4-FFF2-40B4-BE49-F238E27FC236}">
                  <a16:creationId xmlns:a16="http://schemas.microsoft.com/office/drawing/2014/main" id="{AEAC9E1F-0394-D738-E996-9A590293E122}"/>
                </a:ext>
              </a:extLst>
            </p:cNvPr>
            <p:cNvSpPr/>
            <p:nvPr/>
          </p:nvSpPr>
          <p:spPr>
            <a:xfrm>
              <a:off x="8695951" y="1686641"/>
              <a:ext cx="1296384" cy="1874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F9A0979-9949-E1FE-6789-525D350BDED8}"/>
                </a:ext>
              </a:extLst>
            </p:cNvPr>
            <p:cNvSpPr/>
            <p:nvPr/>
          </p:nvSpPr>
          <p:spPr>
            <a:xfrm>
              <a:off x="1703757" y="1441348"/>
              <a:ext cx="488071" cy="4905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C77FDA6-84C1-7FE9-3ECC-F91A2A38E834}"/>
                </a:ext>
              </a:extLst>
            </p:cNvPr>
            <p:cNvSpPr/>
            <p:nvPr/>
          </p:nvSpPr>
          <p:spPr>
            <a:xfrm>
              <a:off x="695400" y="2625402"/>
              <a:ext cx="1785793" cy="153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70010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lang="ja-JP" altLang="en-US" dirty="0"/>
              <a:t>３</a:t>
            </a:r>
            <a:r>
              <a:rPr kumimoji="1" lang="en-US" altLang="ja-JP" dirty="0"/>
              <a:t>. </a:t>
            </a:r>
            <a:r>
              <a:rPr kumimoji="1" lang="ja-JP" altLang="en-US" dirty="0"/>
              <a:t>公開承認を行う（農業委員会のタイミングで公開承認する）</a:t>
            </a:r>
          </a:p>
        </p:txBody>
      </p:sp>
      <p:sp>
        <p:nvSpPr>
          <p:cNvPr id="3" name="テキスト プレースホルダー 2"/>
          <p:cNvSpPr>
            <a:spLocks noGrp="1"/>
          </p:cNvSpPr>
          <p:nvPr>
            <p:ph type="body" sz="quarter" idx="10"/>
          </p:nvPr>
        </p:nvSpPr>
        <p:spPr>
          <a:xfrm>
            <a:off x="417513" y="693041"/>
            <a:ext cx="11366500" cy="882450"/>
          </a:xfrm>
        </p:spPr>
        <p:txBody>
          <a:bodyPr>
            <a:normAutofit lnSpcReduction="10000"/>
          </a:bodyPr>
          <a:lstStyle/>
          <a:p>
            <a:r>
              <a:rPr lang="en-US" altLang="ja-JP" dirty="0" err="1"/>
              <a:t>eMAFF</a:t>
            </a:r>
            <a:r>
              <a:rPr lang="ja-JP" altLang="en-US" dirty="0"/>
              <a:t>農地ナビに農地情報を公開します。公開承認の方法は</a:t>
            </a:r>
            <a:r>
              <a:rPr lang="en-US" altLang="ja-JP" dirty="0"/>
              <a:t>2</a:t>
            </a:r>
            <a:r>
              <a:rPr lang="ja-JP" altLang="en-US" dirty="0"/>
              <a:t>パターンあります。</a:t>
            </a:r>
          </a:p>
          <a:p>
            <a:r>
              <a:rPr lang="ja-JP" altLang="en-US" dirty="0"/>
              <a:t>（１）農業委員会等のタイミングで公開承認をする。（２）毎日自動的に公開承認されるよう設定する。</a:t>
            </a:r>
            <a:endParaRPr lang="en-US" altLang="ja-JP" dirty="0"/>
          </a:p>
          <a:p>
            <a:r>
              <a:rPr lang="en-US" altLang="ja-JP" dirty="0">
                <a:solidFill>
                  <a:srgbClr val="FF0000"/>
                </a:solidFill>
              </a:rPr>
              <a:t>※</a:t>
            </a:r>
            <a:r>
              <a:rPr lang="ja-JP" altLang="en-US" dirty="0">
                <a:solidFill>
                  <a:srgbClr val="FF0000"/>
                </a:solidFill>
              </a:rPr>
              <a:t>本機能はシステム「管理者」のみが行える操作です。</a:t>
            </a:r>
          </a:p>
          <a:p>
            <a:endParaRPr lang="ja-JP" altLang="en-US" dirty="0"/>
          </a:p>
        </p:txBody>
      </p:sp>
      <p:sp>
        <p:nvSpPr>
          <p:cNvPr id="20" name="テキスト ボックス 19">
            <a:extLst>
              <a:ext uri="{FF2B5EF4-FFF2-40B4-BE49-F238E27FC236}">
                <a16:creationId xmlns:a16="http://schemas.microsoft.com/office/drawing/2014/main" id="{7C8A5240-5EAD-51D0-601A-5A752E54A4C3}"/>
              </a:ext>
            </a:extLst>
          </p:cNvPr>
          <p:cNvSpPr txBox="1"/>
          <p:nvPr/>
        </p:nvSpPr>
        <p:spPr>
          <a:xfrm>
            <a:off x="7337198" y="1681630"/>
            <a:ext cx="4535084" cy="3046988"/>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公開承認の方法は</a:t>
            </a:r>
            <a:r>
              <a:rPr kumimoji="1" lang="en-US" altLang="ja-JP" sz="1600" dirty="0">
                <a:latin typeface="メイリオ" panose="020B0604030504040204" pitchFamily="50" charset="-128"/>
                <a:ea typeface="メイリオ" panose="020B0604030504040204" pitchFamily="50" charset="-128"/>
              </a:rPr>
              <a:t>2</a:t>
            </a:r>
            <a:r>
              <a:rPr kumimoji="1" lang="ja-JP" altLang="en-US" sz="1600" dirty="0">
                <a:latin typeface="メイリオ" panose="020B0604030504040204" pitchFamily="50" charset="-128"/>
                <a:ea typeface="メイリオ" panose="020B0604030504040204" pitchFamily="50" charset="-128"/>
              </a:rPr>
              <a:t>パターンあります。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（１）農業委員会等のタイミングで公開承認をする。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補助機能</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「公開</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連携承認設定」を開く。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①赤枠「公開を承認する」を選択している状態で「更新」ボタンをクリック。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②下記メッセージが表示されるので、</a:t>
            </a:r>
            <a:r>
              <a:rPr kumimoji="1" lang="en-US" altLang="ja-JP" sz="1600" dirty="0">
                <a:latin typeface="メイリオ" panose="020B0604030504040204" pitchFamily="50" charset="-128"/>
                <a:ea typeface="メイリオ" panose="020B0604030504040204" pitchFamily="50" charset="-128"/>
              </a:rPr>
              <a:t>OK</a:t>
            </a:r>
            <a:r>
              <a:rPr kumimoji="1" lang="ja-JP" altLang="en-US" sz="1600" dirty="0">
                <a:latin typeface="メイリオ" panose="020B0604030504040204" pitchFamily="50" charset="-128"/>
                <a:ea typeface="メイリオ" panose="020B0604030504040204" pitchFamily="50" charset="-128"/>
              </a:rPr>
              <a:t>をクリック。</a:t>
            </a:r>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solidFill>
                  <a:srgbClr val="FF0000"/>
                </a:solidFill>
                <a:latin typeface="メイリオ" panose="020B0604030504040204" pitchFamily="50" charset="-128"/>
                <a:ea typeface="メイリオ" panose="020B0604030504040204" pitchFamily="50" charset="-128"/>
              </a:rPr>
              <a:t>※</a:t>
            </a:r>
            <a:r>
              <a:rPr kumimoji="1" lang="en-US" altLang="ja-JP" sz="1600" dirty="0" err="1">
                <a:solidFill>
                  <a:srgbClr val="FF0000"/>
                </a:solidFill>
                <a:latin typeface="メイリオ" panose="020B0604030504040204" pitchFamily="50" charset="-128"/>
                <a:ea typeface="メイリオ" panose="020B0604030504040204" pitchFamily="50" charset="-128"/>
              </a:rPr>
              <a:t>eMAFF</a:t>
            </a:r>
            <a:r>
              <a:rPr kumimoji="1" lang="ja-JP" altLang="en-US" sz="1600" dirty="0">
                <a:solidFill>
                  <a:srgbClr val="FF0000"/>
                </a:solidFill>
                <a:latin typeface="メイリオ" panose="020B0604030504040204" pitchFamily="50" charset="-128"/>
                <a:ea typeface="メイリオ" panose="020B0604030504040204" pitchFamily="50" charset="-128"/>
              </a:rPr>
              <a:t>農地ナビに承認結果が反映されるのは翌日となる</a:t>
            </a:r>
            <a:endParaRPr kumimoji="1"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1F26264F-F311-6FB0-9439-27F64DBC5432}"/>
              </a:ext>
            </a:extLst>
          </p:cNvPr>
          <p:cNvPicPr>
            <a:picLocks noChangeAspect="1"/>
          </p:cNvPicPr>
          <p:nvPr/>
        </p:nvPicPr>
        <p:blipFill>
          <a:blip r:embed="rId3"/>
          <a:stretch>
            <a:fillRect/>
          </a:stretch>
        </p:blipFill>
        <p:spPr>
          <a:xfrm>
            <a:off x="8328248" y="5167262"/>
            <a:ext cx="2844669" cy="956345"/>
          </a:xfrm>
          <a:prstGeom prst="rect">
            <a:avLst/>
          </a:prstGeom>
        </p:spPr>
      </p:pic>
      <p:sp>
        <p:nvSpPr>
          <p:cNvPr id="30" name="正方形/長方形 29">
            <a:extLst>
              <a:ext uri="{FF2B5EF4-FFF2-40B4-BE49-F238E27FC236}">
                <a16:creationId xmlns:a16="http://schemas.microsoft.com/office/drawing/2014/main" id="{A27F4C6E-8BC0-8679-8488-28894374FF85}"/>
              </a:ext>
            </a:extLst>
          </p:cNvPr>
          <p:cNvSpPr/>
          <p:nvPr/>
        </p:nvSpPr>
        <p:spPr>
          <a:xfrm>
            <a:off x="9087264" y="5808741"/>
            <a:ext cx="694171" cy="2902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FA1421CC-09F3-FD30-DC2D-8F19F8176735}"/>
              </a:ext>
            </a:extLst>
          </p:cNvPr>
          <p:cNvSpPr txBox="1"/>
          <p:nvPr/>
        </p:nvSpPr>
        <p:spPr>
          <a:xfrm>
            <a:off x="8554196" y="5784565"/>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②</a:t>
            </a:r>
          </a:p>
        </p:txBody>
      </p:sp>
      <p:grpSp>
        <p:nvGrpSpPr>
          <p:cNvPr id="8" name="グループ化 7">
            <a:extLst>
              <a:ext uri="{FF2B5EF4-FFF2-40B4-BE49-F238E27FC236}">
                <a16:creationId xmlns:a16="http://schemas.microsoft.com/office/drawing/2014/main" id="{EC3F8BEC-648C-D9B4-405A-64BA48E5939F}"/>
              </a:ext>
            </a:extLst>
          </p:cNvPr>
          <p:cNvGrpSpPr/>
          <p:nvPr/>
        </p:nvGrpSpPr>
        <p:grpSpPr>
          <a:xfrm>
            <a:off x="588880" y="1684199"/>
            <a:ext cx="6524408" cy="4985161"/>
            <a:chOff x="588880" y="1530113"/>
            <a:chExt cx="6517566" cy="4875001"/>
          </a:xfrm>
        </p:grpSpPr>
        <p:pic>
          <p:nvPicPr>
            <p:cNvPr id="19" name="図 18">
              <a:extLst>
                <a:ext uri="{FF2B5EF4-FFF2-40B4-BE49-F238E27FC236}">
                  <a16:creationId xmlns:a16="http://schemas.microsoft.com/office/drawing/2014/main" id="{6123ACC5-53BB-C6EA-A964-E4BBDE24CD42}"/>
                </a:ext>
              </a:extLst>
            </p:cNvPr>
            <p:cNvPicPr>
              <a:picLocks noChangeAspect="1"/>
            </p:cNvPicPr>
            <p:nvPr/>
          </p:nvPicPr>
          <p:blipFill>
            <a:blip r:embed="rId4"/>
            <a:stretch>
              <a:fillRect/>
            </a:stretch>
          </p:blipFill>
          <p:spPr>
            <a:xfrm>
              <a:off x="588880" y="1530113"/>
              <a:ext cx="6517566" cy="4771207"/>
            </a:xfrm>
            <a:prstGeom prst="rect">
              <a:avLst/>
            </a:prstGeom>
          </p:spPr>
        </p:pic>
        <p:sp>
          <p:nvSpPr>
            <p:cNvPr id="21" name="正方形/長方形 20">
              <a:extLst>
                <a:ext uri="{FF2B5EF4-FFF2-40B4-BE49-F238E27FC236}">
                  <a16:creationId xmlns:a16="http://schemas.microsoft.com/office/drawing/2014/main" id="{7B324BB0-4F9F-5355-746A-50966521ECBE}"/>
                </a:ext>
              </a:extLst>
            </p:cNvPr>
            <p:cNvSpPr/>
            <p:nvPr/>
          </p:nvSpPr>
          <p:spPr>
            <a:xfrm>
              <a:off x="832047" y="3358733"/>
              <a:ext cx="2146040" cy="220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5B0BCB64-F423-F339-1AD5-374307332337}"/>
                </a:ext>
              </a:extLst>
            </p:cNvPr>
            <p:cNvSpPr/>
            <p:nvPr/>
          </p:nvSpPr>
          <p:spPr>
            <a:xfrm>
              <a:off x="3658579" y="6090736"/>
              <a:ext cx="694171" cy="2902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BC2182F-2AD2-7DDB-A487-FDEA5C0D1519}"/>
                </a:ext>
              </a:extLst>
            </p:cNvPr>
            <p:cNvSpPr txBox="1"/>
            <p:nvPr/>
          </p:nvSpPr>
          <p:spPr>
            <a:xfrm>
              <a:off x="3052662" y="3328536"/>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32" name="テキスト ボックス 31">
              <a:extLst>
                <a:ext uri="{FF2B5EF4-FFF2-40B4-BE49-F238E27FC236}">
                  <a16:creationId xmlns:a16="http://schemas.microsoft.com/office/drawing/2014/main" id="{44EE8388-FFE7-09FF-0DB7-70C6BB6FAED4}"/>
                </a:ext>
              </a:extLst>
            </p:cNvPr>
            <p:cNvSpPr txBox="1"/>
            <p:nvPr/>
          </p:nvSpPr>
          <p:spPr>
            <a:xfrm>
              <a:off x="3149079" y="6066560"/>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34" name="正方形/長方形 33">
              <a:extLst>
                <a:ext uri="{FF2B5EF4-FFF2-40B4-BE49-F238E27FC236}">
                  <a16:creationId xmlns:a16="http://schemas.microsoft.com/office/drawing/2014/main" id="{386E0A52-86CC-7750-50A7-8664D1EC8CDC}"/>
                </a:ext>
              </a:extLst>
            </p:cNvPr>
            <p:cNvSpPr/>
            <p:nvPr/>
          </p:nvSpPr>
          <p:spPr>
            <a:xfrm>
              <a:off x="1158547" y="3067470"/>
              <a:ext cx="1296384" cy="1874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7415A33-AE21-B241-2E3D-F6DF27410094}"/>
                </a:ext>
              </a:extLst>
            </p:cNvPr>
            <p:cNvSpPr/>
            <p:nvPr/>
          </p:nvSpPr>
          <p:spPr>
            <a:xfrm>
              <a:off x="5556447" y="1539953"/>
              <a:ext cx="429208" cy="4929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3B10CC4-1128-2D21-5C5C-B7499F137000}"/>
                </a:ext>
              </a:extLst>
            </p:cNvPr>
            <p:cNvSpPr/>
            <p:nvPr/>
          </p:nvSpPr>
          <p:spPr>
            <a:xfrm>
              <a:off x="5667542" y="2105215"/>
              <a:ext cx="911520" cy="132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8627448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lang="ja-JP" altLang="en-US" dirty="0"/>
              <a:t>３</a:t>
            </a:r>
            <a:r>
              <a:rPr kumimoji="1" lang="en-US" altLang="ja-JP" dirty="0"/>
              <a:t>. </a:t>
            </a:r>
            <a:r>
              <a:rPr kumimoji="1" lang="ja-JP" altLang="en-US" dirty="0"/>
              <a:t>公開承認を行う（自動で公開承認されるよう設定する）</a:t>
            </a:r>
          </a:p>
        </p:txBody>
      </p:sp>
      <p:sp>
        <p:nvSpPr>
          <p:cNvPr id="3" name="テキスト プレースホルダー 2"/>
          <p:cNvSpPr>
            <a:spLocks noGrp="1"/>
          </p:cNvSpPr>
          <p:nvPr>
            <p:ph type="body" sz="quarter" idx="10"/>
          </p:nvPr>
        </p:nvSpPr>
        <p:spPr>
          <a:xfrm>
            <a:off x="417513" y="693041"/>
            <a:ext cx="11366500" cy="904114"/>
          </a:xfrm>
        </p:spPr>
        <p:txBody>
          <a:bodyPr>
            <a:normAutofit lnSpcReduction="10000"/>
          </a:bodyPr>
          <a:lstStyle/>
          <a:p>
            <a:r>
              <a:rPr lang="en-US" altLang="ja-JP" dirty="0" err="1"/>
              <a:t>eMAFF</a:t>
            </a:r>
            <a:r>
              <a:rPr lang="ja-JP" altLang="en-US" dirty="0"/>
              <a:t>農地ナビに農地情報を公開します。公開承認の方法は</a:t>
            </a:r>
            <a:r>
              <a:rPr lang="en-US" altLang="ja-JP" dirty="0"/>
              <a:t>2</a:t>
            </a:r>
            <a:r>
              <a:rPr lang="ja-JP" altLang="en-US" dirty="0"/>
              <a:t>パターンあります。</a:t>
            </a:r>
          </a:p>
          <a:p>
            <a:r>
              <a:rPr lang="ja-JP" altLang="en-US" dirty="0"/>
              <a:t>（１）農業委員会等のタイミングで公開承認をする。（２）毎日自動的に公開承認されるよう設定する。</a:t>
            </a:r>
            <a:endParaRPr lang="en-US" altLang="ja-JP" dirty="0"/>
          </a:p>
          <a:p>
            <a:r>
              <a:rPr lang="en-US" altLang="ja-JP" dirty="0">
                <a:solidFill>
                  <a:srgbClr val="FF0000"/>
                </a:solidFill>
              </a:rPr>
              <a:t>※</a:t>
            </a:r>
            <a:r>
              <a:rPr lang="ja-JP" altLang="en-US" dirty="0">
                <a:solidFill>
                  <a:srgbClr val="FF0000"/>
                </a:solidFill>
              </a:rPr>
              <a:t>本機能はシステム「管理者」のみが行える操作です。</a:t>
            </a:r>
          </a:p>
          <a:p>
            <a:endParaRPr lang="ja-JP" altLang="en-US" dirty="0"/>
          </a:p>
        </p:txBody>
      </p:sp>
      <p:grpSp>
        <p:nvGrpSpPr>
          <p:cNvPr id="17" name="グループ化 16">
            <a:extLst>
              <a:ext uri="{FF2B5EF4-FFF2-40B4-BE49-F238E27FC236}">
                <a16:creationId xmlns:a16="http://schemas.microsoft.com/office/drawing/2014/main" id="{5841F962-82FD-8551-EA3D-1AA2FA624355}"/>
              </a:ext>
            </a:extLst>
          </p:cNvPr>
          <p:cNvGrpSpPr/>
          <p:nvPr/>
        </p:nvGrpSpPr>
        <p:grpSpPr>
          <a:xfrm>
            <a:off x="155794" y="1772816"/>
            <a:ext cx="7181404" cy="5040560"/>
            <a:chOff x="64221" y="989044"/>
            <a:chExt cx="6964022" cy="4801230"/>
          </a:xfrm>
        </p:grpSpPr>
        <p:pic>
          <p:nvPicPr>
            <p:cNvPr id="18" name="図 17">
              <a:extLst>
                <a:ext uri="{FF2B5EF4-FFF2-40B4-BE49-F238E27FC236}">
                  <a16:creationId xmlns:a16="http://schemas.microsoft.com/office/drawing/2014/main" id="{24133253-1B8A-9B27-EE22-2D19A1EEE6C7}"/>
                </a:ext>
              </a:extLst>
            </p:cNvPr>
            <p:cNvPicPr>
              <a:picLocks noChangeAspect="1"/>
            </p:cNvPicPr>
            <p:nvPr/>
          </p:nvPicPr>
          <p:blipFill>
            <a:blip r:embed="rId3"/>
            <a:stretch>
              <a:fillRect/>
            </a:stretch>
          </p:blipFill>
          <p:spPr>
            <a:xfrm>
              <a:off x="64221" y="989044"/>
              <a:ext cx="6964022" cy="4730621"/>
            </a:xfrm>
            <a:prstGeom prst="rect">
              <a:avLst/>
            </a:prstGeom>
          </p:spPr>
        </p:pic>
        <p:sp>
          <p:nvSpPr>
            <p:cNvPr id="23" name="正方形/長方形 22">
              <a:extLst>
                <a:ext uri="{FF2B5EF4-FFF2-40B4-BE49-F238E27FC236}">
                  <a16:creationId xmlns:a16="http://schemas.microsoft.com/office/drawing/2014/main" id="{57F644D4-ACE7-311D-650C-EAE8C4BB04EA}"/>
                </a:ext>
              </a:extLst>
            </p:cNvPr>
            <p:cNvSpPr/>
            <p:nvPr/>
          </p:nvSpPr>
          <p:spPr>
            <a:xfrm>
              <a:off x="298581" y="3026391"/>
              <a:ext cx="2146040" cy="220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ED85117-C816-CA0A-8B75-F35CDD9F6F26}"/>
                </a:ext>
              </a:extLst>
            </p:cNvPr>
            <p:cNvSpPr/>
            <p:nvPr/>
          </p:nvSpPr>
          <p:spPr>
            <a:xfrm>
              <a:off x="2873828" y="5522330"/>
              <a:ext cx="719057" cy="197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D501CDA-6F92-CE41-6A7E-4CCD0A6A29E9}"/>
                </a:ext>
              </a:extLst>
            </p:cNvPr>
            <p:cNvSpPr txBox="1"/>
            <p:nvPr/>
          </p:nvSpPr>
          <p:spPr>
            <a:xfrm>
              <a:off x="2464377" y="2967445"/>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26" name="テキスト ボックス 25">
              <a:extLst>
                <a:ext uri="{FF2B5EF4-FFF2-40B4-BE49-F238E27FC236}">
                  <a16:creationId xmlns:a16="http://schemas.microsoft.com/office/drawing/2014/main" id="{D1C9C27F-7740-0015-1EF1-97E7F9C607BE}"/>
                </a:ext>
              </a:extLst>
            </p:cNvPr>
            <p:cNvSpPr txBox="1"/>
            <p:nvPr/>
          </p:nvSpPr>
          <p:spPr>
            <a:xfrm>
              <a:off x="2418818" y="5451720"/>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27" name="正方形/長方形 26">
              <a:extLst>
                <a:ext uri="{FF2B5EF4-FFF2-40B4-BE49-F238E27FC236}">
                  <a16:creationId xmlns:a16="http://schemas.microsoft.com/office/drawing/2014/main" id="{B8F8BE67-5054-FB2C-BB11-BAB6BC21DAD0}"/>
                </a:ext>
              </a:extLst>
            </p:cNvPr>
            <p:cNvSpPr/>
            <p:nvPr/>
          </p:nvSpPr>
          <p:spPr>
            <a:xfrm>
              <a:off x="625722" y="2510806"/>
              <a:ext cx="1212409" cy="220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6907FAC-2B13-5148-F682-B058B9331584}"/>
                </a:ext>
              </a:extLst>
            </p:cNvPr>
            <p:cNvSpPr/>
            <p:nvPr/>
          </p:nvSpPr>
          <p:spPr>
            <a:xfrm>
              <a:off x="4823235" y="1537247"/>
              <a:ext cx="911520" cy="132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85DE4E77-86EB-F269-F5B5-8E74FA83FA7E}"/>
                </a:ext>
              </a:extLst>
            </p:cNvPr>
            <p:cNvSpPr/>
            <p:nvPr/>
          </p:nvSpPr>
          <p:spPr>
            <a:xfrm>
              <a:off x="4708964" y="989044"/>
              <a:ext cx="488071" cy="4905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テキスト ボックス 37">
            <a:extLst>
              <a:ext uri="{FF2B5EF4-FFF2-40B4-BE49-F238E27FC236}">
                <a16:creationId xmlns:a16="http://schemas.microsoft.com/office/drawing/2014/main" id="{AA8CB333-D411-CDBB-BC01-A0BB98525F2A}"/>
              </a:ext>
            </a:extLst>
          </p:cNvPr>
          <p:cNvSpPr txBox="1"/>
          <p:nvPr/>
        </p:nvSpPr>
        <p:spPr>
          <a:xfrm>
            <a:off x="7518066" y="1739218"/>
            <a:ext cx="4335433" cy="3262432"/>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（２）毎日自動的に公開承認されるよう設定する。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補助機能</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「公開</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連携承認設定」を開く。</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赤枠「公開を自動で承認する」を選択している状態で「更新」ボタンをクリック。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②下記メッセージが表示されるので、</a:t>
            </a:r>
            <a:r>
              <a:rPr kumimoji="1" lang="en-US" altLang="ja-JP" sz="1600" dirty="0">
                <a:latin typeface="メイリオ" panose="020B0604030504040204" pitchFamily="50" charset="-128"/>
                <a:ea typeface="メイリオ" panose="020B0604030504040204" pitchFamily="50" charset="-128"/>
              </a:rPr>
              <a:t>OK</a:t>
            </a:r>
            <a:r>
              <a:rPr kumimoji="1" lang="ja-JP" altLang="en-US" sz="1600" dirty="0">
                <a:latin typeface="メイリオ" panose="020B0604030504040204" pitchFamily="50" charset="-128"/>
                <a:ea typeface="メイリオ" panose="020B0604030504040204" pitchFamily="50" charset="-128"/>
              </a:rPr>
              <a:t>をクリック。</a:t>
            </a:r>
          </a:p>
          <a:p>
            <a:r>
              <a:rPr kumimoji="1" lang="en-US" altLang="ja-JP" sz="1600" dirty="0">
                <a:solidFill>
                  <a:srgbClr val="FF0000"/>
                </a:solidFill>
                <a:latin typeface="メイリオ" panose="020B0604030504040204" pitchFamily="50" charset="-128"/>
                <a:ea typeface="メイリオ" panose="020B0604030504040204" pitchFamily="50" charset="-128"/>
              </a:rPr>
              <a:t>※</a:t>
            </a:r>
            <a:r>
              <a:rPr kumimoji="1" lang="en-US" altLang="ja-JP" sz="1600" dirty="0" err="1">
                <a:solidFill>
                  <a:srgbClr val="FF0000"/>
                </a:solidFill>
                <a:latin typeface="メイリオ" panose="020B0604030504040204" pitchFamily="50" charset="-128"/>
                <a:ea typeface="メイリオ" panose="020B0604030504040204" pitchFamily="50" charset="-128"/>
              </a:rPr>
              <a:t>eMAFF</a:t>
            </a:r>
            <a:r>
              <a:rPr kumimoji="1" lang="ja-JP" altLang="en-US" sz="1600" dirty="0">
                <a:solidFill>
                  <a:srgbClr val="FF0000"/>
                </a:solidFill>
                <a:latin typeface="メイリオ" panose="020B0604030504040204" pitchFamily="50" charset="-128"/>
                <a:ea typeface="メイリオ" panose="020B0604030504040204" pitchFamily="50" charset="-128"/>
              </a:rPr>
              <a:t>農地ナビに承認結果が反映されるのは翌日となる</a:t>
            </a:r>
            <a:endParaRPr kumimoji="1" lang="en-US" altLang="ja-JP" sz="1600" dirty="0">
              <a:solidFill>
                <a:srgbClr val="FF0000"/>
              </a:solidFill>
              <a:latin typeface="メイリオ" panose="020B0604030504040204" pitchFamily="50" charset="-128"/>
              <a:ea typeface="メイリオ" panose="020B0604030504040204" pitchFamily="50" charset="-128"/>
            </a:endParaRPr>
          </a:p>
          <a:p>
            <a:endParaRPr kumimoji="1" lang="ja-JP" altLang="en-US"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p:txBody>
      </p:sp>
      <p:pic>
        <p:nvPicPr>
          <p:cNvPr id="39" name="図 38">
            <a:extLst>
              <a:ext uri="{FF2B5EF4-FFF2-40B4-BE49-F238E27FC236}">
                <a16:creationId xmlns:a16="http://schemas.microsoft.com/office/drawing/2014/main" id="{CDBFA720-0B3F-8484-469C-7751476A8DCA}"/>
              </a:ext>
            </a:extLst>
          </p:cNvPr>
          <p:cNvPicPr>
            <a:picLocks noChangeAspect="1"/>
          </p:cNvPicPr>
          <p:nvPr/>
        </p:nvPicPr>
        <p:blipFill>
          <a:blip r:embed="rId4"/>
          <a:stretch>
            <a:fillRect/>
          </a:stretch>
        </p:blipFill>
        <p:spPr>
          <a:xfrm>
            <a:off x="7977209" y="4942731"/>
            <a:ext cx="3417145" cy="1202328"/>
          </a:xfrm>
          <a:prstGeom prst="rect">
            <a:avLst/>
          </a:prstGeom>
        </p:spPr>
      </p:pic>
      <p:sp>
        <p:nvSpPr>
          <p:cNvPr id="40" name="正方形/長方形 39">
            <a:extLst>
              <a:ext uri="{FF2B5EF4-FFF2-40B4-BE49-F238E27FC236}">
                <a16:creationId xmlns:a16="http://schemas.microsoft.com/office/drawing/2014/main" id="{A6E66019-1FC4-A568-088E-55A60D87CD4E}"/>
              </a:ext>
            </a:extLst>
          </p:cNvPr>
          <p:cNvSpPr/>
          <p:nvPr/>
        </p:nvSpPr>
        <p:spPr>
          <a:xfrm>
            <a:off x="8803237" y="5732458"/>
            <a:ext cx="965171" cy="398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B8A5540-1999-7578-B31C-31A10AA2B7DC}"/>
              </a:ext>
            </a:extLst>
          </p:cNvPr>
          <p:cNvSpPr txBox="1"/>
          <p:nvPr/>
        </p:nvSpPr>
        <p:spPr>
          <a:xfrm>
            <a:off x="8312668" y="5768293"/>
            <a:ext cx="490569" cy="338554"/>
          </a:xfrm>
          <a:prstGeom prst="rect">
            <a:avLst/>
          </a:prstGeom>
          <a:solidFill>
            <a:schemeClr val="bg1"/>
          </a:solidFill>
          <a:ln>
            <a:solidFill>
              <a:schemeClr val="bg1"/>
            </a:solidFill>
          </a:ln>
        </p:spPr>
        <p:txBody>
          <a:bodyPr wrap="square" rtlCol="0">
            <a:spAutoFit/>
          </a:bodyPr>
          <a:lstStyle/>
          <a:p>
            <a:r>
              <a:rPr kumimoji="1" lang="ja-JP" altLang="en-US" sz="1600" dirty="0"/>
              <a:t>②</a:t>
            </a:r>
          </a:p>
        </p:txBody>
      </p:sp>
    </p:spTree>
    <p:extLst>
      <p:ext uri="{BB962C8B-B14F-4D97-AF65-F5344CB8AC3E}">
        <p14:creationId xmlns:p14="http://schemas.microsoft.com/office/powerpoint/2010/main" val="36322866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7-</a:t>
            </a:r>
            <a:r>
              <a:rPr lang="ja-JP" altLang="en-US" dirty="0"/>
              <a:t>４</a:t>
            </a:r>
            <a:r>
              <a:rPr lang="en-US" altLang="ja-JP" dirty="0"/>
              <a:t>.</a:t>
            </a:r>
            <a:r>
              <a:rPr lang="ja-JP" altLang="en-US" dirty="0"/>
              <a:t>公開されている農地を確認する</a:t>
            </a:r>
            <a:endParaRPr kumimoji="1" lang="ja-JP" altLang="en-US" dirty="0"/>
          </a:p>
        </p:txBody>
      </p:sp>
      <p:sp>
        <p:nvSpPr>
          <p:cNvPr id="10" name="テキスト プレースホルダー 2">
            <a:extLst>
              <a:ext uri="{FF2B5EF4-FFF2-40B4-BE49-F238E27FC236}">
                <a16:creationId xmlns:a16="http://schemas.microsoft.com/office/drawing/2014/main" id="{92B4C3D9-B934-3272-8BC0-26AB3054286D}"/>
              </a:ext>
            </a:extLst>
          </p:cNvPr>
          <p:cNvSpPr>
            <a:spLocks noGrp="1"/>
          </p:cNvSpPr>
          <p:nvPr>
            <p:ph type="body" sz="quarter" idx="10"/>
          </p:nvPr>
        </p:nvSpPr>
        <p:spPr>
          <a:xfrm>
            <a:off x="417513" y="693738"/>
            <a:ext cx="11366500" cy="340964"/>
          </a:xfrm>
        </p:spPr>
        <p:txBody>
          <a:bodyPr>
            <a:normAutofit/>
          </a:bodyPr>
          <a:lstStyle/>
          <a:p>
            <a:r>
              <a:rPr lang="ja-JP" altLang="en-US" dirty="0">
                <a:cs typeface="Meiryo UI" panose="020B0604030504040204" pitchFamily="50" charset="-128"/>
              </a:rPr>
              <a:t>インターネット公開されている農地を地図管理画面で確認します</a:t>
            </a:r>
            <a:r>
              <a:rPr lang="ja-JP" altLang="en-US" dirty="0"/>
              <a:t>。</a:t>
            </a:r>
          </a:p>
        </p:txBody>
      </p:sp>
      <p:sp>
        <p:nvSpPr>
          <p:cNvPr id="11" name="テキスト ボックス 10">
            <a:extLst>
              <a:ext uri="{FF2B5EF4-FFF2-40B4-BE49-F238E27FC236}">
                <a16:creationId xmlns:a16="http://schemas.microsoft.com/office/drawing/2014/main" id="{F398E827-8DF4-2ED3-587C-13E1FA83E9EF}"/>
              </a:ext>
            </a:extLst>
          </p:cNvPr>
          <p:cNvSpPr txBox="1"/>
          <p:nvPr/>
        </p:nvSpPr>
        <p:spPr>
          <a:xfrm>
            <a:off x="695400" y="6129813"/>
            <a:ext cx="11179872"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①地図管理を表示し、レイヤ一覧の「農地ナビ」を「</a:t>
            </a:r>
            <a:r>
              <a:rPr kumimoji="1" lang="en-US" altLang="ja-JP" sz="1600" dirty="0">
                <a:latin typeface="メイリオ" panose="020B0604030504040204" pitchFamily="50" charset="-128"/>
                <a:ea typeface="メイリオ" panose="020B0604030504040204" pitchFamily="50" charset="-128"/>
              </a:rPr>
              <a:t>ON</a:t>
            </a:r>
            <a:r>
              <a:rPr kumimoji="1" lang="ja-JP" altLang="en-US" sz="1600" dirty="0">
                <a:latin typeface="メイリオ" panose="020B0604030504040204" pitchFamily="50" charset="-128"/>
                <a:ea typeface="メイリオ" panose="020B0604030504040204" pitchFamily="50" charset="-128"/>
              </a:rPr>
              <a:t>」にする。（デフォルトで「</a:t>
            </a:r>
            <a:r>
              <a:rPr kumimoji="1" lang="en-US" altLang="ja-JP" sz="1600" dirty="0">
                <a:latin typeface="メイリオ" panose="020B0604030504040204" pitchFamily="50" charset="-128"/>
                <a:ea typeface="メイリオ" panose="020B0604030504040204" pitchFamily="50" charset="-128"/>
              </a:rPr>
              <a:t>OFF</a:t>
            </a:r>
            <a:r>
              <a:rPr kumimoji="1" lang="ja-JP" altLang="en-US" sz="1600" dirty="0">
                <a:latin typeface="メイリオ" panose="020B0604030504040204" pitchFamily="50" charset="-128"/>
                <a:ea typeface="メイリオ" panose="020B0604030504040204" pitchFamily="50" charset="-128"/>
              </a:rPr>
              <a:t>」設定）</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②ピンが赤く表示されている箇所が公開されている（された）農地となります。</a:t>
            </a:r>
            <a:endParaRPr kumimoji="1" lang="en-US" altLang="ja-JP" sz="16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CB3AE49A-92B9-067D-A5E8-14EBFF303895}"/>
              </a:ext>
            </a:extLst>
          </p:cNvPr>
          <p:cNvGrpSpPr/>
          <p:nvPr/>
        </p:nvGrpSpPr>
        <p:grpSpPr>
          <a:xfrm>
            <a:off x="915226" y="1135981"/>
            <a:ext cx="9933302" cy="4890897"/>
            <a:chOff x="1055130" y="1424259"/>
            <a:chExt cx="8997198" cy="4890897"/>
          </a:xfrm>
        </p:grpSpPr>
        <p:pic>
          <p:nvPicPr>
            <p:cNvPr id="12" name="図 11">
              <a:extLst>
                <a:ext uri="{FF2B5EF4-FFF2-40B4-BE49-F238E27FC236}">
                  <a16:creationId xmlns:a16="http://schemas.microsoft.com/office/drawing/2014/main" id="{0B1F3636-0C75-837B-047C-0D54CA232D97}"/>
                </a:ext>
              </a:extLst>
            </p:cNvPr>
            <p:cNvPicPr>
              <a:picLocks noChangeAspect="1"/>
            </p:cNvPicPr>
            <p:nvPr/>
          </p:nvPicPr>
          <p:blipFill>
            <a:blip r:embed="rId3"/>
            <a:stretch>
              <a:fillRect/>
            </a:stretch>
          </p:blipFill>
          <p:spPr>
            <a:xfrm>
              <a:off x="1055440" y="1425915"/>
              <a:ext cx="8996578" cy="4889241"/>
            </a:xfrm>
            <a:prstGeom prst="rect">
              <a:avLst/>
            </a:prstGeom>
          </p:spPr>
        </p:pic>
        <p:sp>
          <p:nvSpPr>
            <p:cNvPr id="13" name="正方形/長方形 12">
              <a:extLst>
                <a:ext uri="{FF2B5EF4-FFF2-40B4-BE49-F238E27FC236}">
                  <a16:creationId xmlns:a16="http://schemas.microsoft.com/office/drawing/2014/main" id="{B510E9D3-6281-C158-9D78-2B1C5EA0DBB7}"/>
                </a:ext>
              </a:extLst>
            </p:cNvPr>
            <p:cNvSpPr/>
            <p:nvPr/>
          </p:nvSpPr>
          <p:spPr>
            <a:xfrm>
              <a:off x="8755944" y="1672204"/>
              <a:ext cx="1296384" cy="1874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C590145-BCE9-651B-05DE-0514FBC722C9}"/>
                </a:ext>
              </a:extLst>
            </p:cNvPr>
            <p:cNvSpPr/>
            <p:nvPr/>
          </p:nvSpPr>
          <p:spPr>
            <a:xfrm>
              <a:off x="1055130" y="2531689"/>
              <a:ext cx="1785793" cy="153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D0A1CB9-7EFE-7551-B68E-D57B0AB1D69A}"/>
                </a:ext>
              </a:extLst>
            </p:cNvPr>
            <p:cNvSpPr/>
            <p:nvPr/>
          </p:nvSpPr>
          <p:spPr>
            <a:xfrm>
              <a:off x="2037956" y="1424259"/>
              <a:ext cx="444420" cy="66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9622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２</a:t>
            </a:r>
            <a:r>
              <a:rPr lang="en-US" altLang="ja-JP" dirty="0"/>
              <a:t>.</a:t>
            </a:r>
            <a:r>
              <a:rPr lang="ja-JP" altLang="en-US" b="1" dirty="0"/>
              <a:t>基本操作</a:t>
            </a:r>
            <a:r>
              <a:rPr lang="en-US" altLang="ja-JP" b="1" dirty="0"/>
              <a:t>_</a:t>
            </a:r>
            <a:r>
              <a:rPr lang="ja-JP" altLang="en-US" b="1" dirty="0"/>
              <a:t>台帳情報の参照</a:t>
            </a:r>
            <a:endParaRPr kumimoji="1" lang="ja-JP" altLang="en-US" dirty="0"/>
          </a:p>
        </p:txBody>
      </p:sp>
    </p:spTree>
    <p:extLst>
      <p:ext uri="{BB962C8B-B14F-4D97-AF65-F5344CB8AC3E}">
        <p14:creationId xmlns:p14="http://schemas.microsoft.com/office/powerpoint/2010/main" val="1705393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7-</a:t>
            </a:r>
            <a:r>
              <a:rPr lang="ja-JP" altLang="en-US" dirty="0"/>
              <a:t>５</a:t>
            </a:r>
            <a:r>
              <a:rPr lang="en-US" altLang="ja-JP" dirty="0"/>
              <a:t>.</a:t>
            </a:r>
            <a:r>
              <a:rPr lang="ja-JP" altLang="en-US" dirty="0"/>
              <a:t>インターネットでの公開を停止する</a:t>
            </a:r>
            <a:endParaRPr kumimoji="1" lang="ja-JP" altLang="en-US" dirty="0"/>
          </a:p>
        </p:txBody>
      </p:sp>
      <p:sp>
        <p:nvSpPr>
          <p:cNvPr id="10" name="テキスト プレースホルダー 2">
            <a:extLst>
              <a:ext uri="{FF2B5EF4-FFF2-40B4-BE49-F238E27FC236}">
                <a16:creationId xmlns:a16="http://schemas.microsoft.com/office/drawing/2014/main" id="{92B4C3D9-B934-3272-8BC0-26AB3054286D}"/>
              </a:ext>
            </a:extLst>
          </p:cNvPr>
          <p:cNvSpPr>
            <a:spLocks noGrp="1"/>
          </p:cNvSpPr>
          <p:nvPr>
            <p:ph type="body" sz="quarter" idx="10"/>
          </p:nvPr>
        </p:nvSpPr>
        <p:spPr>
          <a:xfrm>
            <a:off x="417513" y="693738"/>
            <a:ext cx="11366500" cy="1223094"/>
          </a:xfrm>
        </p:spPr>
        <p:txBody>
          <a:bodyPr>
            <a:normAutofit/>
          </a:bodyPr>
          <a:lstStyle/>
          <a:p>
            <a:r>
              <a:rPr kumimoji="1" lang="ja-JP" altLang="en-US" sz="1600" dirty="0">
                <a:latin typeface="メイリオ" panose="020B0604030504040204" pitchFamily="50" charset="-128"/>
                <a:ea typeface="メイリオ" panose="020B0604030504040204" pitchFamily="50" charset="-128"/>
              </a:rPr>
              <a:t>インターネットでの公開を停止する方法は下記の３つとなります。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（１）台帳管理画面で該当地の公開を停止する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（２）地図管理画面で該当地を選択し公開を停止する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（３）「台帳・地図補正」の土地データ</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一括更新で公開停止農地を一括で選択する</a:t>
            </a:r>
            <a:endParaRPr kumimoji="1" lang="en-US" altLang="ja-JP" sz="1600" dirty="0">
              <a:latin typeface="メイリオ" panose="020B0604030504040204" pitchFamily="50" charset="-128"/>
              <a:ea typeface="メイリオ" panose="020B0604030504040204" pitchFamily="50" charset="-128"/>
            </a:endParaRPr>
          </a:p>
          <a:p>
            <a:endParaRPr lang="ja-JP" altLang="en-US" dirty="0"/>
          </a:p>
        </p:txBody>
      </p:sp>
      <p:pic>
        <p:nvPicPr>
          <p:cNvPr id="18" name="図 17">
            <a:extLst>
              <a:ext uri="{FF2B5EF4-FFF2-40B4-BE49-F238E27FC236}">
                <a16:creationId xmlns:a16="http://schemas.microsoft.com/office/drawing/2014/main" id="{E772FE3B-F657-E9F9-64A0-A54D23441186}"/>
              </a:ext>
            </a:extLst>
          </p:cNvPr>
          <p:cNvPicPr>
            <a:picLocks noChangeAspect="1"/>
          </p:cNvPicPr>
          <p:nvPr/>
        </p:nvPicPr>
        <p:blipFill>
          <a:blip r:embed="rId3"/>
          <a:stretch>
            <a:fillRect/>
          </a:stretch>
        </p:blipFill>
        <p:spPr>
          <a:xfrm>
            <a:off x="411637" y="2068514"/>
            <a:ext cx="6611859" cy="4299285"/>
          </a:xfrm>
          <a:prstGeom prst="rect">
            <a:avLst/>
          </a:prstGeom>
        </p:spPr>
      </p:pic>
      <p:sp>
        <p:nvSpPr>
          <p:cNvPr id="20" name="テキスト ボックス 19">
            <a:extLst>
              <a:ext uri="{FF2B5EF4-FFF2-40B4-BE49-F238E27FC236}">
                <a16:creationId xmlns:a16="http://schemas.microsoft.com/office/drawing/2014/main" id="{FA8543B6-A7AB-9FAE-DAD9-024CFFF94BEE}"/>
              </a:ext>
            </a:extLst>
          </p:cNvPr>
          <p:cNvSpPr txBox="1"/>
          <p:nvPr/>
        </p:nvSpPr>
        <p:spPr>
          <a:xfrm>
            <a:off x="7324831" y="2068514"/>
            <a:ext cx="4455532" cy="2554545"/>
          </a:xfrm>
          <a:prstGeom prst="rect">
            <a:avLst/>
          </a:prstGeom>
          <a:noFill/>
        </p:spPr>
        <p:txBody>
          <a:bodyPr wrap="square">
            <a:spAutoFit/>
          </a:bodyPr>
          <a:lstStyle/>
          <a:p>
            <a:r>
              <a:rPr kumimoji="1" lang="ja-JP" altLang="en-US" sz="1600" dirty="0">
                <a:latin typeface="メイリオ" panose="020B0604030504040204" pitchFamily="50" charset="-128"/>
                <a:ea typeface="メイリオ" panose="020B0604030504040204" pitchFamily="50" charset="-128"/>
              </a:rPr>
              <a:t>（１）台帳管理画面で該当地の公開を停止する方法</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台帳管理</a:t>
            </a:r>
            <a:r>
              <a:rPr kumimoji="1" lang="en-US" altLang="ja-JP"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土地データ ₋ 「登記</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相続等」で「インターネットの公開を停止する」にチェックを入れて更新。</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本作業後、</a:t>
            </a:r>
            <a:r>
              <a:rPr kumimoji="1" lang="en-US" altLang="ja-JP" sz="1600" dirty="0">
                <a:latin typeface="メイリオ" panose="020B0604030504040204" pitchFamily="50" charset="-128"/>
                <a:ea typeface="メイリオ" panose="020B0604030504040204" pitchFamily="50" charset="-128"/>
              </a:rPr>
              <a:t>P107</a:t>
            </a:r>
            <a:r>
              <a:rPr kumimoji="1" lang="ja-JP" altLang="en-US" sz="1600" dirty="0">
                <a:latin typeface="メイリオ" panose="020B0604030504040204" pitchFamily="50" charset="-128"/>
                <a:ea typeface="メイリオ" panose="020B0604030504040204" pitchFamily="50" charset="-128"/>
              </a:rPr>
              <a:t>の公開承認作業を行うと、翌日</a:t>
            </a:r>
            <a:r>
              <a:rPr kumimoji="1" lang="en-US" altLang="ja-JP" sz="1600" dirty="0" err="1">
                <a:latin typeface="メイリオ" panose="020B0604030504040204" pitchFamily="50" charset="-128"/>
                <a:ea typeface="メイリオ" panose="020B0604030504040204" pitchFamily="50" charset="-128"/>
              </a:rPr>
              <a:t>eMAFF</a:t>
            </a:r>
            <a:r>
              <a:rPr kumimoji="1" lang="ja-JP" altLang="en-US" sz="1600" dirty="0">
                <a:latin typeface="メイリオ" panose="020B0604030504040204" pitchFamily="50" charset="-128"/>
                <a:ea typeface="メイリオ" panose="020B0604030504040204" pitchFamily="50" charset="-128"/>
              </a:rPr>
              <a:t>農地ナビに反映されます。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（自動承認の場合は公開承認作業不要）</a:t>
            </a:r>
            <a:endParaRPr kumimoji="1" lang="en-US" altLang="ja-JP" sz="1600" dirty="0">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CD1AB3E4-7005-5A2B-756C-C55EDD6C6EAB}"/>
              </a:ext>
            </a:extLst>
          </p:cNvPr>
          <p:cNvSpPr/>
          <p:nvPr/>
        </p:nvSpPr>
        <p:spPr>
          <a:xfrm>
            <a:off x="909497" y="2057100"/>
            <a:ext cx="363894" cy="4153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2247A57-4A3C-DB9A-479C-7D208E12B778}"/>
              </a:ext>
            </a:extLst>
          </p:cNvPr>
          <p:cNvSpPr/>
          <p:nvPr/>
        </p:nvSpPr>
        <p:spPr>
          <a:xfrm>
            <a:off x="430299" y="2495215"/>
            <a:ext cx="503852" cy="1316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4985C86-F94A-9855-E685-7EAD2B61E1D5}"/>
              </a:ext>
            </a:extLst>
          </p:cNvPr>
          <p:cNvSpPr/>
          <p:nvPr/>
        </p:nvSpPr>
        <p:spPr>
          <a:xfrm>
            <a:off x="4108730" y="4462368"/>
            <a:ext cx="579664" cy="23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14CAC3AA-DA68-FDB3-2EC1-56C5FF0680A3}"/>
              </a:ext>
            </a:extLst>
          </p:cNvPr>
          <p:cNvSpPr/>
          <p:nvPr/>
        </p:nvSpPr>
        <p:spPr>
          <a:xfrm>
            <a:off x="2180403" y="4965592"/>
            <a:ext cx="1705558" cy="497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F05DE47C-2EBA-6FBB-F164-81B79585E4A9}"/>
              </a:ext>
            </a:extLst>
          </p:cNvPr>
          <p:cNvSpPr/>
          <p:nvPr/>
        </p:nvSpPr>
        <p:spPr>
          <a:xfrm>
            <a:off x="3033182" y="6196963"/>
            <a:ext cx="579664" cy="23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92199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7-</a:t>
            </a:r>
            <a:r>
              <a:rPr lang="ja-JP" altLang="en-US" dirty="0"/>
              <a:t>５</a:t>
            </a:r>
            <a:r>
              <a:rPr lang="en-US" altLang="ja-JP" dirty="0"/>
              <a:t>.</a:t>
            </a:r>
            <a:r>
              <a:rPr lang="ja-JP" altLang="en-US" dirty="0"/>
              <a:t>インターネットでの公開を停止する</a:t>
            </a:r>
            <a:endParaRPr kumimoji="1" lang="ja-JP" altLang="en-US" dirty="0"/>
          </a:p>
        </p:txBody>
      </p:sp>
      <p:sp>
        <p:nvSpPr>
          <p:cNvPr id="10" name="テキスト プレースホルダー 2">
            <a:extLst>
              <a:ext uri="{FF2B5EF4-FFF2-40B4-BE49-F238E27FC236}">
                <a16:creationId xmlns:a16="http://schemas.microsoft.com/office/drawing/2014/main" id="{92B4C3D9-B934-3272-8BC0-26AB3054286D}"/>
              </a:ext>
            </a:extLst>
          </p:cNvPr>
          <p:cNvSpPr>
            <a:spLocks noGrp="1"/>
          </p:cNvSpPr>
          <p:nvPr>
            <p:ph type="body" sz="quarter" idx="10"/>
          </p:nvPr>
        </p:nvSpPr>
        <p:spPr>
          <a:xfrm>
            <a:off x="417513" y="693738"/>
            <a:ext cx="11366500" cy="1223094"/>
          </a:xfrm>
        </p:spPr>
        <p:txBody>
          <a:bodyPr>
            <a:normAutofit/>
          </a:bodyPr>
          <a:lstStyle/>
          <a:p>
            <a:r>
              <a:rPr kumimoji="1" lang="ja-JP" altLang="en-US" sz="1600" dirty="0">
                <a:latin typeface="メイリオ" panose="020B0604030504040204" pitchFamily="50" charset="-128"/>
                <a:ea typeface="メイリオ" panose="020B0604030504040204" pitchFamily="50" charset="-128"/>
              </a:rPr>
              <a:t>インターネットでの公開を停止する方法は下記の３つとなります。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（１）台帳管理画面で該当地の公開を停止する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（２）地図管理画面で該当地を選択し公開を停止する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（３）「台帳・地図補正」の土地データ</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一括更新で公開停止農地を一括で選択する</a:t>
            </a:r>
            <a:endParaRPr kumimoji="1" lang="en-US" altLang="ja-JP" sz="1600" dirty="0">
              <a:latin typeface="メイリオ" panose="020B0604030504040204" pitchFamily="50" charset="-128"/>
              <a:ea typeface="メイリオ" panose="020B0604030504040204" pitchFamily="50" charset="-128"/>
            </a:endParaRPr>
          </a:p>
          <a:p>
            <a:endParaRPr lang="ja-JP" altLang="en-US" dirty="0"/>
          </a:p>
        </p:txBody>
      </p:sp>
      <p:sp>
        <p:nvSpPr>
          <p:cNvPr id="12" name="テキスト ボックス 11">
            <a:extLst>
              <a:ext uri="{FF2B5EF4-FFF2-40B4-BE49-F238E27FC236}">
                <a16:creationId xmlns:a16="http://schemas.microsoft.com/office/drawing/2014/main" id="{EA1D88BC-07B1-3B4B-79D2-6FDE4121040A}"/>
              </a:ext>
            </a:extLst>
          </p:cNvPr>
          <p:cNvSpPr txBox="1"/>
          <p:nvPr/>
        </p:nvSpPr>
        <p:spPr>
          <a:xfrm>
            <a:off x="7947342" y="2048266"/>
            <a:ext cx="4092731" cy="3508653"/>
          </a:xfrm>
          <a:prstGeom prst="rect">
            <a:avLst/>
          </a:prstGeom>
          <a:noFill/>
        </p:spPr>
        <p:txBody>
          <a:bodyPr wrap="square">
            <a:spAutoFit/>
          </a:bodyPr>
          <a:lstStyle/>
          <a:p>
            <a:r>
              <a:rPr kumimoji="1" lang="ja-JP" altLang="en-US" sz="1600" dirty="0">
                <a:latin typeface="メイリオ" panose="020B0604030504040204" pitchFamily="50" charset="-128"/>
                <a:ea typeface="メイリオ" panose="020B0604030504040204" pitchFamily="50" charset="-128"/>
              </a:rPr>
              <a:t>（２）地図管理画面で該当地を選択し公開を停止する方法</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①地図管理で当該地を選択。選択後、「農地編集」で「編集」を選択。</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②「編集」を選択後、農地編集画面が表示されますので「インターネット公開しない」にチェックをいれ、保存をクリック。</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本作業後、</a:t>
            </a:r>
            <a:r>
              <a:rPr kumimoji="1" lang="en-US" altLang="ja-JP" sz="1600" dirty="0">
                <a:latin typeface="メイリオ" panose="020B0604030504040204" pitchFamily="50" charset="-128"/>
                <a:ea typeface="メイリオ" panose="020B0604030504040204" pitchFamily="50" charset="-128"/>
              </a:rPr>
              <a:t>P107</a:t>
            </a:r>
            <a:r>
              <a:rPr kumimoji="1" lang="ja-JP" altLang="en-US" sz="1600" dirty="0">
                <a:latin typeface="メイリオ" panose="020B0604030504040204" pitchFamily="50" charset="-128"/>
                <a:ea typeface="メイリオ" panose="020B0604030504040204" pitchFamily="50" charset="-128"/>
              </a:rPr>
              <a:t>の公開承認作業を行うと、翌日</a:t>
            </a:r>
            <a:r>
              <a:rPr kumimoji="1" lang="en-US" altLang="ja-JP" sz="1600" dirty="0" err="1">
                <a:latin typeface="メイリオ" panose="020B0604030504040204" pitchFamily="50" charset="-128"/>
                <a:ea typeface="メイリオ" panose="020B0604030504040204" pitchFamily="50" charset="-128"/>
              </a:rPr>
              <a:t>eMAFF</a:t>
            </a:r>
            <a:r>
              <a:rPr kumimoji="1" lang="ja-JP" altLang="en-US" sz="1600" dirty="0">
                <a:latin typeface="メイリオ" panose="020B0604030504040204" pitchFamily="50" charset="-128"/>
                <a:ea typeface="メイリオ" panose="020B0604030504040204" pitchFamily="50" charset="-128"/>
              </a:rPr>
              <a:t>農地ナビに反映されます。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（自動承認の場合は公開承認作業不要）</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F3E6F7D6-332B-038A-5632-BFD4A6A641F3}"/>
              </a:ext>
            </a:extLst>
          </p:cNvPr>
          <p:cNvGrpSpPr/>
          <p:nvPr/>
        </p:nvGrpSpPr>
        <p:grpSpPr>
          <a:xfrm>
            <a:off x="407108" y="2048266"/>
            <a:ext cx="7417083" cy="4693102"/>
            <a:chOff x="18661" y="1891900"/>
            <a:chExt cx="7086734" cy="4554606"/>
          </a:xfrm>
        </p:grpSpPr>
        <p:pic>
          <p:nvPicPr>
            <p:cNvPr id="11" name="図 10">
              <a:extLst>
                <a:ext uri="{FF2B5EF4-FFF2-40B4-BE49-F238E27FC236}">
                  <a16:creationId xmlns:a16="http://schemas.microsoft.com/office/drawing/2014/main" id="{229E2ABD-9158-8AE8-649E-AA23EFF0F37B}"/>
                </a:ext>
              </a:extLst>
            </p:cNvPr>
            <p:cNvPicPr>
              <a:picLocks noChangeAspect="1"/>
            </p:cNvPicPr>
            <p:nvPr/>
          </p:nvPicPr>
          <p:blipFill>
            <a:blip r:embed="rId3"/>
            <a:stretch>
              <a:fillRect/>
            </a:stretch>
          </p:blipFill>
          <p:spPr>
            <a:xfrm>
              <a:off x="18661" y="1891900"/>
              <a:ext cx="7086734" cy="4554606"/>
            </a:xfrm>
            <a:prstGeom prst="rect">
              <a:avLst/>
            </a:prstGeom>
          </p:spPr>
        </p:pic>
        <p:sp>
          <p:nvSpPr>
            <p:cNvPr id="13" name="正方形/長方形 12">
              <a:extLst>
                <a:ext uri="{FF2B5EF4-FFF2-40B4-BE49-F238E27FC236}">
                  <a16:creationId xmlns:a16="http://schemas.microsoft.com/office/drawing/2014/main" id="{6BCAF375-99ED-F756-8736-BECDC010CE35}"/>
                </a:ext>
              </a:extLst>
            </p:cNvPr>
            <p:cNvSpPr/>
            <p:nvPr/>
          </p:nvSpPr>
          <p:spPr>
            <a:xfrm>
              <a:off x="942393" y="1891985"/>
              <a:ext cx="363894" cy="530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AEE2929-A8EC-7B7F-5FCA-664C052FAA21}"/>
                </a:ext>
              </a:extLst>
            </p:cNvPr>
            <p:cNvSpPr/>
            <p:nvPr/>
          </p:nvSpPr>
          <p:spPr>
            <a:xfrm>
              <a:off x="3545633" y="2487275"/>
              <a:ext cx="579664" cy="23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96D2CFD-234B-FC34-89EE-112467A7F6CA}"/>
                </a:ext>
              </a:extLst>
            </p:cNvPr>
            <p:cNvSpPr/>
            <p:nvPr/>
          </p:nvSpPr>
          <p:spPr>
            <a:xfrm>
              <a:off x="5195984" y="5966187"/>
              <a:ext cx="579664" cy="23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18BC2F-3B51-E27C-2EEE-4739AB08BC20}"/>
                </a:ext>
              </a:extLst>
            </p:cNvPr>
            <p:cNvSpPr/>
            <p:nvPr/>
          </p:nvSpPr>
          <p:spPr>
            <a:xfrm>
              <a:off x="3097694" y="5733318"/>
              <a:ext cx="1705558" cy="232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D30A910-A8D4-58DA-0B31-52D875E69C74}"/>
                </a:ext>
              </a:extLst>
            </p:cNvPr>
            <p:cNvSpPr txBox="1"/>
            <p:nvPr/>
          </p:nvSpPr>
          <p:spPr>
            <a:xfrm>
              <a:off x="3406257" y="2791026"/>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19" name="テキスト ボックス 18">
              <a:extLst>
                <a:ext uri="{FF2B5EF4-FFF2-40B4-BE49-F238E27FC236}">
                  <a16:creationId xmlns:a16="http://schemas.microsoft.com/office/drawing/2014/main" id="{ABB0FFFA-C39A-2B44-0EF0-0B87988DDD60}"/>
                </a:ext>
              </a:extLst>
            </p:cNvPr>
            <p:cNvSpPr txBox="1"/>
            <p:nvPr/>
          </p:nvSpPr>
          <p:spPr>
            <a:xfrm>
              <a:off x="4878780" y="5528821"/>
              <a:ext cx="447939" cy="338554"/>
            </a:xfrm>
            <a:prstGeom prst="rect">
              <a:avLst/>
            </a:prstGeom>
            <a:solidFill>
              <a:schemeClr val="bg1"/>
            </a:solidFill>
            <a:ln>
              <a:solidFill>
                <a:schemeClr val="bg1"/>
              </a:solidFill>
            </a:ln>
          </p:spPr>
          <p:txBody>
            <a:bodyPr wrap="square" rtlCol="0">
              <a:spAutoFit/>
            </a:bodyPr>
            <a:lstStyle/>
            <a:p>
              <a:r>
                <a:rPr kumimoji="1" lang="ja-JP" altLang="en-US" sz="1600" dirty="0"/>
                <a:t>②</a:t>
              </a:r>
            </a:p>
          </p:txBody>
        </p:sp>
        <p:sp>
          <p:nvSpPr>
            <p:cNvPr id="26" name="正方形/長方形 25">
              <a:extLst>
                <a:ext uri="{FF2B5EF4-FFF2-40B4-BE49-F238E27FC236}">
                  <a16:creationId xmlns:a16="http://schemas.microsoft.com/office/drawing/2014/main" id="{5CABD4A7-046D-718E-A40C-E2772E051AFB}"/>
                </a:ext>
              </a:extLst>
            </p:cNvPr>
            <p:cNvSpPr/>
            <p:nvPr/>
          </p:nvSpPr>
          <p:spPr>
            <a:xfrm>
              <a:off x="3014656" y="4863460"/>
              <a:ext cx="2527728" cy="1850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17987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7-</a:t>
            </a:r>
            <a:r>
              <a:rPr lang="ja-JP" altLang="en-US" dirty="0"/>
              <a:t>５</a:t>
            </a:r>
            <a:r>
              <a:rPr lang="en-US" altLang="ja-JP" dirty="0"/>
              <a:t>.</a:t>
            </a:r>
            <a:r>
              <a:rPr lang="ja-JP" altLang="en-US" dirty="0"/>
              <a:t>インターネットでの公開を停止する</a:t>
            </a:r>
            <a:endParaRPr kumimoji="1" lang="ja-JP" altLang="en-US" dirty="0"/>
          </a:p>
        </p:txBody>
      </p:sp>
      <p:sp>
        <p:nvSpPr>
          <p:cNvPr id="10" name="テキスト プレースホルダー 2">
            <a:extLst>
              <a:ext uri="{FF2B5EF4-FFF2-40B4-BE49-F238E27FC236}">
                <a16:creationId xmlns:a16="http://schemas.microsoft.com/office/drawing/2014/main" id="{92B4C3D9-B934-3272-8BC0-26AB3054286D}"/>
              </a:ext>
            </a:extLst>
          </p:cNvPr>
          <p:cNvSpPr>
            <a:spLocks noGrp="1"/>
          </p:cNvSpPr>
          <p:nvPr>
            <p:ph type="body" sz="quarter" idx="10"/>
          </p:nvPr>
        </p:nvSpPr>
        <p:spPr>
          <a:xfrm>
            <a:off x="417513" y="693738"/>
            <a:ext cx="11366500" cy="1223094"/>
          </a:xfrm>
        </p:spPr>
        <p:txBody>
          <a:bodyPr>
            <a:normAutofit/>
          </a:bodyPr>
          <a:lstStyle/>
          <a:p>
            <a:r>
              <a:rPr kumimoji="1" lang="ja-JP" altLang="en-US" sz="1600" dirty="0">
                <a:latin typeface="メイリオ" panose="020B0604030504040204" pitchFamily="50" charset="-128"/>
                <a:ea typeface="メイリオ" panose="020B0604030504040204" pitchFamily="50" charset="-128"/>
              </a:rPr>
              <a:t>インターネットでの公開を停止する方法は下記の３つとなります。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（１）台帳管理画面で該当地の公開を停止する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（２）地図管理画面で該当地を選択し公開を停止する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（３）「台帳・地図補正」の土地データ</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一括更新で公開停止農地を一括で選択する</a:t>
            </a:r>
            <a:endParaRPr kumimoji="1" lang="en-US" altLang="ja-JP" sz="1600" dirty="0">
              <a:latin typeface="メイリオ" panose="020B0604030504040204" pitchFamily="50" charset="-128"/>
              <a:ea typeface="メイリオ" panose="020B0604030504040204" pitchFamily="50" charset="-128"/>
            </a:endParaRPr>
          </a:p>
          <a:p>
            <a:endParaRPr lang="ja-JP" altLang="en-US" dirty="0"/>
          </a:p>
        </p:txBody>
      </p:sp>
      <p:sp>
        <p:nvSpPr>
          <p:cNvPr id="18" name="テキスト ボックス 17">
            <a:extLst>
              <a:ext uri="{FF2B5EF4-FFF2-40B4-BE49-F238E27FC236}">
                <a16:creationId xmlns:a16="http://schemas.microsoft.com/office/drawing/2014/main" id="{FBF6AD02-4FC2-2F31-84EE-57DC1EB519CE}"/>
              </a:ext>
            </a:extLst>
          </p:cNvPr>
          <p:cNvSpPr txBox="1"/>
          <p:nvPr/>
        </p:nvSpPr>
        <p:spPr>
          <a:xfrm>
            <a:off x="7873263" y="2173157"/>
            <a:ext cx="3910750" cy="4031873"/>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（３）「台帳・地図補正」の土地データ</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一括更新で公開停止農地を一括で選択する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台帳・地図補正</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　一括更新補正で処理選択「土地一括更新」を選択。</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②「出力」をクリック。</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a:t>
            </a:r>
            <a:r>
              <a:rPr kumimoji="1" lang="en-US" altLang="ja-JP" sz="1600" dirty="0">
                <a:latin typeface="メイリオ" panose="020B0604030504040204" pitchFamily="50" charset="-128"/>
                <a:ea typeface="メイリオ" panose="020B0604030504040204" pitchFamily="50" charset="-128"/>
              </a:rPr>
              <a:t>P113</a:t>
            </a:r>
            <a:r>
              <a:rPr kumimoji="1" lang="ja-JP" altLang="en-US" sz="1600" dirty="0">
                <a:latin typeface="メイリオ" panose="020B0604030504040204" pitchFamily="50" charset="-128"/>
                <a:ea typeface="メイリオ" panose="020B0604030504040204" pitchFamily="50" charset="-128"/>
              </a:rPr>
              <a:t>の</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の保存後、「</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ファイル取込」を選択し、</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を取り込む。</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本作業後、</a:t>
            </a:r>
            <a:r>
              <a:rPr kumimoji="1" lang="en-US" altLang="ja-JP" sz="1600" dirty="0">
                <a:latin typeface="メイリオ" panose="020B0604030504040204" pitchFamily="50" charset="-128"/>
                <a:ea typeface="メイリオ" panose="020B0604030504040204" pitchFamily="50" charset="-128"/>
              </a:rPr>
              <a:t>P107</a:t>
            </a:r>
            <a:r>
              <a:rPr kumimoji="1" lang="ja-JP" altLang="en-US" sz="1600" dirty="0">
                <a:latin typeface="メイリオ" panose="020B0604030504040204" pitchFamily="50" charset="-128"/>
                <a:ea typeface="メイリオ" panose="020B0604030504040204" pitchFamily="50" charset="-128"/>
              </a:rPr>
              <a:t>の公開承認作業を行うと、翌日</a:t>
            </a:r>
            <a:r>
              <a:rPr kumimoji="1" lang="en-US" altLang="ja-JP" sz="1600" dirty="0" err="1">
                <a:latin typeface="メイリオ" panose="020B0604030504040204" pitchFamily="50" charset="-128"/>
                <a:ea typeface="メイリオ" panose="020B0604030504040204" pitchFamily="50" charset="-128"/>
              </a:rPr>
              <a:t>eMAFF</a:t>
            </a:r>
            <a:r>
              <a:rPr kumimoji="1" lang="ja-JP" altLang="en-US" sz="1600" dirty="0">
                <a:latin typeface="メイリオ" panose="020B0604030504040204" pitchFamily="50" charset="-128"/>
                <a:ea typeface="メイリオ" panose="020B0604030504040204" pitchFamily="50" charset="-128"/>
              </a:rPr>
              <a:t>農地ナビに反映されます。</a:t>
            </a:r>
          </a:p>
          <a:p>
            <a:r>
              <a:rPr kumimoji="1" lang="ja-JP" altLang="en-US" sz="1600" dirty="0">
                <a:latin typeface="メイリオ" panose="020B0604030504040204" pitchFamily="50" charset="-128"/>
                <a:ea typeface="メイリオ" panose="020B0604030504040204" pitchFamily="50" charset="-128"/>
              </a:rPr>
              <a:t>（自動承認の場合は公開承認作業不要）</a:t>
            </a:r>
          </a:p>
        </p:txBody>
      </p:sp>
      <p:grpSp>
        <p:nvGrpSpPr>
          <p:cNvPr id="20" name="グループ化 19">
            <a:extLst>
              <a:ext uri="{FF2B5EF4-FFF2-40B4-BE49-F238E27FC236}">
                <a16:creationId xmlns:a16="http://schemas.microsoft.com/office/drawing/2014/main" id="{EE7E5A55-2D5C-3196-2171-8BFAC407CC3A}"/>
              </a:ext>
            </a:extLst>
          </p:cNvPr>
          <p:cNvGrpSpPr/>
          <p:nvPr/>
        </p:nvGrpSpPr>
        <p:grpSpPr>
          <a:xfrm>
            <a:off x="636397" y="2170858"/>
            <a:ext cx="6830346" cy="4353337"/>
            <a:chOff x="133170" y="1977591"/>
            <a:chExt cx="6830346" cy="4353337"/>
          </a:xfrm>
        </p:grpSpPr>
        <p:pic>
          <p:nvPicPr>
            <p:cNvPr id="21" name="図 20">
              <a:extLst>
                <a:ext uri="{FF2B5EF4-FFF2-40B4-BE49-F238E27FC236}">
                  <a16:creationId xmlns:a16="http://schemas.microsoft.com/office/drawing/2014/main" id="{6FAE3CAC-57CA-A9B7-CE81-1841B1ECD874}"/>
                </a:ext>
              </a:extLst>
            </p:cNvPr>
            <p:cNvPicPr>
              <a:picLocks noChangeAspect="1"/>
            </p:cNvPicPr>
            <p:nvPr/>
          </p:nvPicPr>
          <p:blipFill rotWithShape="1">
            <a:blip r:embed="rId3"/>
            <a:srcRect t="10077" r="24013" b="3824"/>
            <a:stretch/>
          </p:blipFill>
          <p:spPr>
            <a:xfrm>
              <a:off x="133170" y="1977591"/>
              <a:ext cx="6830346" cy="4353337"/>
            </a:xfrm>
            <a:prstGeom prst="rect">
              <a:avLst/>
            </a:prstGeom>
          </p:spPr>
        </p:pic>
        <p:sp>
          <p:nvSpPr>
            <p:cNvPr id="22" name="正方形/長方形 21">
              <a:extLst>
                <a:ext uri="{FF2B5EF4-FFF2-40B4-BE49-F238E27FC236}">
                  <a16:creationId xmlns:a16="http://schemas.microsoft.com/office/drawing/2014/main" id="{AFFB7B4A-D827-7150-66D8-93A3AD5C8063}"/>
                </a:ext>
              </a:extLst>
            </p:cNvPr>
            <p:cNvSpPr/>
            <p:nvPr/>
          </p:nvSpPr>
          <p:spPr>
            <a:xfrm>
              <a:off x="1035698" y="1977591"/>
              <a:ext cx="494522" cy="4670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AC9B4CC-72F8-6039-E3A2-86FEB9FE4829}"/>
                </a:ext>
              </a:extLst>
            </p:cNvPr>
            <p:cNvSpPr/>
            <p:nvPr/>
          </p:nvSpPr>
          <p:spPr>
            <a:xfrm>
              <a:off x="5218921" y="2438400"/>
              <a:ext cx="799323" cy="192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7BA0A02-B83F-B1FA-AE0A-DE1B3DB4D4AA}"/>
                </a:ext>
              </a:extLst>
            </p:cNvPr>
            <p:cNvSpPr/>
            <p:nvPr/>
          </p:nvSpPr>
          <p:spPr>
            <a:xfrm>
              <a:off x="519287" y="2604286"/>
              <a:ext cx="2933040" cy="192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89BDE7A5-B266-A64C-5545-180AEC06841E}"/>
                </a:ext>
              </a:extLst>
            </p:cNvPr>
            <p:cNvSpPr/>
            <p:nvPr/>
          </p:nvSpPr>
          <p:spPr>
            <a:xfrm>
              <a:off x="6158203" y="5602522"/>
              <a:ext cx="646923" cy="173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F2E87A93-C033-0328-2FAE-99867DF3B282}"/>
                </a:ext>
              </a:extLst>
            </p:cNvPr>
            <p:cNvSpPr/>
            <p:nvPr/>
          </p:nvSpPr>
          <p:spPr>
            <a:xfrm>
              <a:off x="382496" y="3071315"/>
              <a:ext cx="1306403" cy="192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09CCB31-E028-501B-3567-EC81E1811E8F}"/>
                </a:ext>
              </a:extLst>
            </p:cNvPr>
            <p:cNvSpPr txBox="1"/>
            <p:nvPr/>
          </p:nvSpPr>
          <p:spPr>
            <a:xfrm>
              <a:off x="3565757" y="2631234"/>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①</a:t>
              </a:r>
            </a:p>
          </p:txBody>
        </p:sp>
        <p:sp>
          <p:nvSpPr>
            <p:cNvPr id="29" name="テキスト ボックス 28">
              <a:extLst>
                <a:ext uri="{FF2B5EF4-FFF2-40B4-BE49-F238E27FC236}">
                  <a16:creationId xmlns:a16="http://schemas.microsoft.com/office/drawing/2014/main" id="{F7690162-0959-711B-61CB-F4F69608BFFE}"/>
                </a:ext>
              </a:extLst>
            </p:cNvPr>
            <p:cNvSpPr txBox="1"/>
            <p:nvPr/>
          </p:nvSpPr>
          <p:spPr>
            <a:xfrm>
              <a:off x="5640195" y="5519808"/>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②</a:t>
              </a:r>
            </a:p>
          </p:txBody>
        </p:sp>
        <p:sp>
          <p:nvSpPr>
            <p:cNvPr id="30" name="テキスト ボックス 29">
              <a:extLst>
                <a:ext uri="{FF2B5EF4-FFF2-40B4-BE49-F238E27FC236}">
                  <a16:creationId xmlns:a16="http://schemas.microsoft.com/office/drawing/2014/main" id="{0DAC8B90-6E6F-CDBD-DFE5-20764F4FC44D}"/>
                </a:ext>
              </a:extLst>
            </p:cNvPr>
            <p:cNvSpPr txBox="1"/>
            <p:nvPr/>
          </p:nvSpPr>
          <p:spPr>
            <a:xfrm>
              <a:off x="1855077" y="2986382"/>
              <a:ext cx="429208" cy="338554"/>
            </a:xfrm>
            <a:prstGeom prst="rect">
              <a:avLst/>
            </a:prstGeom>
            <a:solidFill>
              <a:schemeClr val="bg1"/>
            </a:solidFill>
            <a:ln>
              <a:solidFill>
                <a:schemeClr val="bg1"/>
              </a:solidFill>
            </a:ln>
          </p:spPr>
          <p:txBody>
            <a:bodyPr wrap="square" rtlCol="0">
              <a:spAutoFit/>
            </a:bodyPr>
            <a:lstStyle/>
            <a:p>
              <a:r>
                <a:rPr kumimoji="1" lang="ja-JP" altLang="en-US" sz="1600" dirty="0"/>
                <a:t>③</a:t>
              </a:r>
            </a:p>
          </p:txBody>
        </p:sp>
      </p:grpSp>
    </p:spTree>
    <p:extLst>
      <p:ext uri="{BB962C8B-B14F-4D97-AF65-F5344CB8AC3E}">
        <p14:creationId xmlns:p14="http://schemas.microsoft.com/office/powerpoint/2010/main" val="1260540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7-</a:t>
            </a:r>
            <a:r>
              <a:rPr lang="ja-JP" altLang="en-US" dirty="0"/>
              <a:t>５</a:t>
            </a:r>
            <a:r>
              <a:rPr lang="en-US" altLang="ja-JP" dirty="0"/>
              <a:t>.</a:t>
            </a:r>
            <a:r>
              <a:rPr lang="ja-JP" altLang="en-US" dirty="0"/>
              <a:t>インターネットでの公開を停止する</a:t>
            </a:r>
            <a:endParaRPr kumimoji="1" lang="ja-JP" altLang="en-US" dirty="0"/>
          </a:p>
        </p:txBody>
      </p:sp>
      <p:sp>
        <p:nvSpPr>
          <p:cNvPr id="10" name="テキスト プレースホルダー 2">
            <a:extLst>
              <a:ext uri="{FF2B5EF4-FFF2-40B4-BE49-F238E27FC236}">
                <a16:creationId xmlns:a16="http://schemas.microsoft.com/office/drawing/2014/main" id="{92B4C3D9-B934-3272-8BC0-26AB3054286D}"/>
              </a:ext>
            </a:extLst>
          </p:cNvPr>
          <p:cNvSpPr>
            <a:spLocks noGrp="1"/>
          </p:cNvSpPr>
          <p:nvPr>
            <p:ph type="body" sz="quarter" idx="10"/>
          </p:nvPr>
        </p:nvSpPr>
        <p:spPr>
          <a:xfrm>
            <a:off x="417513" y="693738"/>
            <a:ext cx="11366500" cy="1223094"/>
          </a:xfrm>
        </p:spPr>
        <p:txBody>
          <a:bodyPr>
            <a:normAutofit/>
          </a:bodyPr>
          <a:lstStyle/>
          <a:p>
            <a:r>
              <a:rPr kumimoji="1" lang="ja-JP" altLang="en-US" sz="1600" dirty="0">
                <a:latin typeface="メイリオ" panose="020B0604030504040204" pitchFamily="50" charset="-128"/>
                <a:ea typeface="メイリオ" panose="020B0604030504040204" pitchFamily="50" charset="-128"/>
              </a:rPr>
              <a:t>インターネットでの公開を停止する方法は下記の３つとなります。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（１）台帳管理画面で該当地の公開を停止する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（２）地図管理画面で該当地を選択し公開を停止する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（３）「台帳・地図補正」の土地データ</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一括更新で公開停止農地を一括で選択する</a:t>
            </a:r>
            <a:endParaRPr kumimoji="1" lang="en-US" altLang="ja-JP" sz="1600" dirty="0">
              <a:latin typeface="メイリオ" panose="020B0604030504040204" pitchFamily="50" charset="-128"/>
              <a:ea typeface="メイリオ" panose="020B0604030504040204" pitchFamily="50" charset="-128"/>
            </a:endParaRPr>
          </a:p>
          <a:p>
            <a:endParaRPr lang="ja-JP" altLang="en-US" dirty="0"/>
          </a:p>
        </p:txBody>
      </p:sp>
      <p:sp>
        <p:nvSpPr>
          <p:cNvPr id="15" name="正方形/長方形 14">
            <a:extLst>
              <a:ext uri="{FF2B5EF4-FFF2-40B4-BE49-F238E27FC236}">
                <a16:creationId xmlns:a16="http://schemas.microsoft.com/office/drawing/2014/main" id="{1523154C-D456-A8F7-1C96-2B35290E628F}"/>
              </a:ext>
            </a:extLst>
          </p:cNvPr>
          <p:cNvSpPr/>
          <p:nvPr/>
        </p:nvSpPr>
        <p:spPr>
          <a:xfrm>
            <a:off x="3170971" y="2586675"/>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正方形/長方形 15">
            <a:extLst>
              <a:ext uri="{FF2B5EF4-FFF2-40B4-BE49-F238E27FC236}">
                <a16:creationId xmlns:a16="http://schemas.microsoft.com/office/drawing/2014/main" id="{9A83862A-DF20-527E-72F2-E808F903177D}"/>
              </a:ext>
            </a:extLst>
          </p:cNvPr>
          <p:cNvSpPr/>
          <p:nvPr/>
        </p:nvSpPr>
        <p:spPr>
          <a:xfrm>
            <a:off x="3805423" y="5450787"/>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17" name="図 16" descr="グラフィカル ユーザー インターフェイス, テーブル, Excel&#10;&#10;自動的に生成された説明">
            <a:extLst>
              <a:ext uri="{FF2B5EF4-FFF2-40B4-BE49-F238E27FC236}">
                <a16:creationId xmlns:a16="http://schemas.microsoft.com/office/drawing/2014/main" id="{CE29B845-3352-68B5-8EA7-A8CD2F4AF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13" y="2018111"/>
            <a:ext cx="7429847" cy="4601446"/>
          </a:xfrm>
          <a:prstGeom prst="rect">
            <a:avLst/>
          </a:prstGeom>
        </p:spPr>
      </p:pic>
      <p:pic>
        <p:nvPicPr>
          <p:cNvPr id="19" name="図 18" descr="グラフ&#10;&#10;中程度の精度で自動的に生成された説明">
            <a:extLst>
              <a:ext uri="{FF2B5EF4-FFF2-40B4-BE49-F238E27FC236}">
                <a16:creationId xmlns:a16="http://schemas.microsoft.com/office/drawing/2014/main" id="{2ABFBFC1-5D58-A3DE-21D9-3239B99C8AC1}"/>
              </a:ext>
            </a:extLst>
          </p:cNvPr>
          <p:cNvPicPr>
            <a:picLocks noChangeAspect="1"/>
          </p:cNvPicPr>
          <p:nvPr/>
        </p:nvPicPr>
        <p:blipFill rotWithShape="1">
          <a:blip r:embed="rId4">
            <a:extLst>
              <a:ext uri="{28A0092B-C50C-407E-A947-70E740481C1C}">
                <a14:useLocalDpi xmlns:a14="http://schemas.microsoft.com/office/drawing/2010/main" val="0"/>
              </a:ext>
            </a:extLst>
          </a:blip>
          <a:srcRect l="6223" r="6656" b="1538"/>
          <a:stretch/>
        </p:blipFill>
        <p:spPr>
          <a:xfrm>
            <a:off x="6490732" y="3900235"/>
            <a:ext cx="1008113" cy="2733486"/>
          </a:xfrm>
          <a:prstGeom prst="rect">
            <a:avLst/>
          </a:prstGeom>
          <a:ln w="25400">
            <a:solidFill>
              <a:schemeClr val="tx1"/>
            </a:solidFill>
          </a:ln>
        </p:spPr>
      </p:pic>
      <p:sp>
        <p:nvSpPr>
          <p:cNvPr id="26" name="右矢印 34">
            <a:extLst>
              <a:ext uri="{FF2B5EF4-FFF2-40B4-BE49-F238E27FC236}">
                <a16:creationId xmlns:a16="http://schemas.microsoft.com/office/drawing/2014/main" id="{E8ED6532-76E3-9E87-689C-A0805EF7C871}"/>
              </a:ext>
            </a:extLst>
          </p:cNvPr>
          <p:cNvSpPr/>
          <p:nvPr/>
        </p:nvSpPr>
        <p:spPr>
          <a:xfrm>
            <a:off x="6235676" y="4785638"/>
            <a:ext cx="510113" cy="240812"/>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a:extLst>
              <a:ext uri="{FF2B5EF4-FFF2-40B4-BE49-F238E27FC236}">
                <a16:creationId xmlns:a16="http://schemas.microsoft.com/office/drawing/2014/main" id="{E0EF4598-F4EE-619E-ABCA-3B15E7B6249B}"/>
              </a:ext>
            </a:extLst>
          </p:cNvPr>
          <p:cNvSpPr/>
          <p:nvPr/>
        </p:nvSpPr>
        <p:spPr>
          <a:xfrm>
            <a:off x="4961542" y="3168931"/>
            <a:ext cx="2808312" cy="361139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25BBB036-D28F-5535-2A4D-9B124479B7D0}"/>
              </a:ext>
            </a:extLst>
          </p:cNvPr>
          <p:cNvSpPr/>
          <p:nvPr/>
        </p:nvSpPr>
        <p:spPr>
          <a:xfrm>
            <a:off x="4961000" y="2909527"/>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3" name="テキスト ボックス 32">
            <a:extLst>
              <a:ext uri="{FF2B5EF4-FFF2-40B4-BE49-F238E27FC236}">
                <a16:creationId xmlns:a16="http://schemas.microsoft.com/office/drawing/2014/main" id="{AC3B17BC-B34F-09AE-945D-0C88FE1DC4C6}"/>
              </a:ext>
            </a:extLst>
          </p:cNvPr>
          <p:cNvSpPr txBox="1"/>
          <p:nvPr/>
        </p:nvSpPr>
        <p:spPr>
          <a:xfrm>
            <a:off x="4944836" y="2891932"/>
            <a:ext cx="491993" cy="276999"/>
          </a:xfrm>
          <a:prstGeom prst="rect">
            <a:avLst/>
          </a:prstGeom>
          <a:noFill/>
        </p:spPr>
        <p:txBody>
          <a:bodyPr wrap="square" rtlCol="0">
            <a:spAutoFit/>
          </a:bodyPr>
          <a:lstStyle/>
          <a:p>
            <a:r>
              <a:rPr kumimoji="1" lang="ja-JP" altLang="en-US" sz="1200" dirty="0"/>
              <a:t>①</a:t>
            </a:r>
          </a:p>
        </p:txBody>
      </p:sp>
      <p:sp>
        <p:nvSpPr>
          <p:cNvPr id="34" name="テキスト ボックス 33">
            <a:extLst>
              <a:ext uri="{FF2B5EF4-FFF2-40B4-BE49-F238E27FC236}">
                <a16:creationId xmlns:a16="http://schemas.microsoft.com/office/drawing/2014/main" id="{176902C0-4E97-8AFC-F228-209725FE3304}"/>
              </a:ext>
            </a:extLst>
          </p:cNvPr>
          <p:cNvSpPr txBox="1"/>
          <p:nvPr/>
        </p:nvSpPr>
        <p:spPr>
          <a:xfrm>
            <a:off x="8022593" y="2274482"/>
            <a:ext cx="3761420" cy="830997"/>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①　</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MU</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列</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「公開停止フラグ」をすべて「１」にする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②　保存した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ファイルを取り込む</a:t>
            </a:r>
            <a:endPar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0047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画面のスクリーンショット&#10;&#10;自動的に生成された説明">
            <a:extLst>
              <a:ext uri="{FF2B5EF4-FFF2-40B4-BE49-F238E27FC236}">
                <a16:creationId xmlns:a16="http://schemas.microsoft.com/office/drawing/2014/main" id="{2B82480F-B08C-4EE2-B4D5-B2BC4E215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0" y="1174776"/>
            <a:ext cx="7491386" cy="4549090"/>
          </a:xfrm>
          <a:prstGeom prst="rect">
            <a:avLst/>
          </a:prstGeom>
        </p:spPr>
      </p:pic>
      <p:pic>
        <p:nvPicPr>
          <p:cNvPr id="18" name="図 17">
            <a:extLst>
              <a:ext uri="{FF2B5EF4-FFF2-40B4-BE49-F238E27FC236}">
                <a16:creationId xmlns:a16="http://schemas.microsoft.com/office/drawing/2014/main" id="{CD74849A-DD8F-4944-A40F-BFD66285EE16}"/>
              </a:ext>
            </a:extLst>
          </p:cNvPr>
          <p:cNvPicPr>
            <a:picLocks noChangeAspect="1"/>
          </p:cNvPicPr>
          <p:nvPr/>
        </p:nvPicPr>
        <p:blipFill rotWithShape="1">
          <a:blip r:embed="rId4"/>
          <a:srcRect l="-1" t="10083" r="26966" b="81653"/>
          <a:stretch/>
        </p:blipFill>
        <p:spPr>
          <a:xfrm>
            <a:off x="72715" y="1173501"/>
            <a:ext cx="6434412" cy="409552"/>
          </a:xfrm>
          <a:prstGeom prst="rect">
            <a:avLst/>
          </a:prstGeom>
        </p:spPr>
      </p:pic>
      <p:sp>
        <p:nvSpPr>
          <p:cNvPr id="88" name="テキスト ボックス 87"/>
          <p:cNvSpPr txBox="1"/>
          <p:nvPr/>
        </p:nvSpPr>
        <p:spPr>
          <a:xfrm>
            <a:off x="7565206" y="1169368"/>
            <a:ext cx="4507458" cy="52014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名簿から探すタブ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法人情報の検索を行います。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検索対象を設定。</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(ON</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：白字、</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OFF</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：黒字</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法人の氏名やヨミガナ、住所など検索条件を入力。</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検索ボタンを押下すると検索結果が表示。</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詳細を表示したい農家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法人をダブルクリック。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対象データを選択した状態で、選択ボタンをクリックする場合も、④と同じ結果を得ることが可能。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経営区分は、「農家</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法人経営データ」の項目である「経営区分」に設定されているデータで峻別しています。</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200" u="sng"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個人農家</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法人</a:t>
            </a:r>
            <a:r>
              <a:rPr lang="en-US" altLang="ja-JP" sz="1200" u="sng"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農業法人</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その他</a:t>
            </a:r>
            <a:r>
              <a:rPr lang="en-US" altLang="ja-JP" sz="1200" u="sng"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非農家を</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設定する想定となっています。</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84" name="正方形/長方形 183"/>
          <p:cNvSpPr/>
          <p:nvPr/>
        </p:nvSpPr>
        <p:spPr>
          <a:xfrm>
            <a:off x="464750" y="1539225"/>
            <a:ext cx="594483"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6" name="正方形/長方形 185"/>
          <p:cNvSpPr/>
          <p:nvPr/>
        </p:nvSpPr>
        <p:spPr>
          <a:xfrm>
            <a:off x="551384" y="1168993"/>
            <a:ext cx="432048" cy="327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7" name="正方形/長方形 186"/>
          <p:cNvSpPr/>
          <p:nvPr/>
        </p:nvSpPr>
        <p:spPr>
          <a:xfrm>
            <a:off x="72714" y="1878083"/>
            <a:ext cx="6930318" cy="909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8" name="円/楕円 16"/>
          <p:cNvSpPr/>
          <p:nvPr/>
        </p:nvSpPr>
        <p:spPr>
          <a:xfrm>
            <a:off x="47326" y="1682152"/>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p:nvPr/>
        </p:nvSpPr>
        <p:spPr>
          <a:xfrm>
            <a:off x="4142083" y="2589507"/>
            <a:ext cx="522638" cy="1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1" name="円/楕円 16"/>
          <p:cNvSpPr/>
          <p:nvPr/>
        </p:nvSpPr>
        <p:spPr>
          <a:xfrm>
            <a:off x="4314429" y="2217146"/>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正方形/長方形 191"/>
          <p:cNvSpPr/>
          <p:nvPr/>
        </p:nvSpPr>
        <p:spPr>
          <a:xfrm>
            <a:off x="1339392" y="1743223"/>
            <a:ext cx="2568244" cy="126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3" name="円/楕円 16"/>
          <p:cNvSpPr/>
          <p:nvPr/>
        </p:nvSpPr>
        <p:spPr>
          <a:xfrm>
            <a:off x="3959758" y="1468542"/>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2-1. </a:t>
            </a:r>
            <a:r>
              <a:rPr lang="ja-JP" altLang="en-US" dirty="0"/>
              <a:t>名簿から検索する（</a:t>
            </a:r>
            <a:r>
              <a:rPr lang="en-US" altLang="ja-JP" dirty="0"/>
              <a:t>1/3</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7513" y="693041"/>
            <a:ext cx="11366500" cy="343655"/>
          </a:xfrm>
        </p:spPr>
        <p:txBody>
          <a:bodyPr/>
          <a:lstStyle/>
          <a:p>
            <a:r>
              <a:rPr lang="ja-JP" altLang="en-US" dirty="0">
                <a:cs typeface="Meiryo UI" panose="020B0604030504040204" pitchFamily="50" charset="-128"/>
              </a:rPr>
              <a:t>農家</a:t>
            </a:r>
            <a:r>
              <a:rPr lang="en-US" altLang="ja-JP" dirty="0">
                <a:cs typeface="Meiryo UI" panose="020B0604030504040204" pitchFamily="50" charset="-128"/>
              </a:rPr>
              <a:t>/</a:t>
            </a:r>
            <a:r>
              <a:rPr lang="ja-JP" altLang="en-US" dirty="0">
                <a:cs typeface="Meiryo UI" panose="020B0604030504040204" pitchFamily="50" charset="-128"/>
              </a:rPr>
              <a:t>法人の住所・氏名・ヨミガナなどから該当世帯員情報を検索する方法です。</a:t>
            </a:r>
            <a:endParaRPr lang="en-US" altLang="ja-JP" dirty="0">
              <a:cs typeface="Meiryo UI" panose="020B0604030504040204" pitchFamily="50" charset="-128"/>
            </a:endParaRPr>
          </a:p>
          <a:p>
            <a:endParaRPr lang="ja-JP" altLang="en-US" dirty="0">
              <a:cs typeface="Meiryo UI" panose="020B0604030504040204" pitchFamily="50" charset="-128"/>
            </a:endParaRPr>
          </a:p>
        </p:txBody>
      </p:sp>
      <p:sp>
        <p:nvSpPr>
          <p:cNvPr id="189" name="正方形/長方形 188">
            <a:extLst>
              <a:ext uri="{FF2B5EF4-FFF2-40B4-BE49-F238E27FC236}">
                <a16:creationId xmlns:a16="http://schemas.microsoft.com/office/drawing/2014/main" id="{CCFF80F0-9423-4307-9FCF-EE9EDAF0D236}"/>
              </a:ext>
            </a:extLst>
          </p:cNvPr>
          <p:cNvSpPr/>
          <p:nvPr/>
        </p:nvSpPr>
        <p:spPr>
          <a:xfrm>
            <a:off x="51861" y="3085804"/>
            <a:ext cx="5756107" cy="170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6" name="円/楕円 16">
            <a:extLst>
              <a:ext uri="{FF2B5EF4-FFF2-40B4-BE49-F238E27FC236}">
                <a16:creationId xmlns:a16="http://schemas.microsoft.com/office/drawing/2014/main" id="{11C488C0-2CE1-4452-8E87-42B2A5A0570C}"/>
              </a:ext>
            </a:extLst>
          </p:cNvPr>
          <p:cNvSpPr/>
          <p:nvPr/>
        </p:nvSpPr>
        <p:spPr>
          <a:xfrm>
            <a:off x="1813102" y="2852936"/>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197" name="正方形/長方形 196">
            <a:extLst>
              <a:ext uri="{FF2B5EF4-FFF2-40B4-BE49-F238E27FC236}">
                <a16:creationId xmlns:a16="http://schemas.microsoft.com/office/drawing/2014/main" id="{10A9EE3F-0F3C-4FB8-801C-2B01803696D8}"/>
              </a:ext>
            </a:extLst>
          </p:cNvPr>
          <p:cNvSpPr/>
          <p:nvPr/>
        </p:nvSpPr>
        <p:spPr>
          <a:xfrm>
            <a:off x="6861583" y="5330616"/>
            <a:ext cx="594483"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8" name="円/楕円 16">
            <a:extLst>
              <a:ext uri="{FF2B5EF4-FFF2-40B4-BE49-F238E27FC236}">
                <a16:creationId xmlns:a16="http://schemas.microsoft.com/office/drawing/2014/main" id="{42526425-4E60-43B4-974C-AB308727EC0C}"/>
              </a:ext>
            </a:extLst>
          </p:cNvPr>
          <p:cNvSpPr/>
          <p:nvPr/>
        </p:nvSpPr>
        <p:spPr>
          <a:xfrm>
            <a:off x="6487003" y="5036333"/>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Tree>
    <p:extLst>
      <p:ext uri="{BB962C8B-B14F-4D97-AF65-F5344CB8AC3E}">
        <p14:creationId xmlns:p14="http://schemas.microsoft.com/office/powerpoint/2010/main" val="103578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2-1. </a:t>
            </a:r>
            <a:r>
              <a:rPr lang="ja-JP" altLang="en-US" dirty="0"/>
              <a:t>名簿から検索する（</a:t>
            </a:r>
            <a:r>
              <a:rPr lang="en-US" altLang="ja-JP" dirty="0"/>
              <a:t>2/3</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7513" y="693043"/>
            <a:ext cx="11366500" cy="359693"/>
          </a:xfrm>
        </p:spPr>
        <p:txBody>
          <a:bodyPr/>
          <a:lstStyle/>
          <a:p>
            <a:r>
              <a:rPr lang="ja-JP" altLang="en-US" dirty="0">
                <a:cs typeface="Meiryo UI" panose="020B0604030504040204" pitchFamily="50" charset="-128"/>
              </a:rPr>
              <a:t>検索の結果、一覧に表示されている農家</a:t>
            </a:r>
            <a:r>
              <a:rPr lang="en-US" altLang="ja-JP" dirty="0">
                <a:cs typeface="Meiryo UI" panose="020B0604030504040204" pitchFamily="50" charset="-128"/>
              </a:rPr>
              <a:t>/</a:t>
            </a:r>
            <a:r>
              <a:rPr lang="ja-JP" altLang="en-US" dirty="0">
                <a:cs typeface="Meiryo UI" panose="020B0604030504040204" pitchFamily="50" charset="-128"/>
              </a:rPr>
              <a:t>法人の土地・世帯員・経営体情報の詳細を参照できます。</a:t>
            </a:r>
          </a:p>
        </p:txBody>
      </p:sp>
      <p:pic>
        <p:nvPicPr>
          <p:cNvPr id="8" name="図 7">
            <a:extLst>
              <a:ext uri="{FF2B5EF4-FFF2-40B4-BE49-F238E27FC236}">
                <a16:creationId xmlns:a16="http://schemas.microsoft.com/office/drawing/2014/main" id="{ADCBBE57-F3AB-4161-BCBB-851C03FB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40" y="1124744"/>
            <a:ext cx="7828356" cy="4464496"/>
          </a:xfrm>
          <a:prstGeom prst="rect">
            <a:avLst/>
          </a:prstGeom>
        </p:spPr>
      </p:pic>
      <p:sp>
        <p:nvSpPr>
          <p:cNvPr id="7" name="テキスト ボックス 6">
            <a:extLst>
              <a:ext uri="{FF2B5EF4-FFF2-40B4-BE49-F238E27FC236}">
                <a16:creationId xmlns:a16="http://schemas.microsoft.com/office/drawing/2014/main" id="{A2277D0D-73EA-42E2-AC73-7425DF5137F3}"/>
              </a:ext>
            </a:extLst>
          </p:cNvPr>
          <p:cNvSpPr txBox="1"/>
          <p:nvPr/>
        </p:nvSpPr>
        <p:spPr>
          <a:xfrm>
            <a:off x="7777038" y="1052736"/>
            <a:ext cx="4507458" cy="64325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に遷移します。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土地・世帯員・経営体ごとに切り替える。（本スライドでは土地を表示）</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選択した世帯の土地一覧。</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土地一覧のうち選択した土地の一筆詳細。タブを切り替えて情報を表示する。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タブの続きは「タブ切替」を押下すると表示される。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　土地一覧の履歴列に■がある土地は、履歴情報を保持。■をタブルクリックで確認可能。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（１）土地一覧でピンク色表示は、以下のいずれかに該当。</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・貸借人あるいは経由転貸人がいる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・納税猶予区分に「贈与税」「相続税」「調査中」が入力</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・農業者年金処分に「第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種加算」 「第２種加算」 「第３種加算」が入力</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・生産緑地区分に「有」「調査中」が入力</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・転用形態に「転用」「非農地判断」「その他」が入力</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（２）土地一覧及び一筆詳細の各項目はタブルクリックまたはクリックすると編集可能。ただし、以下の制約あり。</a:t>
            </a:r>
            <a:br>
              <a:rPr lang="en-US" altLang="ja-JP" sz="1200" dirty="0">
                <a:latin typeface="メイリオ" panose="020B0604030504040204" pitchFamily="50" charset="-128"/>
                <a:ea typeface="メイリオ" panose="020B0604030504040204" pitchFamily="50" charset="-128"/>
                <a:cs typeface="Meiryo UI" panose="020B0604030504040204" pitchFamily="50" charset="-128"/>
              </a:rPr>
            </a:b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・農地の権利移動・借賃等調査の報告データに集計されない</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36857E68-1E80-4D18-9C50-78938E6692B2}"/>
              </a:ext>
            </a:extLst>
          </p:cNvPr>
          <p:cNvSpPr/>
          <p:nvPr/>
        </p:nvSpPr>
        <p:spPr>
          <a:xfrm>
            <a:off x="47328" y="1516097"/>
            <a:ext cx="2568244" cy="225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16">
            <a:extLst>
              <a:ext uri="{FF2B5EF4-FFF2-40B4-BE49-F238E27FC236}">
                <a16:creationId xmlns:a16="http://schemas.microsoft.com/office/drawing/2014/main" id="{2714E627-0B73-4A3C-A7EA-67CD7B97E9A8}"/>
              </a:ext>
            </a:extLst>
          </p:cNvPr>
          <p:cNvSpPr/>
          <p:nvPr/>
        </p:nvSpPr>
        <p:spPr>
          <a:xfrm>
            <a:off x="2207568" y="1484784"/>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EF04A7AA-F459-4515-83CD-4A9241CE343C}"/>
              </a:ext>
            </a:extLst>
          </p:cNvPr>
          <p:cNvSpPr/>
          <p:nvPr/>
        </p:nvSpPr>
        <p:spPr>
          <a:xfrm>
            <a:off x="54948" y="1131292"/>
            <a:ext cx="522475"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9DFC73FA-5863-48E9-9DF7-078CC2BA2F4C}"/>
              </a:ext>
            </a:extLst>
          </p:cNvPr>
          <p:cNvSpPr/>
          <p:nvPr/>
        </p:nvSpPr>
        <p:spPr>
          <a:xfrm>
            <a:off x="67354" y="1844824"/>
            <a:ext cx="7756838"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円/楕円 16">
            <a:extLst>
              <a:ext uri="{FF2B5EF4-FFF2-40B4-BE49-F238E27FC236}">
                <a16:creationId xmlns:a16="http://schemas.microsoft.com/office/drawing/2014/main" id="{D998E477-42DD-487D-A059-AAA52AA8F672}"/>
              </a:ext>
            </a:extLst>
          </p:cNvPr>
          <p:cNvSpPr/>
          <p:nvPr/>
        </p:nvSpPr>
        <p:spPr>
          <a:xfrm>
            <a:off x="3575720" y="1772816"/>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66CDC672-725F-4D63-9B93-9996FAC4E050}"/>
              </a:ext>
            </a:extLst>
          </p:cNvPr>
          <p:cNvSpPr/>
          <p:nvPr/>
        </p:nvSpPr>
        <p:spPr>
          <a:xfrm>
            <a:off x="47328" y="3717032"/>
            <a:ext cx="7756838"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円/楕円 16">
            <a:extLst>
              <a:ext uri="{FF2B5EF4-FFF2-40B4-BE49-F238E27FC236}">
                <a16:creationId xmlns:a16="http://schemas.microsoft.com/office/drawing/2014/main" id="{BF78CD8A-CCC4-4B91-A470-BB0B2B303BC4}"/>
              </a:ext>
            </a:extLst>
          </p:cNvPr>
          <p:cNvSpPr/>
          <p:nvPr/>
        </p:nvSpPr>
        <p:spPr>
          <a:xfrm>
            <a:off x="3555694" y="3675876"/>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a:extLst>
              <a:ext uri="{FF2B5EF4-FFF2-40B4-BE49-F238E27FC236}">
                <a16:creationId xmlns:a16="http://schemas.microsoft.com/office/drawing/2014/main" id="{AF55304F-773D-460A-B34D-E5EBBB33F6B6}"/>
              </a:ext>
            </a:extLst>
          </p:cNvPr>
          <p:cNvSpPr/>
          <p:nvPr/>
        </p:nvSpPr>
        <p:spPr>
          <a:xfrm>
            <a:off x="47328" y="5114592"/>
            <a:ext cx="370185"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a:extLst>
              <a:ext uri="{FF2B5EF4-FFF2-40B4-BE49-F238E27FC236}">
                <a16:creationId xmlns:a16="http://schemas.microsoft.com/office/drawing/2014/main" id="{B4B3A02F-9783-4212-A078-2963A731BD2C}"/>
              </a:ext>
            </a:extLst>
          </p:cNvPr>
          <p:cNvSpPr/>
          <p:nvPr/>
        </p:nvSpPr>
        <p:spPr>
          <a:xfrm>
            <a:off x="263352" y="2534424"/>
            <a:ext cx="154161" cy="193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6FD07AE3-0635-48AA-BA4A-AD899C0F44ED}"/>
              </a:ext>
            </a:extLst>
          </p:cNvPr>
          <p:cNvSpPr/>
          <p:nvPr/>
        </p:nvSpPr>
        <p:spPr>
          <a:xfrm>
            <a:off x="444712" y="2636912"/>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Tree>
    <p:extLst>
      <p:ext uri="{BB962C8B-B14F-4D97-AF65-F5344CB8AC3E}">
        <p14:creationId xmlns:p14="http://schemas.microsoft.com/office/powerpoint/2010/main" val="65222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17513" y="693043"/>
            <a:ext cx="11366500" cy="359693"/>
          </a:xfrm>
        </p:spPr>
        <p:txBody>
          <a:bodyPr/>
          <a:lstStyle/>
          <a:p>
            <a:r>
              <a:rPr lang="ja-JP" altLang="en-US" dirty="0">
                <a:cs typeface="Meiryo UI" panose="020B0604030504040204" pitchFamily="50" charset="-128"/>
              </a:rPr>
              <a:t>表示している農家</a:t>
            </a:r>
            <a:r>
              <a:rPr lang="en-US" altLang="ja-JP" dirty="0">
                <a:cs typeface="Meiryo UI" panose="020B0604030504040204" pitchFamily="50" charset="-128"/>
              </a:rPr>
              <a:t>/</a:t>
            </a:r>
            <a:r>
              <a:rPr lang="ja-JP" altLang="en-US" dirty="0">
                <a:cs typeface="Meiryo UI" panose="020B0604030504040204" pitchFamily="50" charset="-128"/>
              </a:rPr>
              <a:t>法人の土地総括表の表示や、紙台帳・筆別表を出力する方法です。</a:t>
            </a:r>
          </a:p>
        </p:txBody>
      </p:sp>
      <p:sp>
        <p:nvSpPr>
          <p:cNvPr id="7" name="テキスト ボックス 6">
            <a:extLst>
              <a:ext uri="{FF2B5EF4-FFF2-40B4-BE49-F238E27FC236}">
                <a16:creationId xmlns:a16="http://schemas.microsoft.com/office/drawing/2014/main" id="{A2277D0D-73EA-42E2-AC73-7425DF5137F3}"/>
              </a:ext>
            </a:extLst>
          </p:cNvPr>
          <p:cNvSpPr txBox="1"/>
          <p:nvPr/>
        </p:nvSpPr>
        <p:spPr>
          <a:xfrm>
            <a:off x="7320136" y="1150873"/>
            <a:ext cx="4507458" cy="2062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総括表をクリックし、当該農家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法人に属する土地の合計筆数と面積を地目別に総括して表示する。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帳票出力をクリックすると当該農家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法人の紙台帳及び経営農地の筆別表が出力される。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遊休農地や違反転用がないか確認する。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タイトル 4">
            <a:extLst>
              <a:ext uri="{FF2B5EF4-FFF2-40B4-BE49-F238E27FC236}">
                <a16:creationId xmlns:a16="http://schemas.microsoft.com/office/drawing/2014/main" id="{5D583FEE-EDA6-4E1A-B53B-C04255D561F7}"/>
              </a:ext>
            </a:extLst>
          </p:cNvPr>
          <p:cNvSpPr>
            <a:spLocks noGrp="1"/>
          </p:cNvSpPr>
          <p:nvPr>
            <p:ph type="title"/>
          </p:nvPr>
        </p:nvSpPr>
        <p:spPr/>
        <p:txBody>
          <a:bodyPr/>
          <a:lstStyle/>
          <a:p>
            <a:r>
              <a:rPr lang="en-US" altLang="ja-JP" dirty="0"/>
              <a:t>2-1. </a:t>
            </a:r>
            <a:r>
              <a:rPr lang="ja-JP" altLang="en-US" dirty="0"/>
              <a:t>名簿から検索する（</a:t>
            </a:r>
            <a:r>
              <a:rPr lang="en-US" altLang="ja-JP" dirty="0"/>
              <a:t>3/3</a:t>
            </a:r>
            <a:r>
              <a:rPr lang="ja-JP" altLang="en-US" dirty="0"/>
              <a:t>）</a:t>
            </a:r>
          </a:p>
        </p:txBody>
      </p:sp>
      <p:pic>
        <p:nvPicPr>
          <p:cNvPr id="18" name="図 17">
            <a:extLst>
              <a:ext uri="{FF2B5EF4-FFF2-40B4-BE49-F238E27FC236}">
                <a16:creationId xmlns:a16="http://schemas.microsoft.com/office/drawing/2014/main" id="{3C9B003B-043A-439B-8983-C56EC0B8B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33"/>
          <a:stretch/>
        </p:blipFill>
        <p:spPr>
          <a:xfrm>
            <a:off x="253451" y="1052736"/>
            <a:ext cx="6612835" cy="5364000"/>
          </a:xfrm>
          <a:prstGeom prst="rect">
            <a:avLst/>
          </a:prstGeom>
        </p:spPr>
      </p:pic>
      <p:sp>
        <p:nvSpPr>
          <p:cNvPr id="21" name="正方形/長方形 20">
            <a:extLst>
              <a:ext uri="{FF2B5EF4-FFF2-40B4-BE49-F238E27FC236}">
                <a16:creationId xmlns:a16="http://schemas.microsoft.com/office/drawing/2014/main" id="{F325E8E1-3485-49DE-A4BD-034D8079A4C0}"/>
              </a:ext>
            </a:extLst>
          </p:cNvPr>
          <p:cNvSpPr/>
          <p:nvPr/>
        </p:nvSpPr>
        <p:spPr>
          <a:xfrm>
            <a:off x="1055440" y="1250990"/>
            <a:ext cx="522475"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87E034C1-9295-4AA0-96A2-0058A971D4ED}"/>
              </a:ext>
            </a:extLst>
          </p:cNvPr>
          <p:cNvSpPr/>
          <p:nvPr/>
        </p:nvSpPr>
        <p:spPr>
          <a:xfrm>
            <a:off x="263352" y="6230120"/>
            <a:ext cx="720080"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1044AA42-0F25-4CB5-9220-6FEFBBE3C55B}"/>
              </a:ext>
            </a:extLst>
          </p:cNvPr>
          <p:cNvSpPr/>
          <p:nvPr/>
        </p:nvSpPr>
        <p:spPr>
          <a:xfrm>
            <a:off x="1621979" y="1183570"/>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16">
            <a:extLst>
              <a:ext uri="{FF2B5EF4-FFF2-40B4-BE49-F238E27FC236}">
                <a16:creationId xmlns:a16="http://schemas.microsoft.com/office/drawing/2014/main" id="{E0D9F879-9A0C-4165-B1AE-C0F86F10DF76}"/>
              </a:ext>
            </a:extLst>
          </p:cNvPr>
          <p:cNvSpPr/>
          <p:nvPr/>
        </p:nvSpPr>
        <p:spPr>
          <a:xfrm>
            <a:off x="1055440" y="6164957"/>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図 27">
            <a:extLst>
              <a:ext uri="{FF2B5EF4-FFF2-40B4-BE49-F238E27FC236}">
                <a16:creationId xmlns:a16="http://schemas.microsoft.com/office/drawing/2014/main" id="{992BDF9B-EA1D-4A53-82EE-5A458729CA58}"/>
              </a:ext>
            </a:extLst>
          </p:cNvPr>
          <p:cNvPicPr>
            <a:picLocks noChangeAspect="1"/>
          </p:cNvPicPr>
          <p:nvPr/>
        </p:nvPicPr>
        <p:blipFill>
          <a:blip r:embed="rId4" cstate="print"/>
          <a:stretch>
            <a:fillRect/>
          </a:stretch>
        </p:blipFill>
        <p:spPr>
          <a:xfrm>
            <a:off x="7000401" y="4683997"/>
            <a:ext cx="5000255" cy="1841347"/>
          </a:xfrm>
          <a:prstGeom prst="rect">
            <a:avLst/>
          </a:prstGeom>
        </p:spPr>
      </p:pic>
      <p:sp>
        <p:nvSpPr>
          <p:cNvPr id="29" name="円/楕円 16">
            <a:extLst>
              <a:ext uri="{FF2B5EF4-FFF2-40B4-BE49-F238E27FC236}">
                <a16:creationId xmlns:a16="http://schemas.microsoft.com/office/drawing/2014/main" id="{FDE13EDE-5798-4596-9C9E-BD4932B9E388}"/>
              </a:ext>
            </a:extLst>
          </p:cNvPr>
          <p:cNvSpPr/>
          <p:nvPr/>
        </p:nvSpPr>
        <p:spPr>
          <a:xfrm>
            <a:off x="6875464" y="4366616"/>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0063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63EB9DE-7334-47D3-A620-E012E0879C09}"/>
              </a:ext>
            </a:extLst>
          </p:cNvPr>
          <p:cNvPicPr>
            <a:picLocks noChangeAspect="1"/>
          </p:cNvPicPr>
          <p:nvPr/>
        </p:nvPicPr>
        <p:blipFill>
          <a:blip r:embed="rId3"/>
          <a:stretch>
            <a:fillRect/>
          </a:stretch>
        </p:blipFill>
        <p:spPr>
          <a:xfrm>
            <a:off x="168717" y="1237606"/>
            <a:ext cx="6949288" cy="3993896"/>
          </a:xfrm>
          <a:prstGeom prst="rect">
            <a:avLst/>
          </a:prstGeom>
        </p:spPr>
      </p:pic>
      <p:pic>
        <p:nvPicPr>
          <p:cNvPr id="16" name="図 15">
            <a:extLst>
              <a:ext uri="{FF2B5EF4-FFF2-40B4-BE49-F238E27FC236}">
                <a16:creationId xmlns:a16="http://schemas.microsoft.com/office/drawing/2014/main" id="{6EA540C4-56FE-457B-ADBA-943ED48AE24F}"/>
              </a:ext>
            </a:extLst>
          </p:cNvPr>
          <p:cNvPicPr>
            <a:picLocks noChangeAspect="1"/>
          </p:cNvPicPr>
          <p:nvPr/>
        </p:nvPicPr>
        <p:blipFill rotWithShape="1">
          <a:blip r:embed="rId4"/>
          <a:srcRect l="-1" t="10083" r="26966" b="81653"/>
          <a:stretch/>
        </p:blipFill>
        <p:spPr>
          <a:xfrm>
            <a:off x="184820" y="1254412"/>
            <a:ext cx="5695156" cy="362498"/>
          </a:xfrm>
          <a:prstGeom prst="rect">
            <a:avLst/>
          </a:prstGeom>
        </p:spPr>
      </p:pic>
      <p:sp>
        <p:nvSpPr>
          <p:cNvPr id="88" name="テキスト ボックス 87"/>
          <p:cNvSpPr txBox="1"/>
          <p:nvPr/>
        </p:nvSpPr>
        <p:spPr>
          <a:xfrm>
            <a:off x="7205166" y="1268760"/>
            <a:ext cx="4986834" cy="48936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所在から探すタブ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で以下の操作を行い、農地台帳の検索を行います。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所在から探すタブを表示します。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大字・小字など検索条件を入力します。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大字・小字名は</a:t>
            </a:r>
            <a:r>
              <a:rPr lang="ja-JP" altLang="en-US" sz="1400" u="sng" dirty="0">
                <a:latin typeface="メイリオ" panose="020B0604030504040204" pitchFamily="50" charset="-128"/>
                <a:ea typeface="メイリオ" panose="020B0604030504040204" pitchFamily="50" charset="-128"/>
                <a:cs typeface="Meiryo UI" panose="020B0604030504040204" pitchFamily="50" charset="-128"/>
              </a:rPr>
              <a:t>手入力での検索も可能です。</a:t>
            </a:r>
            <a:endParaRPr lang="en-US" altLang="ja-JP" sz="1400" u="sng"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ただし、前方一致での検索となります。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また、大字・小字のコード番号でも検索可能です。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検索ボタンを押下し、農地台帳を検索します。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④検索結果をダブルクリックすると、農地台帳の詳細情報が表示されます。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（１）土地一覧で特定の土地を選択状態にして右クリックすると、後述する「台帳・地図補正」や「申請受付」の対象地として遷移可能。</a:t>
            </a: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8" name="正方形/長方形 97"/>
          <p:cNvSpPr/>
          <p:nvPr/>
        </p:nvSpPr>
        <p:spPr>
          <a:xfrm>
            <a:off x="1219371" y="1571127"/>
            <a:ext cx="5557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0" name="正方形/長方形 99"/>
          <p:cNvSpPr/>
          <p:nvPr/>
        </p:nvSpPr>
        <p:spPr>
          <a:xfrm>
            <a:off x="574090" y="1211091"/>
            <a:ext cx="360040" cy="3872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1" name="正方形/長方形 100"/>
          <p:cNvSpPr/>
          <p:nvPr/>
        </p:nvSpPr>
        <p:spPr>
          <a:xfrm>
            <a:off x="176504" y="1819478"/>
            <a:ext cx="6676719" cy="808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2" name="正方形/長方形 101"/>
          <p:cNvSpPr/>
          <p:nvPr/>
        </p:nvSpPr>
        <p:spPr>
          <a:xfrm>
            <a:off x="3287687" y="2299498"/>
            <a:ext cx="360041" cy="1622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3" name="円/楕円 16"/>
          <p:cNvSpPr/>
          <p:nvPr/>
        </p:nvSpPr>
        <p:spPr>
          <a:xfrm>
            <a:off x="2999656" y="2110607"/>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円/楕円 16"/>
          <p:cNvSpPr/>
          <p:nvPr/>
        </p:nvSpPr>
        <p:spPr>
          <a:xfrm>
            <a:off x="168717" y="1988840"/>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2-2. </a:t>
            </a:r>
            <a:r>
              <a:rPr lang="ja-JP" altLang="en-US" dirty="0"/>
              <a:t>所在から検索する（</a:t>
            </a:r>
            <a:r>
              <a:rPr lang="en-US" altLang="ja-JP" dirty="0"/>
              <a:t>1/1</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7513" y="693041"/>
            <a:ext cx="11366500" cy="362467"/>
          </a:xfrm>
        </p:spPr>
        <p:txBody>
          <a:bodyPr>
            <a:normAutofit/>
          </a:bodyPr>
          <a:lstStyle/>
          <a:p>
            <a:r>
              <a:rPr lang="ja-JP" altLang="en-US" dirty="0">
                <a:cs typeface="Meiryo UI" panose="020B0604030504040204" pitchFamily="50" charset="-128"/>
              </a:rPr>
              <a:t>所在地などから検索し、該当土地の台帳情報を参照する方法です。</a:t>
            </a:r>
            <a:endParaRPr lang="en-US" altLang="ja-JP" dirty="0">
              <a:cs typeface="Meiryo UI" panose="020B0604030504040204" pitchFamily="50" charset="-128"/>
            </a:endParaRPr>
          </a:p>
          <a:p>
            <a:endParaRPr lang="ja-JP" altLang="en-US" dirty="0">
              <a:cs typeface="Meiryo UI" panose="020B0604030504040204" pitchFamily="50" charset="-128"/>
            </a:endParaRPr>
          </a:p>
        </p:txBody>
      </p:sp>
      <p:sp>
        <p:nvSpPr>
          <p:cNvPr id="104" name="正方形/長方形 103">
            <a:extLst>
              <a:ext uri="{FF2B5EF4-FFF2-40B4-BE49-F238E27FC236}">
                <a16:creationId xmlns:a16="http://schemas.microsoft.com/office/drawing/2014/main" id="{1BB25AB2-F05B-4D84-97F7-619F72DAC21A}"/>
              </a:ext>
            </a:extLst>
          </p:cNvPr>
          <p:cNvSpPr/>
          <p:nvPr/>
        </p:nvSpPr>
        <p:spPr>
          <a:xfrm>
            <a:off x="178148" y="3289442"/>
            <a:ext cx="6579117" cy="157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6" name="円/楕円 16">
            <a:extLst>
              <a:ext uri="{FF2B5EF4-FFF2-40B4-BE49-F238E27FC236}">
                <a16:creationId xmlns:a16="http://schemas.microsoft.com/office/drawing/2014/main" id="{9729085C-1AFE-4FFF-8478-4A51055C1488}"/>
              </a:ext>
            </a:extLst>
          </p:cNvPr>
          <p:cNvSpPr/>
          <p:nvPr/>
        </p:nvSpPr>
        <p:spPr>
          <a:xfrm>
            <a:off x="4085432" y="3105797"/>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pic>
        <p:nvPicPr>
          <p:cNvPr id="5" name="図 4">
            <a:extLst>
              <a:ext uri="{FF2B5EF4-FFF2-40B4-BE49-F238E27FC236}">
                <a16:creationId xmlns:a16="http://schemas.microsoft.com/office/drawing/2014/main" id="{9CDD6C96-F43E-4073-BE8C-02EA10DA09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232" y="5589241"/>
            <a:ext cx="3240360" cy="1179724"/>
          </a:xfrm>
          <a:prstGeom prst="rect">
            <a:avLst/>
          </a:prstGeom>
        </p:spPr>
      </p:pic>
      <p:sp>
        <p:nvSpPr>
          <p:cNvPr id="99" name="円/楕円 16"/>
          <p:cNvSpPr/>
          <p:nvPr/>
        </p:nvSpPr>
        <p:spPr>
          <a:xfrm>
            <a:off x="841271" y="1555046"/>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483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795C4C-8469-429D-B08C-3339DEED5873}"/>
              </a:ext>
            </a:extLst>
          </p:cNvPr>
          <p:cNvPicPr>
            <a:picLocks noChangeAspect="1"/>
          </p:cNvPicPr>
          <p:nvPr/>
        </p:nvPicPr>
        <p:blipFill>
          <a:blip r:embed="rId2"/>
          <a:stretch>
            <a:fillRect/>
          </a:stretch>
        </p:blipFill>
        <p:spPr>
          <a:xfrm>
            <a:off x="96095" y="865366"/>
            <a:ext cx="5711874" cy="4355197"/>
          </a:xfrm>
          <a:prstGeom prst="rect">
            <a:avLst/>
          </a:prstGeom>
        </p:spPr>
      </p:pic>
      <p:pic>
        <p:nvPicPr>
          <p:cNvPr id="5" name="図 4">
            <a:extLst>
              <a:ext uri="{FF2B5EF4-FFF2-40B4-BE49-F238E27FC236}">
                <a16:creationId xmlns:a16="http://schemas.microsoft.com/office/drawing/2014/main" id="{511F5FB1-DB8F-4481-9E5A-FDD3AF946CA0}"/>
              </a:ext>
            </a:extLst>
          </p:cNvPr>
          <p:cNvPicPr>
            <a:picLocks noChangeAspect="1"/>
          </p:cNvPicPr>
          <p:nvPr/>
        </p:nvPicPr>
        <p:blipFill>
          <a:blip r:embed="rId3"/>
          <a:stretch>
            <a:fillRect/>
          </a:stretch>
        </p:blipFill>
        <p:spPr>
          <a:xfrm>
            <a:off x="6439066" y="1060501"/>
            <a:ext cx="5567857" cy="4183676"/>
          </a:xfrm>
          <a:prstGeom prst="rect">
            <a:avLst/>
          </a:prstGeom>
        </p:spPr>
      </p:pic>
      <p:sp>
        <p:nvSpPr>
          <p:cNvPr id="6" name="正方形/長方形 5">
            <a:extLst>
              <a:ext uri="{FF2B5EF4-FFF2-40B4-BE49-F238E27FC236}">
                <a16:creationId xmlns:a16="http://schemas.microsoft.com/office/drawing/2014/main" id="{4E299111-5C1F-4538-8123-EBAAF0698742}"/>
              </a:ext>
            </a:extLst>
          </p:cNvPr>
          <p:cNvSpPr/>
          <p:nvPr/>
        </p:nvSpPr>
        <p:spPr>
          <a:xfrm>
            <a:off x="2785381" y="5051543"/>
            <a:ext cx="594483"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1BAC0B23-10B9-4D66-8F7F-DEADC6BAE4E1}"/>
              </a:ext>
            </a:extLst>
          </p:cNvPr>
          <p:cNvSpPr/>
          <p:nvPr/>
        </p:nvSpPr>
        <p:spPr>
          <a:xfrm>
            <a:off x="65269" y="2365553"/>
            <a:ext cx="5598683"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8" name="矢印: 上下 7">
            <a:extLst>
              <a:ext uri="{FF2B5EF4-FFF2-40B4-BE49-F238E27FC236}">
                <a16:creationId xmlns:a16="http://schemas.microsoft.com/office/drawing/2014/main" id="{0DD1B1E0-7EAC-40FD-8436-DD02307A3EA2}"/>
              </a:ext>
            </a:extLst>
          </p:cNvPr>
          <p:cNvSpPr/>
          <p:nvPr/>
        </p:nvSpPr>
        <p:spPr>
          <a:xfrm rot="16200000">
            <a:off x="5790331" y="2427123"/>
            <a:ext cx="724619" cy="126781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46B50CF-7FCD-46D1-8A5E-BD69BBDADD3C}"/>
              </a:ext>
            </a:extLst>
          </p:cNvPr>
          <p:cNvSpPr txBox="1"/>
          <p:nvPr/>
        </p:nvSpPr>
        <p:spPr>
          <a:xfrm>
            <a:off x="263352" y="5493470"/>
            <a:ext cx="5112568" cy="830997"/>
          </a:xfrm>
          <a:prstGeom prst="rect">
            <a:avLst/>
          </a:prstGeom>
          <a:noFill/>
          <a:ln>
            <a:noFill/>
          </a:ln>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台帳管理画面から地図画面に遷移する場合</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①地図情報を参照したい土地を選択。</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②「地図」ボタンをクリックする。</a:t>
            </a:r>
          </a:p>
        </p:txBody>
      </p:sp>
      <p:sp>
        <p:nvSpPr>
          <p:cNvPr id="10" name="タイトル 2">
            <a:extLst>
              <a:ext uri="{FF2B5EF4-FFF2-40B4-BE49-F238E27FC236}">
                <a16:creationId xmlns:a16="http://schemas.microsoft.com/office/drawing/2014/main" id="{AA69FC59-9DE8-437F-ADDF-3590E7C1B01C}"/>
              </a:ext>
            </a:extLst>
          </p:cNvPr>
          <p:cNvSpPr>
            <a:spLocks noGrp="1"/>
          </p:cNvSpPr>
          <p:nvPr>
            <p:ph type="title"/>
          </p:nvPr>
        </p:nvSpPr>
        <p:spPr>
          <a:xfrm>
            <a:off x="417898" y="44624"/>
            <a:ext cx="9494526" cy="547835"/>
          </a:xfrm>
        </p:spPr>
        <p:txBody>
          <a:bodyPr/>
          <a:lstStyle/>
          <a:p>
            <a:r>
              <a:rPr lang="ja-JP" altLang="en-US" dirty="0"/>
              <a:t>参考</a:t>
            </a:r>
            <a:r>
              <a:rPr kumimoji="1" lang="ja-JP" altLang="en-US" dirty="0"/>
              <a:t>：台帳と地図のフルリンク機能</a:t>
            </a:r>
          </a:p>
        </p:txBody>
      </p:sp>
      <p:sp>
        <p:nvSpPr>
          <p:cNvPr id="11" name="テキスト プレースホルダー 1">
            <a:extLst>
              <a:ext uri="{FF2B5EF4-FFF2-40B4-BE49-F238E27FC236}">
                <a16:creationId xmlns:a16="http://schemas.microsoft.com/office/drawing/2014/main" id="{700CF8A4-1442-4DAA-B20A-A0F276FEB216}"/>
              </a:ext>
            </a:extLst>
          </p:cNvPr>
          <p:cNvSpPr>
            <a:spLocks noGrp="1"/>
          </p:cNvSpPr>
          <p:nvPr>
            <p:ph type="body" sz="quarter" idx="10"/>
          </p:nvPr>
        </p:nvSpPr>
        <p:spPr>
          <a:xfrm>
            <a:off x="412750" y="658796"/>
            <a:ext cx="11366500" cy="299878"/>
          </a:xfrm>
        </p:spPr>
        <p:txBody>
          <a:bodyPr>
            <a:normAutofit fontScale="92500" lnSpcReduction="20000"/>
          </a:bodyPr>
          <a:lstStyle/>
          <a:p>
            <a:r>
              <a:rPr lang="ja-JP" altLang="en-US" dirty="0">
                <a:cs typeface="Meiryo UI" panose="020B0604030504040204" pitchFamily="50" charset="-128"/>
              </a:rPr>
              <a:t>農業委員会サポートシステムでは、農地台帳情報と地図上の位置を相互に確認することができます。</a:t>
            </a:r>
          </a:p>
        </p:txBody>
      </p:sp>
      <p:sp>
        <p:nvSpPr>
          <p:cNvPr id="2" name="テキスト ボックス 1">
            <a:extLst>
              <a:ext uri="{FF2B5EF4-FFF2-40B4-BE49-F238E27FC236}">
                <a16:creationId xmlns:a16="http://schemas.microsoft.com/office/drawing/2014/main" id="{F266437D-1F50-4C2D-AECC-6995BC781B1F}"/>
              </a:ext>
            </a:extLst>
          </p:cNvPr>
          <p:cNvSpPr txBox="1"/>
          <p:nvPr/>
        </p:nvSpPr>
        <p:spPr>
          <a:xfrm>
            <a:off x="6651452" y="5493470"/>
            <a:ext cx="5112568" cy="1107996"/>
          </a:xfrm>
          <a:prstGeom prst="rect">
            <a:avLst/>
          </a:prstGeom>
          <a:noFill/>
          <a:ln>
            <a:noFill/>
          </a:ln>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地図画面から台帳管理画面に遷移する場合</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①「選択」をクリックし、台帳情報を参照したい土地をクリック。</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a:t>
            </a:r>
            <a:r>
              <a:rPr lang="ja-JP" altLang="en-US" sz="1600" dirty="0">
                <a:latin typeface="メイリオ" panose="020B0604030504040204" pitchFamily="50" charset="-128"/>
                <a:ea typeface="メイリオ" panose="020B0604030504040204" pitchFamily="50" charset="-128"/>
              </a:rPr>
              <a:t>台帳検索</a:t>
            </a:r>
            <a:r>
              <a:rPr kumimoji="1" lang="ja-JP" altLang="en-US" sz="1600" dirty="0">
                <a:latin typeface="メイリオ" panose="020B0604030504040204" pitchFamily="50" charset="-128"/>
                <a:ea typeface="メイリオ" panose="020B0604030504040204" pitchFamily="50" charset="-128"/>
              </a:rPr>
              <a:t>」ボタンをクリックする。</a:t>
            </a:r>
          </a:p>
        </p:txBody>
      </p:sp>
      <p:sp>
        <p:nvSpPr>
          <p:cNvPr id="3" name="円/楕円 16">
            <a:extLst>
              <a:ext uri="{FF2B5EF4-FFF2-40B4-BE49-F238E27FC236}">
                <a16:creationId xmlns:a16="http://schemas.microsoft.com/office/drawing/2014/main" id="{8273D5EB-0F4A-4B04-857F-76954D10E1F6}"/>
              </a:ext>
            </a:extLst>
          </p:cNvPr>
          <p:cNvSpPr/>
          <p:nvPr/>
        </p:nvSpPr>
        <p:spPr>
          <a:xfrm>
            <a:off x="2771964" y="2652151"/>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6">
            <a:extLst>
              <a:ext uri="{FF2B5EF4-FFF2-40B4-BE49-F238E27FC236}">
                <a16:creationId xmlns:a16="http://schemas.microsoft.com/office/drawing/2014/main" id="{7DF177EA-62C7-4D35-A3AC-21A7E15B3224}"/>
              </a:ext>
            </a:extLst>
          </p:cNvPr>
          <p:cNvSpPr/>
          <p:nvPr/>
        </p:nvSpPr>
        <p:spPr>
          <a:xfrm>
            <a:off x="3082622" y="4614042"/>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454E5091-3AC4-4795-8275-263D903CEA24}"/>
              </a:ext>
            </a:extLst>
          </p:cNvPr>
          <p:cNvSpPr/>
          <p:nvPr/>
        </p:nvSpPr>
        <p:spPr>
          <a:xfrm>
            <a:off x="6786549" y="1692995"/>
            <a:ext cx="173548" cy="151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5F291C29-89D5-47F1-AB04-AFD868CB7260}"/>
              </a:ext>
            </a:extLst>
          </p:cNvPr>
          <p:cNvSpPr/>
          <p:nvPr/>
        </p:nvSpPr>
        <p:spPr>
          <a:xfrm>
            <a:off x="6439066" y="1692995"/>
            <a:ext cx="320342" cy="135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円/楕円 16">
            <a:extLst>
              <a:ext uri="{FF2B5EF4-FFF2-40B4-BE49-F238E27FC236}">
                <a16:creationId xmlns:a16="http://schemas.microsoft.com/office/drawing/2014/main" id="{DAF47BD5-2EB6-42D7-AE88-BDAC156FE358}"/>
              </a:ext>
            </a:extLst>
          </p:cNvPr>
          <p:cNvSpPr/>
          <p:nvPr/>
        </p:nvSpPr>
        <p:spPr>
          <a:xfrm>
            <a:off x="6951562" y="1768909"/>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16">
            <a:extLst>
              <a:ext uri="{FF2B5EF4-FFF2-40B4-BE49-F238E27FC236}">
                <a16:creationId xmlns:a16="http://schemas.microsoft.com/office/drawing/2014/main" id="{0A2BFE01-6848-42D9-9BB8-99D6D0F25C0E}"/>
              </a:ext>
            </a:extLst>
          </p:cNvPr>
          <p:cNvSpPr/>
          <p:nvPr/>
        </p:nvSpPr>
        <p:spPr>
          <a:xfrm>
            <a:off x="6089229" y="1757932"/>
            <a:ext cx="322696" cy="3291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25412CA9-1B2D-4E91-9C5B-DBD1FD664EA1}"/>
              </a:ext>
            </a:extLst>
          </p:cNvPr>
          <p:cNvPicPr>
            <a:picLocks noChangeAspect="1"/>
          </p:cNvPicPr>
          <p:nvPr/>
        </p:nvPicPr>
        <p:blipFill>
          <a:blip r:embed="rId4"/>
          <a:stretch>
            <a:fillRect/>
          </a:stretch>
        </p:blipFill>
        <p:spPr>
          <a:xfrm>
            <a:off x="96095" y="1148933"/>
            <a:ext cx="5711874" cy="391004"/>
          </a:xfrm>
          <a:prstGeom prst="rect">
            <a:avLst/>
          </a:prstGeom>
        </p:spPr>
      </p:pic>
      <p:pic>
        <p:nvPicPr>
          <p:cNvPr id="16" name="図 15">
            <a:extLst>
              <a:ext uri="{FF2B5EF4-FFF2-40B4-BE49-F238E27FC236}">
                <a16:creationId xmlns:a16="http://schemas.microsoft.com/office/drawing/2014/main" id="{73EAF881-2EB2-43E8-9864-D915B18C13A3}"/>
              </a:ext>
            </a:extLst>
          </p:cNvPr>
          <p:cNvPicPr>
            <a:picLocks noChangeAspect="1"/>
          </p:cNvPicPr>
          <p:nvPr/>
        </p:nvPicPr>
        <p:blipFill>
          <a:blip r:embed="rId5"/>
          <a:stretch>
            <a:fillRect/>
          </a:stretch>
        </p:blipFill>
        <p:spPr>
          <a:xfrm>
            <a:off x="6468557" y="1305278"/>
            <a:ext cx="5538366" cy="361803"/>
          </a:xfrm>
          <a:prstGeom prst="rect">
            <a:avLst/>
          </a:prstGeom>
        </p:spPr>
      </p:pic>
      <p:pic>
        <p:nvPicPr>
          <p:cNvPr id="20" name="図 19">
            <a:extLst>
              <a:ext uri="{FF2B5EF4-FFF2-40B4-BE49-F238E27FC236}">
                <a16:creationId xmlns:a16="http://schemas.microsoft.com/office/drawing/2014/main" id="{972BDE06-45A7-42E0-83A1-590428C78013}"/>
              </a:ext>
            </a:extLst>
          </p:cNvPr>
          <p:cNvPicPr>
            <a:picLocks noChangeAspect="1"/>
          </p:cNvPicPr>
          <p:nvPr/>
        </p:nvPicPr>
        <p:blipFill rotWithShape="1">
          <a:blip r:embed="rId6"/>
          <a:srcRect l="-1" t="10083" r="26966" b="81653"/>
          <a:stretch/>
        </p:blipFill>
        <p:spPr>
          <a:xfrm>
            <a:off x="99083" y="1139300"/>
            <a:ext cx="4271713" cy="384700"/>
          </a:xfrm>
          <a:prstGeom prst="rect">
            <a:avLst/>
          </a:prstGeom>
        </p:spPr>
      </p:pic>
      <p:pic>
        <p:nvPicPr>
          <p:cNvPr id="22" name="図 21">
            <a:extLst>
              <a:ext uri="{FF2B5EF4-FFF2-40B4-BE49-F238E27FC236}">
                <a16:creationId xmlns:a16="http://schemas.microsoft.com/office/drawing/2014/main" id="{35044DFD-A4A8-4EDA-8764-986D0001B582}"/>
              </a:ext>
            </a:extLst>
          </p:cNvPr>
          <p:cNvPicPr>
            <a:picLocks noChangeAspect="1"/>
          </p:cNvPicPr>
          <p:nvPr/>
        </p:nvPicPr>
        <p:blipFill rotWithShape="1">
          <a:blip r:embed="rId6"/>
          <a:srcRect l="-1" t="10083" r="26966" b="81653"/>
          <a:stretch/>
        </p:blipFill>
        <p:spPr>
          <a:xfrm>
            <a:off x="6444345" y="1309875"/>
            <a:ext cx="4271713" cy="333568"/>
          </a:xfrm>
          <a:prstGeom prst="rect">
            <a:avLst/>
          </a:prstGeom>
        </p:spPr>
      </p:pic>
    </p:spTree>
    <p:extLst>
      <p:ext uri="{BB962C8B-B14F-4D97-AF65-F5344CB8AC3E}">
        <p14:creationId xmlns:p14="http://schemas.microsoft.com/office/powerpoint/2010/main" val="13040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EE287A-3052-4089-BC12-D5A92F7FC8DD}"/>
              </a:ext>
            </a:extLst>
          </p:cNvPr>
          <p:cNvPicPr>
            <a:picLocks noChangeAspect="1"/>
          </p:cNvPicPr>
          <p:nvPr/>
        </p:nvPicPr>
        <p:blipFill>
          <a:blip r:embed="rId3"/>
          <a:stretch>
            <a:fillRect/>
          </a:stretch>
        </p:blipFill>
        <p:spPr>
          <a:xfrm>
            <a:off x="47328" y="1196752"/>
            <a:ext cx="6682725" cy="4562857"/>
          </a:xfrm>
          <a:prstGeom prst="rect">
            <a:avLst/>
          </a:prstGeom>
        </p:spPr>
      </p:pic>
      <p:pic>
        <p:nvPicPr>
          <p:cNvPr id="3" name="図 2">
            <a:extLst>
              <a:ext uri="{FF2B5EF4-FFF2-40B4-BE49-F238E27FC236}">
                <a16:creationId xmlns:a16="http://schemas.microsoft.com/office/drawing/2014/main" id="{4049B859-090D-4D9C-86CF-5EEB7B1A6209}"/>
              </a:ext>
            </a:extLst>
          </p:cNvPr>
          <p:cNvPicPr>
            <a:picLocks noChangeAspect="1"/>
          </p:cNvPicPr>
          <p:nvPr/>
        </p:nvPicPr>
        <p:blipFill>
          <a:blip r:embed="rId4"/>
          <a:stretch>
            <a:fillRect/>
          </a:stretch>
        </p:blipFill>
        <p:spPr>
          <a:xfrm>
            <a:off x="47328" y="1219307"/>
            <a:ext cx="5490870" cy="405694"/>
          </a:xfrm>
          <a:prstGeom prst="rect">
            <a:avLst/>
          </a:prstGeom>
        </p:spPr>
      </p:pic>
      <p:sp>
        <p:nvSpPr>
          <p:cNvPr id="2" name="テキスト プレースホルダー 1"/>
          <p:cNvSpPr>
            <a:spLocks noGrp="1"/>
          </p:cNvSpPr>
          <p:nvPr>
            <p:ph type="body" sz="quarter" idx="10"/>
          </p:nvPr>
        </p:nvSpPr>
        <p:spPr>
          <a:xfrm>
            <a:off x="417513" y="693043"/>
            <a:ext cx="11366500" cy="359693"/>
          </a:xfrm>
        </p:spPr>
        <p:txBody>
          <a:bodyPr/>
          <a:lstStyle/>
          <a:p>
            <a:r>
              <a:rPr lang="ja-JP" altLang="en-US" dirty="0">
                <a:cs typeface="Meiryo UI" panose="020B0604030504040204" pitchFamily="50" charset="-128"/>
              </a:rPr>
              <a:t>土地農家詳細検索で条件を絞って台帳情報を検索することができます。</a:t>
            </a:r>
          </a:p>
        </p:txBody>
      </p:sp>
      <p:sp>
        <p:nvSpPr>
          <p:cNvPr id="7" name="テキスト ボックス 6">
            <a:extLst>
              <a:ext uri="{FF2B5EF4-FFF2-40B4-BE49-F238E27FC236}">
                <a16:creationId xmlns:a16="http://schemas.microsoft.com/office/drawing/2014/main" id="{A2277D0D-73EA-42E2-AC73-7425DF5137F3}"/>
              </a:ext>
            </a:extLst>
          </p:cNvPr>
          <p:cNvSpPr txBox="1"/>
          <p:nvPr/>
        </p:nvSpPr>
        <p:spPr>
          <a:xfrm>
            <a:off x="7320136" y="1150873"/>
            <a:ext cx="4680520" cy="30469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検索対象となるデータの条件項目を設定する場合、「詳細設定」を選択します。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土地データの詳細設定を行う場合は検索対象を土地データ、世帯員データの詳細設定を行う場合は検索対象を世帯員データを選択します。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「よく使われる検索条件」は下記になります。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タイトル 4">
            <a:extLst>
              <a:ext uri="{FF2B5EF4-FFF2-40B4-BE49-F238E27FC236}">
                <a16:creationId xmlns:a16="http://schemas.microsoft.com/office/drawing/2014/main" id="{5D583FEE-EDA6-4E1A-B53B-C04255D561F7}"/>
              </a:ext>
            </a:extLst>
          </p:cNvPr>
          <p:cNvSpPr>
            <a:spLocks noGrp="1"/>
          </p:cNvSpPr>
          <p:nvPr>
            <p:ph type="title"/>
          </p:nvPr>
        </p:nvSpPr>
        <p:spPr/>
        <p:txBody>
          <a:bodyPr/>
          <a:lstStyle/>
          <a:p>
            <a:r>
              <a:rPr lang="en-US" altLang="ja-JP" dirty="0"/>
              <a:t>2-3. </a:t>
            </a:r>
            <a:r>
              <a:rPr lang="ja-JP" altLang="en-US" dirty="0"/>
              <a:t>土地農家詳細検索での台帳情報の検索（</a:t>
            </a:r>
            <a:r>
              <a:rPr lang="en-US" altLang="ja-JP" dirty="0"/>
              <a:t>1/3</a:t>
            </a:r>
            <a:r>
              <a:rPr lang="ja-JP" altLang="en-US" dirty="0"/>
              <a:t>）</a:t>
            </a:r>
          </a:p>
        </p:txBody>
      </p:sp>
      <p:sp>
        <p:nvSpPr>
          <p:cNvPr id="21" name="正方形/長方形 20">
            <a:extLst>
              <a:ext uri="{FF2B5EF4-FFF2-40B4-BE49-F238E27FC236}">
                <a16:creationId xmlns:a16="http://schemas.microsoft.com/office/drawing/2014/main" id="{F325E8E1-3485-49DE-A4BD-034D8079A4C0}"/>
              </a:ext>
            </a:extLst>
          </p:cNvPr>
          <p:cNvSpPr/>
          <p:nvPr/>
        </p:nvSpPr>
        <p:spPr>
          <a:xfrm>
            <a:off x="2598568" y="1193519"/>
            <a:ext cx="401088" cy="4314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87E034C1-9295-4AA0-96A2-0058A971D4ED}"/>
              </a:ext>
            </a:extLst>
          </p:cNvPr>
          <p:cNvSpPr/>
          <p:nvPr/>
        </p:nvSpPr>
        <p:spPr>
          <a:xfrm>
            <a:off x="3634117" y="1625001"/>
            <a:ext cx="412149" cy="234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1044AA42-0F25-4CB5-9220-6FEFBBE3C55B}"/>
              </a:ext>
            </a:extLst>
          </p:cNvPr>
          <p:cNvSpPr/>
          <p:nvPr/>
        </p:nvSpPr>
        <p:spPr>
          <a:xfrm>
            <a:off x="2495600" y="1844823"/>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16">
            <a:extLst>
              <a:ext uri="{FF2B5EF4-FFF2-40B4-BE49-F238E27FC236}">
                <a16:creationId xmlns:a16="http://schemas.microsoft.com/office/drawing/2014/main" id="{FDE13EDE-5798-4596-9C9E-BD4932B9E388}"/>
              </a:ext>
            </a:extLst>
          </p:cNvPr>
          <p:cNvSpPr/>
          <p:nvPr/>
        </p:nvSpPr>
        <p:spPr>
          <a:xfrm>
            <a:off x="148625" y="1282985"/>
            <a:ext cx="322696" cy="30788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94C16762-01F4-4554-B6F4-D79D581E609D}"/>
              </a:ext>
            </a:extLst>
          </p:cNvPr>
          <p:cNvSpPr/>
          <p:nvPr/>
        </p:nvSpPr>
        <p:spPr>
          <a:xfrm>
            <a:off x="2495601" y="1640024"/>
            <a:ext cx="1049549" cy="204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EA98C20C-9DBD-4782-A4D5-32486D8FC735}"/>
              </a:ext>
            </a:extLst>
          </p:cNvPr>
          <p:cNvSpPr/>
          <p:nvPr/>
        </p:nvSpPr>
        <p:spPr>
          <a:xfrm>
            <a:off x="5364" y="1640024"/>
            <a:ext cx="2401270" cy="1295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C9F430B-EA13-4010-B609-37CCB86F9F5D}"/>
              </a:ext>
            </a:extLst>
          </p:cNvPr>
          <p:cNvSpPr/>
          <p:nvPr/>
        </p:nvSpPr>
        <p:spPr>
          <a:xfrm>
            <a:off x="4135233" y="1726636"/>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pic>
        <p:nvPicPr>
          <p:cNvPr id="8" name="図 7" descr="スクリーンショットの画面&#10;&#10;自動的に生成された説明">
            <a:extLst>
              <a:ext uri="{FF2B5EF4-FFF2-40B4-BE49-F238E27FC236}">
                <a16:creationId xmlns:a16="http://schemas.microsoft.com/office/drawing/2014/main" id="{5800F121-BBC6-4FF2-87C4-BE7BB344D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5176" y="4178811"/>
            <a:ext cx="3400900" cy="2162477"/>
          </a:xfrm>
          <a:prstGeom prst="rect">
            <a:avLst/>
          </a:prstGeom>
        </p:spPr>
      </p:pic>
    </p:spTree>
    <p:extLst>
      <p:ext uri="{BB962C8B-B14F-4D97-AF65-F5344CB8AC3E}">
        <p14:creationId xmlns:p14="http://schemas.microsoft.com/office/powerpoint/2010/main" val="279181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0E0FDA-695A-419F-939D-622B2F4790B8}"/>
              </a:ext>
            </a:extLst>
          </p:cNvPr>
          <p:cNvPicPr>
            <a:picLocks noChangeAspect="1"/>
          </p:cNvPicPr>
          <p:nvPr/>
        </p:nvPicPr>
        <p:blipFill>
          <a:blip r:embed="rId3" cstate="print"/>
          <a:stretch>
            <a:fillRect/>
          </a:stretch>
        </p:blipFill>
        <p:spPr>
          <a:xfrm>
            <a:off x="47328" y="1150873"/>
            <a:ext cx="6594933" cy="5662503"/>
          </a:xfrm>
          <a:prstGeom prst="rect">
            <a:avLst/>
          </a:prstGeom>
          <a:ln>
            <a:solidFill>
              <a:srgbClr val="F3622B"/>
            </a:solidFill>
          </a:ln>
        </p:spPr>
      </p:pic>
      <p:sp>
        <p:nvSpPr>
          <p:cNvPr id="2" name="テキスト プレースホルダー 1"/>
          <p:cNvSpPr>
            <a:spLocks noGrp="1"/>
          </p:cNvSpPr>
          <p:nvPr>
            <p:ph type="body" sz="quarter" idx="10"/>
          </p:nvPr>
        </p:nvSpPr>
        <p:spPr>
          <a:xfrm>
            <a:off x="417513" y="693043"/>
            <a:ext cx="11366500" cy="359693"/>
          </a:xfrm>
        </p:spPr>
        <p:txBody>
          <a:bodyPr/>
          <a:lstStyle/>
          <a:p>
            <a:r>
              <a:rPr lang="ja-JP" altLang="en-US" dirty="0">
                <a:cs typeface="Meiryo UI" panose="020B0604030504040204" pitchFamily="50" charset="-128"/>
              </a:rPr>
              <a:t>土地農家詳細検索で条件を絞って台帳情報を検索することができます。詳細設定の操作方法について説明します。</a:t>
            </a:r>
          </a:p>
        </p:txBody>
      </p:sp>
      <p:sp>
        <p:nvSpPr>
          <p:cNvPr id="7" name="テキスト ボックス 6">
            <a:extLst>
              <a:ext uri="{FF2B5EF4-FFF2-40B4-BE49-F238E27FC236}">
                <a16:creationId xmlns:a16="http://schemas.microsoft.com/office/drawing/2014/main" id="{A2277D0D-73EA-42E2-AC73-7425DF5137F3}"/>
              </a:ext>
            </a:extLst>
          </p:cNvPr>
          <p:cNvSpPr txBox="1"/>
          <p:nvPr/>
        </p:nvSpPr>
        <p:spPr>
          <a:xfrm>
            <a:off x="6763616" y="1150873"/>
            <a:ext cx="5525072"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条件項目の設定を行います。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・条件→検索条件として設定。</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・表示→検索結果で情報が表示される。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・集計→検索後、表示項目として設定した条件の合計値　　を集計。（「集計」の背景が白い項目のみ。左画面黒枠）</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　設定後、更新ボタンをクリックします。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タイトル 4">
            <a:extLst>
              <a:ext uri="{FF2B5EF4-FFF2-40B4-BE49-F238E27FC236}">
                <a16:creationId xmlns:a16="http://schemas.microsoft.com/office/drawing/2014/main" id="{5D583FEE-EDA6-4E1A-B53B-C04255D561F7}"/>
              </a:ext>
            </a:extLst>
          </p:cNvPr>
          <p:cNvSpPr>
            <a:spLocks noGrp="1"/>
          </p:cNvSpPr>
          <p:nvPr>
            <p:ph type="title"/>
          </p:nvPr>
        </p:nvSpPr>
        <p:spPr/>
        <p:txBody>
          <a:bodyPr/>
          <a:lstStyle/>
          <a:p>
            <a:r>
              <a:rPr lang="en-US" altLang="ja-JP" dirty="0"/>
              <a:t>2-3. </a:t>
            </a:r>
            <a:r>
              <a:rPr lang="ja-JP" altLang="en-US" dirty="0"/>
              <a:t>土地農家詳細検索での台帳情報の検索（</a:t>
            </a:r>
            <a:r>
              <a:rPr lang="en-US" altLang="ja-JP" dirty="0"/>
              <a:t>2/3</a:t>
            </a:r>
            <a:r>
              <a:rPr lang="ja-JP" altLang="en-US" dirty="0"/>
              <a:t>）</a:t>
            </a:r>
          </a:p>
        </p:txBody>
      </p:sp>
      <p:sp>
        <p:nvSpPr>
          <p:cNvPr id="23" name="円/楕円 16">
            <a:extLst>
              <a:ext uri="{FF2B5EF4-FFF2-40B4-BE49-F238E27FC236}">
                <a16:creationId xmlns:a16="http://schemas.microsoft.com/office/drawing/2014/main" id="{1044AA42-0F25-4CB5-9220-6FEFBBE3C55B}"/>
              </a:ext>
            </a:extLst>
          </p:cNvPr>
          <p:cNvSpPr/>
          <p:nvPr/>
        </p:nvSpPr>
        <p:spPr>
          <a:xfrm>
            <a:off x="3429893" y="1637762"/>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94C16762-01F4-4554-B6F4-D79D581E609D}"/>
              </a:ext>
            </a:extLst>
          </p:cNvPr>
          <p:cNvSpPr/>
          <p:nvPr/>
        </p:nvSpPr>
        <p:spPr>
          <a:xfrm>
            <a:off x="1559496" y="1736772"/>
            <a:ext cx="432048" cy="180060"/>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C9F430B-EA13-4010-B609-37CCB86F9F5D}"/>
              </a:ext>
            </a:extLst>
          </p:cNvPr>
          <p:cNvSpPr/>
          <p:nvPr/>
        </p:nvSpPr>
        <p:spPr>
          <a:xfrm>
            <a:off x="3621758" y="6254363"/>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7" name="正方形/長方形 16">
            <a:extLst>
              <a:ext uri="{FF2B5EF4-FFF2-40B4-BE49-F238E27FC236}">
                <a16:creationId xmlns:a16="http://schemas.microsoft.com/office/drawing/2014/main" id="{7E9556E3-3B8F-4E3A-A7DD-A9B4201C9BAA}"/>
              </a:ext>
            </a:extLst>
          </p:cNvPr>
          <p:cNvSpPr/>
          <p:nvPr/>
        </p:nvSpPr>
        <p:spPr>
          <a:xfrm flipV="1">
            <a:off x="2823716" y="4966302"/>
            <a:ext cx="432048" cy="6213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07A5ECC2-5BD6-40C8-9B92-39F30524BC33}"/>
              </a:ext>
            </a:extLst>
          </p:cNvPr>
          <p:cNvSpPr/>
          <p:nvPr/>
        </p:nvSpPr>
        <p:spPr>
          <a:xfrm>
            <a:off x="3235748" y="6631412"/>
            <a:ext cx="772020" cy="181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6" name="図 5">
            <a:extLst>
              <a:ext uri="{FF2B5EF4-FFF2-40B4-BE49-F238E27FC236}">
                <a16:creationId xmlns:a16="http://schemas.microsoft.com/office/drawing/2014/main" id="{7447A627-F701-4EB5-B96F-E41231514692}"/>
              </a:ext>
            </a:extLst>
          </p:cNvPr>
          <p:cNvPicPr>
            <a:picLocks noChangeAspect="1"/>
          </p:cNvPicPr>
          <p:nvPr/>
        </p:nvPicPr>
        <p:blipFill>
          <a:blip r:embed="rId4" cstate="print"/>
          <a:stretch>
            <a:fillRect/>
          </a:stretch>
        </p:blipFill>
        <p:spPr>
          <a:xfrm>
            <a:off x="4575593" y="3557333"/>
            <a:ext cx="7405092" cy="3016273"/>
          </a:xfrm>
          <a:prstGeom prst="rect">
            <a:avLst/>
          </a:prstGeom>
        </p:spPr>
      </p:pic>
      <p:sp>
        <p:nvSpPr>
          <p:cNvPr id="19" name="正方形/長方形 18">
            <a:extLst>
              <a:ext uri="{FF2B5EF4-FFF2-40B4-BE49-F238E27FC236}">
                <a16:creationId xmlns:a16="http://schemas.microsoft.com/office/drawing/2014/main" id="{68531AF9-C77A-4918-9539-88BC063C6320}"/>
              </a:ext>
            </a:extLst>
          </p:cNvPr>
          <p:cNvSpPr/>
          <p:nvPr/>
        </p:nvSpPr>
        <p:spPr>
          <a:xfrm>
            <a:off x="2063552" y="1736772"/>
            <a:ext cx="322458" cy="18005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687CC49D-74AB-486E-A821-74345D44A84A}"/>
              </a:ext>
            </a:extLst>
          </p:cNvPr>
          <p:cNvSpPr/>
          <p:nvPr/>
        </p:nvSpPr>
        <p:spPr>
          <a:xfrm>
            <a:off x="2838468" y="1737058"/>
            <a:ext cx="432048" cy="179773"/>
          </a:xfrm>
          <a:prstGeom prst="rect">
            <a:avLst/>
          </a:prstGeom>
          <a:noFill/>
          <a:ln>
            <a:solidFill>
              <a:srgbClr val="249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10" name="直線矢印コネクタ 9">
            <a:extLst>
              <a:ext uri="{FF2B5EF4-FFF2-40B4-BE49-F238E27FC236}">
                <a16:creationId xmlns:a16="http://schemas.microsoft.com/office/drawing/2014/main" id="{42C7EA4A-1157-49D5-9776-EB9CCC86F1B9}"/>
              </a:ext>
            </a:extLst>
          </p:cNvPr>
          <p:cNvCxnSpPr>
            <a:cxnSpLocks/>
          </p:cNvCxnSpPr>
          <p:nvPr/>
        </p:nvCxnSpPr>
        <p:spPr>
          <a:xfrm>
            <a:off x="1893874" y="1907162"/>
            <a:ext cx="3095899" cy="1789369"/>
          </a:xfrm>
          <a:prstGeom prst="straightConnector1">
            <a:avLst/>
          </a:prstGeom>
          <a:ln>
            <a:solidFill>
              <a:srgbClr val="F3622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83E68E1-64B2-432C-BEEA-6CEF33FBC20A}"/>
              </a:ext>
            </a:extLst>
          </p:cNvPr>
          <p:cNvCxnSpPr>
            <a:cxnSpLocks/>
          </p:cNvCxnSpPr>
          <p:nvPr/>
        </p:nvCxnSpPr>
        <p:spPr>
          <a:xfrm>
            <a:off x="2456361" y="1904455"/>
            <a:ext cx="5593976" cy="283954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90F39BE3-6094-486B-B198-BF45D9BAA785}"/>
              </a:ext>
            </a:extLst>
          </p:cNvPr>
          <p:cNvSpPr/>
          <p:nvPr/>
        </p:nvSpPr>
        <p:spPr>
          <a:xfrm>
            <a:off x="4611016" y="4785328"/>
            <a:ext cx="7405092" cy="22383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87E034C1-9295-4AA0-96A2-0058A971D4ED}"/>
              </a:ext>
            </a:extLst>
          </p:cNvPr>
          <p:cNvSpPr/>
          <p:nvPr/>
        </p:nvSpPr>
        <p:spPr>
          <a:xfrm>
            <a:off x="5025196" y="3557333"/>
            <a:ext cx="694582" cy="278397"/>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65F307CA-1828-4922-95CB-13212000E875}"/>
              </a:ext>
            </a:extLst>
          </p:cNvPr>
          <p:cNvSpPr/>
          <p:nvPr/>
        </p:nvSpPr>
        <p:spPr>
          <a:xfrm>
            <a:off x="11064552" y="6164956"/>
            <a:ext cx="479938" cy="274049"/>
          </a:xfrm>
          <a:prstGeom prst="rect">
            <a:avLst/>
          </a:prstGeom>
          <a:noFill/>
          <a:ln>
            <a:solidFill>
              <a:srgbClr val="249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31" name="直線矢印コネクタ 30">
            <a:extLst>
              <a:ext uri="{FF2B5EF4-FFF2-40B4-BE49-F238E27FC236}">
                <a16:creationId xmlns:a16="http://schemas.microsoft.com/office/drawing/2014/main" id="{E32F63B7-9533-4A76-9142-D0CC010E7D01}"/>
              </a:ext>
            </a:extLst>
          </p:cNvPr>
          <p:cNvCxnSpPr>
            <a:cxnSpLocks/>
          </p:cNvCxnSpPr>
          <p:nvPr/>
        </p:nvCxnSpPr>
        <p:spPr>
          <a:xfrm>
            <a:off x="3195734" y="1957159"/>
            <a:ext cx="7868818" cy="4180010"/>
          </a:xfrm>
          <a:prstGeom prst="straightConnector1">
            <a:avLst/>
          </a:prstGeom>
          <a:ln>
            <a:solidFill>
              <a:srgbClr val="24981B"/>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4DC100FA-FAD5-4503-905A-DACAFFA0C2DE}"/>
              </a:ext>
            </a:extLst>
          </p:cNvPr>
          <p:cNvPicPr>
            <a:picLocks noChangeAspect="1"/>
          </p:cNvPicPr>
          <p:nvPr/>
        </p:nvPicPr>
        <p:blipFill>
          <a:blip r:embed="rId5"/>
          <a:stretch>
            <a:fillRect/>
          </a:stretch>
        </p:blipFill>
        <p:spPr>
          <a:xfrm>
            <a:off x="93457" y="1124743"/>
            <a:ext cx="6467091" cy="442800"/>
          </a:xfrm>
          <a:prstGeom prst="rect">
            <a:avLst/>
          </a:prstGeom>
        </p:spPr>
      </p:pic>
      <p:pic>
        <p:nvPicPr>
          <p:cNvPr id="9" name="図 8">
            <a:extLst>
              <a:ext uri="{FF2B5EF4-FFF2-40B4-BE49-F238E27FC236}">
                <a16:creationId xmlns:a16="http://schemas.microsoft.com/office/drawing/2014/main" id="{1EB534A6-5413-42AE-A476-2B2B85B0501C}"/>
              </a:ext>
            </a:extLst>
          </p:cNvPr>
          <p:cNvPicPr>
            <a:picLocks noChangeAspect="1"/>
          </p:cNvPicPr>
          <p:nvPr/>
        </p:nvPicPr>
        <p:blipFill>
          <a:blip r:embed="rId6"/>
          <a:stretch>
            <a:fillRect/>
          </a:stretch>
        </p:blipFill>
        <p:spPr>
          <a:xfrm>
            <a:off x="8616280" y="4083416"/>
            <a:ext cx="829692" cy="65664"/>
          </a:xfrm>
          <a:prstGeom prst="rect">
            <a:avLst/>
          </a:prstGeom>
        </p:spPr>
      </p:pic>
      <p:pic>
        <p:nvPicPr>
          <p:cNvPr id="24" name="図 23">
            <a:extLst>
              <a:ext uri="{FF2B5EF4-FFF2-40B4-BE49-F238E27FC236}">
                <a16:creationId xmlns:a16="http://schemas.microsoft.com/office/drawing/2014/main" id="{9D7379EF-1E65-4355-9F1D-855D0B48D25C}"/>
              </a:ext>
            </a:extLst>
          </p:cNvPr>
          <p:cNvPicPr>
            <a:picLocks noChangeAspect="1"/>
          </p:cNvPicPr>
          <p:nvPr/>
        </p:nvPicPr>
        <p:blipFill rotWithShape="1">
          <a:blip r:embed="rId7"/>
          <a:srcRect l="-1" t="9736" r="26966" b="81816"/>
          <a:stretch/>
        </p:blipFill>
        <p:spPr>
          <a:xfrm>
            <a:off x="47327" y="1134308"/>
            <a:ext cx="5112570" cy="462126"/>
          </a:xfrm>
          <a:prstGeom prst="rect">
            <a:avLst/>
          </a:prstGeom>
        </p:spPr>
      </p:pic>
      <p:sp>
        <p:nvSpPr>
          <p:cNvPr id="28" name="正方形/長方形 27">
            <a:extLst>
              <a:ext uri="{FF2B5EF4-FFF2-40B4-BE49-F238E27FC236}">
                <a16:creationId xmlns:a16="http://schemas.microsoft.com/office/drawing/2014/main" id="{80D63E8F-08C7-45FE-9BF4-EDA9FF8591EE}"/>
              </a:ext>
            </a:extLst>
          </p:cNvPr>
          <p:cNvSpPr/>
          <p:nvPr/>
        </p:nvSpPr>
        <p:spPr>
          <a:xfrm>
            <a:off x="2406420" y="1108982"/>
            <a:ext cx="417296" cy="528779"/>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97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AF32CC-258F-4D0E-9D85-2E0E2A5230E4}"/>
              </a:ext>
            </a:extLst>
          </p:cNvPr>
          <p:cNvPicPr>
            <a:picLocks noChangeAspect="1"/>
          </p:cNvPicPr>
          <p:nvPr/>
        </p:nvPicPr>
        <p:blipFill>
          <a:blip r:embed="rId3"/>
          <a:stretch>
            <a:fillRect/>
          </a:stretch>
        </p:blipFill>
        <p:spPr>
          <a:xfrm>
            <a:off x="68750" y="1153320"/>
            <a:ext cx="7188688" cy="5507977"/>
          </a:xfrm>
          <a:prstGeom prst="rect">
            <a:avLst/>
          </a:prstGeom>
        </p:spPr>
      </p:pic>
      <p:pic>
        <p:nvPicPr>
          <p:cNvPr id="18" name="図 17">
            <a:extLst>
              <a:ext uri="{FF2B5EF4-FFF2-40B4-BE49-F238E27FC236}">
                <a16:creationId xmlns:a16="http://schemas.microsoft.com/office/drawing/2014/main" id="{E1705241-2488-48A8-A661-DC8D6A497DA9}"/>
              </a:ext>
            </a:extLst>
          </p:cNvPr>
          <p:cNvPicPr>
            <a:picLocks noChangeAspect="1"/>
          </p:cNvPicPr>
          <p:nvPr/>
        </p:nvPicPr>
        <p:blipFill rotWithShape="1">
          <a:blip r:embed="rId4"/>
          <a:srcRect l="-1" t="9736" r="26966" b="81816"/>
          <a:stretch/>
        </p:blipFill>
        <p:spPr>
          <a:xfrm>
            <a:off x="80546" y="1144786"/>
            <a:ext cx="5664633" cy="492414"/>
          </a:xfrm>
          <a:prstGeom prst="rect">
            <a:avLst/>
          </a:prstGeom>
        </p:spPr>
      </p:pic>
      <p:sp>
        <p:nvSpPr>
          <p:cNvPr id="2" name="テキスト プレースホルダー 1"/>
          <p:cNvSpPr>
            <a:spLocks noGrp="1"/>
          </p:cNvSpPr>
          <p:nvPr>
            <p:ph type="body" sz="quarter" idx="10"/>
          </p:nvPr>
        </p:nvSpPr>
        <p:spPr>
          <a:xfrm>
            <a:off x="417513" y="693043"/>
            <a:ext cx="11366500" cy="359693"/>
          </a:xfrm>
        </p:spPr>
        <p:txBody>
          <a:bodyPr/>
          <a:lstStyle/>
          <a:p>
            <a:r>
              <a:rPr lang="ja-JP" altLang="en-US" dirty="0">
                <a:cs typeface="Meiryo UI" panose="020B0604030504040204" pitchFamily="50" charset="-128"/>
              </a:rPr>
              <a:t>土地農家詳細検索で条件を絞って台帳情報を検索することができます。</a:t>
            </a:r>
          </a:p>
        </p:txBody>
      </p:sp>
      <p:sp>
        <p:nvSpPr>
          <p:cNvPr id="7" name="テキスト ボックス 6">
            <a:extLst>
              <a:ext uri="{FF2B5EF4-FFF2-40B4-BE49-F238E27FC236}">
                <a16:creationId xmlns:a16="http://schemas.microsoft.com/office/drawing/2014/main" id="{A2277D0D-73EA-42E2-AC73-7425DF5137F3}"/>
              </a:ext>
            </a:extLst>
          </p:cNvPr>
          <p:cNvSpPr txBox="1"/>
          <p:nvPr/>
        </p:nvSpPr>
        <p:spPr>
          <a:xfrm>
            <a:off x="7320136" y="1121491"/>
            <a:ext cx="4871864" cy="57554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検索対象が土地データの場合、所在等から絞って検索ができます。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検索する条件を設定します。まずは種類を選び、条件項目等を選択します。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検索対象以外のデータを検索条件として設定できます。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検索対象：土地データ　種類：農家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条件項目：中心経営体区分　比較演算子：と等しい</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条件値：中心経営体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→人・農地プランの中心経営体と設定される経営体の世帯員が所有している土地を検索</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条件を設定後、検索をクリックします。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　検索結果を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で出力可能です。土地データの情報が全て出力され、必要な検索条件に合致した台帳情報を独自に活用することが可能です。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検索結果の表示上限は</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万件までですが、</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で出力する際は検索結果対象データが全て出力されます。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タイトル 4">
            <a:extLst>
              <a:ext uri="{FF2B5EF4-FFF2-40B4-BE49-F238E27FC236}">
                <a16:creationId xmlns:a16="http://schemas.microsoft.com/office/drawing/2014/main" id="{5D583FEE-EDA6-4E1A-B53B-C04255D561F7}"/>
              </a:ext>
            </a:extLst>
          </p:cNvPr>
          <p:cNvSpPr>
            <a:spLocks noGrp="1"/>
          </p:cNvSpPr>
          <p:nvPr>
            <p:ph type="title"/>
          </p:nvPr>
        </p:nvSpPr>
        <p:spPr/>
        <p:txBody>
          <a:bodyPr/>
          <a:lstStyle/>
          <a:p>
            <a:r>
              <a:rPr lang="en-US" altLang="ja-JP" dirty="0"/>
              <a:t>2-3. </a:t>
            </a:r>
            <a:r>
              <a:rPr lang="ja-JP" altLang="en-US" dirty="0"/>
              <a:t>土地農家詳細検索での台帳情報の検索（</a:t>
            </a:r>
            <a:r>
              <a:rPr lang="en-US" altLang="ja-JP" dirty="0"/>
              <a:t>3/3</a:t>
            </a:r>
            <a:r>
              <a:rPr lang="ja-JP" altLang="en-US" dirty="0"/>
              <a:t>）</a:t>
            </a:r>
          </a:p>
        </p:txBody>
      </p:sp>
      <p:sp>
        <p:nvSpPr>
          <p:cNvPr id="21" name="正方形/長方形 20">
            <a:extLst>
              <a:ext uri="{FF2B5EF4-FFF2-40B4-BE49-F238E27FC236}">
                <a16:creationId xmlns:a16="http://schemas.microsoft.com/office/drawing/2014/main" id="{F325E8E1-3485-49DE-A4BD-034D8079A4C0}"/>
              </a:ext>
            </a:extLst>
          </p:cNvPr>
          <p:cNvSpPr/>
          <p:nvPr/>
        </p:nvSpPr>
        <p:spPr>
          <a:xfrm>
            <a:off x="2711624" y="1136451"/>
            <a:ext cx="360040" cy="477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87E034C1-9295-4AA0-96A2-0058A971D4ED}"/>
              </a:ext>
            </a:extLst>
          </p:cNvPr>
          <p:cNvSpPr/>
          <p:nvPr/>
        </p:nvSpPr>
        <p:spPr>
          <a:xfrm>
            <a:off x="5015880" y="4293096"/>
            <a:ext cx="412149" cy="174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1044AA42-0F25-4CB5-9220-6FEFBBE3C55B}"/>
              </a:ext>
            </a:extLst>
          </p:cNvPr>
          <p:cNvSpPr/>
          <p:nvPr/>
        </p:nvSpPr>
        <p:spPr>
          <a:xfrm>
            <a:off x="5422721" y="1890625"/>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16">
            <a:extLst>
              <a:ext uri="{FF2B5EF4-FFF2-40B4-BE49-F238E27FC236}">
                <a16:creationId xmlns:a16="http://schemas.microsoft.com/office/drawing/2014/main" id="{FDE13EDE-5798-4596-9C9E-BD4932B9E388}"/>
              </a:ext>
            </a:extLst>
          </p:cNvPr>
          <p:cNvSpPr/>
          <p:nvPr/>
        </p:nvSpPr>
        <p:spPr>
          <a:xfrm>
            <a:off x="4603844" y="4200276"/>
            <a:ext cx="322696" cy="359767"/>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94C16762-01F4-4554-B6F4-D79D581E609D}"/>
              </a:ext>
            </a:extLst>
          </p:cNvPr>
          <p:cNvSpPr/>
          <p:nvPr/>
        </p:nvSpPr>
        <p:spPr>
          <a:xfrm>
            <a:off x="0" y="2054616"/>
            <a:ext cx="5422721" cy="1302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C9F430B-EA13-4010-B609-37CCB86F9F5D}"/>
              </a:ext>
            </a:extLst>
          </p:cNvPr>
          <p:cNvSpPr/>
          <p:nvPr/>
        </p:nvSpPr>
        <p:spPr>
          <a:xfrm>
            <a:off x="3061323" y="3835730"/>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7" name="正方形/長方形 16">
            <a:extLst>
              <a:ext uri="{FF2B5EF4-FFF2-40B4-BE49-F238E27FC236}">
                <a16:creationId xmlns:a16="http://schemas.microsoft.com/office/drawing/2014/main" id="{7E9556E3-3B8F-4E3A-A7DD-A9B4201C9BAA}"/>
              </a:ext>
            </a:extLst>
          </p:cNvPr>
          <p:cNvSpPr/>
          <p:nvPr/>
        </p:nvSpPr>
        <p:spPr>
          <a:xfrm>
            <a:off x="47328" y="3417276"/>
            <a:ext cx="4104456" cy="1163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07A5ECC2-5BD6-40C8-9B92-39F30524BC33}"/>
              </a:ext>
            </a:extLst>
          </p:cNvPr>
          <p:cNvSpPr/>
          <p:nvPr/>
        </p:nvSpPr>
        <p:spPr>
          <a:xfrm>
            <a:off x="793569" y="6451262"/>
            <a:ext cx="477895" cy="210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円/楕円 16">
            <a:extLst>
              <a:ext uri="{FF2B5EF4-FFF2-40B4-BE49-F238E27FC236}">
                <a16:creationId xmlns:a16="http://schemas.microsoft.com/office/drawing/2014/main" id="{95DC664F-A198-4ACE-8035-9D634F072292}"/>
              </a:ext>
            </a:extLst>
          </p:cNvPr>
          <p:cNvSpPr/>
          <p:nvPr/>
        </p:nvSpPr>
        <p:spPr>
          <a:xfrm>
            <a:off x="1446167" y="6361815"/>
            <a:ext cx="322696" cy="359767"/>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4" name="正方形/長方形 3">
            <a:extLst>
              <a:ext uri="{FF2B5EF4-FFF2-40B4-BE49-F238E27FC236}">
                <a16:creationId xmlns:a16="http://schemas.microsoft.com/office/drawing/2014/main" id="{4B0E53E3-A623-42E8-A9BC-7701FF494826}"/>
              </a:ext>
            </a:extLst>
          </p:cNvPr>
          <p:cNvSpPr/>
          <p:nvPr/>
        </p:nvSpPr>
        <p:spPr>
          <a:xfrm>
            <a:off x="4989239" y="3975230"/>
            <a:ext cx="890738" cy="168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68C0243C-140E-479F-9C4D-6CFC06A6FEFB}"/>
              </a:ext>
            </a:extLst>
          </p:cNvPr>
          <p:cNvSpPr txBox="1"/>
          <p:nvPr/>
        </p:nvSpPr>
        <p:spPr>
          <a:xfrm>
            <a:off x="5506536" y="2651937"/>
            <a:ext cx="1667087" cy="830997"/>
          </a:xfrm>
          <a:prstGeom prst="rect">
            <a:avLst/>
          </a:prstGeom>
          <a:solidFill>
            <a:schemeClr val="bg1"/>
          </a:solidFill>
          <a:ln>
            <a:solidFill>
              <a:schemeClr val="tx1"/>
            </a:solidFill>
          </a:ln>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チェックをいれることで</a:t>
            </a:r>
            <a:r>
              <a:rPr kumimoji="1" lang="en-US" altLang="ja-JP" sz="1200" dirty="0">
                <a:latin typeface="メイリオ" panose="020B0604030504040204" pitchFamily="50" charset="-128"/>
                <a:ea typeface="メイリオ" panose="020B0604030504040204" pitchFamily="50" charset="-128"/>
              </a:rPr>
              <a:t>CSV</a:t>
            </a:r>
            <a:r>
              <a:rPr kumimoji="1" lang="ja-JP" altLang="en-US" sz="1200" dirty="0">
                <a:latin typeface="メイリオ" panose="020B0604030504040204" pitchFamily="50" charset="-128"/>
                <a:ea typeface="メイリオ" panose="020B0604030504040204" pitchFamily="50" charset="-128"/>
              </a:rPr>
              <a:t>出力時に所有者等の住所も表示される。</a:t>
            </a:r>
          </a:p>
        </p:txBody>
      </p:sp>
      <p:cxnSp>
        <p:nvCxnSpPr>
          <p:cNvPr id="10" name="直線矢印コネクタ 9">
            <a:extLst>
              <a:ext uri="{FF2B5EF4-FFF2-40B4-BE49-F238E27FC236}">
                <a16:creationId xmlns:a16="http://schemas.microsoft.com/office/drawing/2014/main" id="{52A316D4-B930-49CF-AAC1-21F053189A25}"/>
              </a:ext>
            </a:extLst>
          </p:cNvPr>
          <p:cNvCxnSpPr/>
          <p:nvPr/>
        </p:nvCxnSpPr>
        <p:spPr>
          <a:xfrm flipH="1">
            <a:off x="5879977" y="3501010"/>
            <a:ext cx="665403" cy="474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72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説明の流れ</a:t>
            </a:r>
            <a:r>
              <a:rPr lang="en-US" altLang="ja-JP" dirty="0"/>
              <a:t> </a:t>
            </a:r>
            <a:endParaRPr kumimoji="1" lang="ja-JP" altLang="en-US" dirty="0"/>
          </a:p>
        </p:txBody>
      </p:sp>
      <p:sp>
        <p:nvSpPr>
          <p:cNvPr id="5" name="テキスト ボックス 4"/>
          <p:cNvSpPr txBox="1"/>
          <p:nvPr/>
        </p:nvSpPr>
        <p:spPr>
          <a:xfrm>
            <a:off x="0" y="738371"/>
            <a:ext cx="7128792" cy="6461225"/>
          </a:xfrm>
          <a:prstGeom prst="rect">
            <a:avLst/>
          </a:prstGeom>
          <a:noFill/>
        </p:spPr>
        <p:txBody>
          <a:bodyPr wrap="square" rtlCol="0">
            <a:normAutofit fontScale="47500" lnSpcReduction="20000"/>
          </a:bodyPr>
          <a:lstStyle/>
          <a:p>
            <a:pPr marL="342900" indent="-342900">
              <a:buFont typeface="+mj-lt"/>
              <a:buAutoNum type="arabicPeriod"/>
            </a:pPr>
            <a:r>
              <a:rPr lang="ja-JP" altLang="en-US" sz="2900" b="1" dirty="0">
                <a:latin typeface="メイリオ" panose="020B0604030504040204" pitchFamily="50" charset="-128"/>
                <a:ea typeface="メイリオ" panose="020B0604030504040204" pitchFamily="50" charset="-128"/>
              </a:rPr>
              <a:t>システムの初期設定</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補助機能</a:t>
            </a:r>
            <a:r>
              <a:rPr lang="en-US" altLang="ja-JP" sz="2900" b="1" dirty="0">
                <a:latin typeface="メイリオ" panose="020B0604030504040204" pitchFamily="50" charset="-128"/>
                <a:ea typeface="メイリオ" panose="020B0604030504040204" pitchFamily="50" charset="-128"/>
              </a:rPr>
              <a:t>】</a:t>
            </a:r>
            <a:r>
              <a:rPr lang="en-US" altLang="ja-JP" sz="2900" b="1" dirty="0">
                <a:solidFill>
                  <a:srgbClr val="FF0000"/>
                </a:solidFill>
                <a:latin typeface="メイリオ" panose="020B0604030504040204" pitchFamily="50" charset="-128"/>
                <a:ea typeface="メイリオ" panose="020B0604030504040204" pitchFamily="50" charset="-128"/>
              </a:rPr>
              <a:t>…p.4</a:t>
            </a:r>
          </a:p>
          <a:p>
            <a:r>
              <a:rPr lang="ja-JP" altLang="en-US" sz="2900" dirty="0">
                <a:latin typeface="メイリオ" panose="020B0604030504040204" pitchFamily="50" charset="-128"/>
                <a:ea typeface="メイリオ" panose="020B0604030504040204" pitchFamily="50" charset="-128"/>
              </a:rPr>
              <a:t>     　</a:t>
            </a:r>
            <a:r>
              <a:rPr lang="en-US" altLang="ja-JP" sz="2900" dirty="0">
                <a:latin typeface="メイリオ" panose="020B0604030504040204" pitchFamily="50" charset="-128"/>
                <a:ea typeface="メイリオ" panose="020B0604030504040204" pitchFamily="50" charset="-128"/>
              </a:rPr>
              <a:t>1</a:t>
            </a:r>
            <a:r>
              <a:rPr lang="en-US" altLang="ja-JP" sz="2500" dirty="0">
                <a:latin typeface="メイリオ" panose="020B0604030504040204" pitchFamily="50" charset="-128"/>
                <a:ea typeface="メイリオ" panose="020B0604030504040204" pitchFamily="50" charset="-128"/>
              </a:rPr>
              <a:t>.</a:t>
            </a:r>
            <a:r>
              <a:rPr lang="ja-JP" altLang="en-US" sz="2500" dirty="0">
                <a:latin typeface="メイリオ" panose="020B0604030504040204" pitchFamily="50" charset="-128"/>
                <a:ea typeface="メイリオ" panose="020B0604030504040204" pitchFamily="50" charset="-128"/>
              </a:rPr>
              <a:t>　農業委員会サポートシステムの利用端末について</a:t>
            </a:r>
            <a:endParaRPr lang="en-US" altLang="ja-JP" sz="2500" dirty="0">
              <a:latin typeface="メイリオ" panose="020B0604030504040204" pitchFamily="50" charset="-128"/>
              <a:ea typeface="メイリオ" panose="020B0604030504040204" pitchFamily="50" charset="-128"/>
            </a:endParaRPr>
          </a:p>
          <a:p>
            <a:pPr lvl="1"/>
            <a:r>
              <a:rPr lang="en-US" altLang="ja-JP" sz="2500" dirty="0">
                <a:latin typeface="メイリオ" panose="020B0604030504040204" pitchFamily="50" charset="-128"/>
                <a:ea typeface="メイリオ" panose="020B0604030504040204" pitchFamily="50" charset="-128"/>
              </a:rPr>
              <a:t>2.   </a:t>
            </a:r>
            <a:r>
              <a:rPr lang="ja-JP" altLang="en-US" sz="2500" dirty="0">
                <a:latin typeface="メイリオ" panose="020B0604030504040204" pitchFamily="50" charset="-128"/>
                <a:ea typeface="メイリオ" panose="020B0604030504040204" pitchFamily="50" charset="-128"/>
              </a:rPr>
              <a:t>一般ユーザを追加する</a:t>
            </a:r>
            <a:endParaRPr lang="en-US" altLang="ja-JP" sz="2500" dirty="0">
              <a:latin typeface="メイリオ" panose="020B0604030504040204" pitchFamily="50" charset="-128"/>
              <a:ea typeface="メイリオ" panose="020B0604030504040204" pitchFamily="50" charset="-128"/>
            </a:endParaRPr>
          </a:p>
          <a:p>
            <a:pPr lvl="1"/>
            <a:r>
              <a:rPr lang="ja-JP" altLang="en-US" sz="2500" dirty="0">
                <a:latin typeface="メイリオ" panose="020B0604030504040204" pitchFamily="50" charset="-128"/>
                <a:ea typeface="メイリオ" panose="020B0604030504040204" pitchFamily="50" charset="-128"/>
              </a:rPr>
              <a:t>３．農業委員会会長名等を登録する</a:t>
            </a:r>
            <a:endParaRPr lang="en-US" altLang="ja-JP" sz="2500" dirty="0">
              <a:latin typeface="メイリオ" panose="020B0604030504040204" pitchFamily="50" charset="-128"/>
              <a:ea typeface="メイリオ" panose="020B0604030504040204" pitchFamily="50" charset="-128"/>
            </a:endParaRPr>
          </a:p>
          <a:p>
            <a:pPr lvl="1"/>
            <a:r>
              <a:rPr lang="ja-JP" altLang="en-US" sz="2500" dirty="0">
                <a:latin typeface="メイリオ" panose="020B0604030504040204" pitchFamily="50" charset="-128"/>
                <a:ea typeface="メイリオ" panose="020B0604030504040204" pitchFamily="50" charset="-128"/>
              </a:rPr>
              <a:t>４．外字ファイルをアップロードする</a:t>
            </a:r>
            <a:endParaRPr lang="en-US" altLang="ja-JP" sz="2500"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2900" dirty="0">
              <a:latin typeface="メイリオ" panose="020B0604030504040204" pitchFamily="50" charset="-128"/>
              <a:ea typeface="メイリオ" panose="020B0604030504040204" pitchFamily="50" charset="-128"/>
            </a:endParaRPr>
          </a:p>
          <a:p>
            <a:r>
              <a:rPr lang="en-US" altLang="ja-JP" sz="2900" b="1" dirty="0">
                <a:latin typeface="メイリオ" panose="020B0604030504040204" pitchFamily="50" charset="-128"/>
                <a:ea typeface="メイリオ" panose="020B0604030504040204" pitchFamily="50" charset="-128"/>
              </a:rPr>
              <a:t>2.  </a:t>
            </a:r>
            <a:r>
              <a:rPr lang="ja-JP" altLang="en-US" sz="2900" b="1" dirty="0">
                <a:latin typeface="メイリオ" panose="020B0604030504040204" pitchFamily="50" charset="-128"/>
                <a:ea typeface="メイリオ" panose="020B0604030504040204" pitchFamily="50" charset="-128"/>
              </a:rPr>
              <a:t>基本操作</a:t>
            </a:r>
            <a:r>
              <a:rPr lang="en-US" altLang="ja-JP" sz="2900" b="1" dirty="0">
                <a:latin typeface="メイリオ" panose="020B0604030504040204" pitchFamily="50" charset="-128"/>
                <a:ea typeface="メイリオ" panose="020B0604030504040204" pitchFamily="50" charset="-128"/>
              </a:rPr>
              <a:t>_</a:t>
            </a:r>
            <a:r>
              <a:rPr lang="ja-JP" altLang="en-US" sz="2900" b="1" dirty="0">
                <a:latin typeface="メイリオ" panose="020B0604030504040204" pitchFamily="50" charset="-128"/>
                <a:ea typeface="メイリオ" panose="020B0604030504040204" pitchFamily="50" charset="-128"/>
              </a:rPr>
              <a:t>台帳情報の参照</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台帳管理機能</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土地農家詳細検索</a:t>
            </a:r>
            <a:r>
              <a:rPr lang="en-US" altLang="ja-JP" sz="2900" b="1" dirty="0">
                <a:latin typeface="メイリオ" panose="020B0604030504040204" pitchFamily="50" charset="-128"/>
                <a:ea typeface="メイリオ" panose="020B0604030504040204" pitchFamily="50" charset="-128"/>
              </a:rPr>
              <a:t>】</a:t>
            </a:r>
            <a:r>
              <a:rPr lang="en-US" altLang="ja-JP" sz="2900" b="1" dirty="0">
                <a:solidFill>
                  <a:srgbClr val="FF0000"/>
                </a:solidFill>
                <a:latin typeface="メイリオ" panose="020B0604030504040204" pitchFamily="50" charset="-128"/>
                <a:ea typeface="メイリオ" panose="020B0604030504040204" pitchFamily="50" charset="-128"/>
              </a:rPr>
              <a:t>…p.11</a:t>
            </a: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名簿から検索する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所在から検索する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土地農家詳細検索で検索する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土地を追加する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土地を削除する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農家・法人を登録する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世帯員・経営体情報を入力する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各世帯に世帯員を追加する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世帯員・経営体を削除する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共有名義の作成方法</a:t>
            </a:r>
            <a:endParaRPr lang="en-US" altLang="ja-JP" sz="2500"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2900" dirty="0">
              <a:latin typeface="メイリオ" panose="020B0604030504040204" pitchFamily="50" charset="-128"/>
              <a:ea typeface="メイリオ" panose="020B0604030504040204" pitchFamily="50" charset="-128"/>
            </a:endParaRPr>
          </a:p>
          <a:p>
            <a:r>
              <a:rPr lang="ja-JP" altLang="en-US" sz="2900" b="1" dirty="0">
                <a:latin typeface="メイリオ" panose="020B0604030504040204" pitchFamily="50" charset="-128"/>
                <a:ea typeface="メイリオ" panose="020B0604030504040204" pitchFamily="50" charset="-128"/>
              </a:rPr>
              <a:t>３．実務操作</a:t>
            </a:r>
            <a:r>
              <a:rPr lang="en-US" altLang="ja-JP" sz="2900" b="1" dirty="0">
                <a:latin typeface="メイリオ" panose="020B0604030504040204" pitchFamily="50" charset="-128"/>
                <a:ea typeface="メイリオ" panose="020B0604030504040204" pitchFamily="50" charset="-128"/>
              </a:rPr>
              <a:t>_</a:t>
            </a:r>
            <a:r>
              <a:rPr lang="ja-JP" altLang="en-US" sz="2900" b="1" dirty="0">
                <a:latin typeface="メイリオ" panose="020B0604030504040204" pitchFamily="50" charset="-128"/>
                <a:ea typeface="メイリオ" panose="020B0604030504040204" pitchFamily="50" charset="-128"/>
              </a:rPr>
              <a:t>各種帳票の出力</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各種帳票</a:t>
            </a:r>
            <a:r>
              <a:rPr lang="en-US" altLang="ja-JP" sz="2900" b="1" dirty="0">
                <a:latin typeface="メイリオ" panose="020B0604030504040204" pitchFamily="50" charset="-128"/>
                <a:ea typeface="メイリオ" panose="020B0604030504040204" pitchFamily="50" charset="-128"/>
              </a:rPr>
              <a:t>】</a:t>
            </a:r>
            <a:r>
              <a:rPr lang="en-US" altLang="ja-JP" sz="2900" b="1" dirty="0">
                <a:solidFill>
                  <a:srgbClr val="FF0000"/>
                </a:solidFill>
                <a:latin typeface="メイリオ" panose="020B0604030504040204" pitchFamily="50" charset="-128"/>
                <a:ea typeface="メイリオ" panose="020B0604030504040204" pitchFamily="50" charset="-128"/>
              </a:rPr>
              <a:t>…p.37</a:t>
            </a: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耕作証明願いを交付する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現況証明願を交付する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農地台帳を出力する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閲覧用農地台帳／要約書を交付する</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endParaRPr lang="ja-JP" altLang="en-US" sz="2900" dirty="0">
              <a:latin typeface="メイリオ" panose="020B0604030504040204" pitchFamily="50" charset="-128"/>
              <a:ea typeface="メイリオ" panose="020B0604030504040204" pitchFamily="50" charset="-128"/>
            </a:endParaRPr>
          </a:p>
          <a:p>
            <a:r>
              <a:rPr lang="ja-JP" altLang="en-US" sz="2900" b="1" dirty="0">
                <a:latin typeface="メイリオ" panose="020B0604030504040204" pitchFamily="50" charset="-128"/>
                <a:ea typeface="メイリオ" panose="020B0604030504040204" pitchFamily="50" charset="-128"/>
              </a:rPr>
              <a:t>４</a:t>
            </a:r>
            <a:r>
              <a:rPr lang="en-US" altLang="ja-JP" sz="2900" b="1" dirty="0">
                <a:latin typeface="メイリオ" panose="020B0604030504040204" pitchFamily="50" charset="-128"/>
                <a:ea typeface="メイリオ" panose="020B0604030504040204" pitchFamily="50" charset="-128"/>
              </a:rPr>
              <a:t>. </a:t>
            </a:r>
            <a:r>
              <a:rPr lang="ja-JP" altLang="en-US" sz="2900" b="1" dirty="0">
                <a:latin typeface="メイリオ" panose="020B0604030504040204" pitchFamily="50" charset="-128"/>
                <a:ea typeface="メイリオ" panose="020B0604030504040204" pitchFamily="50" charset="-128"/>
              </a:rPr>
              <a:t>実務操作</a:t>
            </a:r>
            <a:r>
              <a:rPr lang="en-US" altLang="ja-JP" sz="2900" b="1" dirty="0">
                <a:latin typeface="メイリオ" panose="020B0604030504040204" pitchFamily="50" charset="-128"/>
                <a:ea typeface="メイリオ" panose="020B0604030504040204" pitchFamily="50" charset="-128"/>
              </a:rPr>
              <a:t>_</a:t>
            </a:r>
            <a:r>
              <a:rPr lang="ja-JP" altLang="en-US" sz="2900" b="1" dirty="0">
                <a:latin typeface="メイリオ" panose="020B0604030504040204" pitchFamily="50" charset="-128"/>
                <a:ea typeface="メイリオ" panose="020B0604030504040204" pitchFamily="50" charset="-128"/>
              </a:rPr>
              <a:t>台帳・地図補正での情報更新</a:t>
            </a: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台帳・地図補正機能</a:t>
            </a:r>
            <a:r>
              <a:rPr lang="en-US" altLang="ja-JP" sz="2900" b="1" dirty="0">
                <a:latin typeface="メイリオ" panose="020B0604030504040204" pitchFamily="50" charset="-128"/>
                <a:ea typeface="メイリオ" panose="020B0604030504040204" pitchFamily="50" charset="-128"/>
              </a:rPr>
              <a:t>】</a:t>
            </a:r>
            <a:r>
              <a:rPr lang="en-US" altLang="ja-JP" sz="2900" b="1" dirty="0">
                <a:solidFill>
                  <a:srgbClr val="FF0000"/>
                </a:solidFill>
                <a:latin typeface="メイリオ" panose="020B0604030504040204" pitchFamily="50" charset="-128"/>
                <a:ea typeface="メイリオ" panose="020B0604030504040204" pitchFamily="50" charset="-128"/>
              </a:rPr>
              <a:t>…p.42</a:t>
            </a: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所有権補正を行う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貸借権補正を行う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貸借権（中間管理）補正を行う（貸借、転貸、一括）</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転用補正を行う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解約補正を行う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解約（中間管理）補正を行う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現況地目補正を行う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一括承継機能で補正を行う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その他補正を行う（農振見直し）</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世帯分離・合併を行う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分筆を行う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土地を便宜的に分筆（貸付分割）を行う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2500" dirty="0">
                <a:latin typeface="メイリオ" panose="020B0604030504040204" pitchFamily="50" charset="-128"/>
                <a:ea typeface="メイリオ" panose="020B0604030504040204" pitchFamily="50" charset="-128"/>
              </a:rPr>
              <a:t>土地の削除を行う</a:t>
            </a:r>
            <a:endParaRPr lang="en-US" altLang="ja-JP" sz="2500" dirty="0">
              <a:latin typeface="メイリオ" panose="020B0604030504040204" pitchFamily="50" charset="-128"/>
              <a:ea typeface="メイリオ" panose="020B0604030504040204" pitchFamily="50" charset="-128"/>
            </a:endParaRPr>
          </a:p>
          <a:p>
            <a:pPr marL="800100" lvl="1" indent="-342900">
              <a:buFont typeface="+mj-lt"/>
              <a:buAutoNum type="arabicPeriod"/>
            </a:pPr>
            <a:endParaRPr lang="en-US" altLang="ja-JP" sz="16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6168008" y="722922"/>
            <a:ext cx="6023992" cy="5560231"/>
          </a:xfrm>
          <a:prstGeom prst="rect">
            <a:avLst/>
          </a:prstGeom>
          <a:noFill/>
        </p:spPr>
        <p:txBody>
          <a:bodyPr wrap="square" rtlCol="0">
            <a:normAutofit/>
          </a:bodyPr>
          <a:lstStyle/>
          <a:p>
            <a:r>
              <a:rPr lang="ja-JP" altLang="en-US" sz="1400" b="1" dirty="0">
                <a:latin typeface="メイリオ" panose="020B0604030504040204" pitchFamily="50" charset="-128"/>
                <a:ea typeface="メイリオ" panose="020B0604030504040204" pitchFamily="50" charset="-128"/>
              </a:rPr>
              <a:t>５</a:t>
            </a:r>
            <a:r>
              <a:rPr lang="en-US" altLang="ja-JP" sz="1400" b="1" dirty="0">
                <a:latin typeface="メイリオ" panose="020B0604030504040204" pitchFamily="50" charset="-128"/>
                <a:ea typeface="メイリオ" panose="020B0604030504040204" pitchFamily="50" charset="-128"/>
              </a:rPr>
              <a:t>. </a:t>
            </a:r>
            <a:r>
              <a:rPr lang="ja-JP" altLang="en-US" sz="1400" b="1" dirty="0">
                <a:latin typeface="メイリオ" panose="020B0604030504040204" pitchFamily="50" charset="-128"/>
                <a:ea typeface="メイリオ" panose="020B0604030504040204" pitchFamily="50" charset="-128"/>
              </a:rPr>
              <a:t>実務操作</a:t>
            </a:r>
            <a:r>
              <a:rPr lang="en-US" altLang="ja-JP" sz="1400" b="1" dirty="0">
                <a:latin typeface="メイリオ" panose="020B0604030504040204" pitchFamily="50" charset="-128"/>
                <a:ea typeface="メイリオ" panose="020B0604030504040204" pitchFamily="50" charset="-128"/>
              </a:rPr>
              <a:t>_</a:t>
            </a:r>
            <a:r>
              <a:rPr lang="ja-JP" altLang="en-US" sz="1400" b="1" dirty="0">
                <a:latin typeface="メイリオ" panose="020B0604030504040204" pitchFamily="50" charset="-128"/>
                <a:ea typeface="メイリオ" panose="020B0604030504040204" pitchFamily="50" charset="-128"/>
              </a:rPr>
              <a:t>申請受付・総会業務</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申請受付・議案処理機能</a:t>
            </a:r>
            <a:r>
              <a:rPr lang="en-US" altLang="ja-JP" sz="1400" b="1" dirty="0">
                <a:latin typeface="メイリオ" panose="020B0604030504040204" pitchFamily="50" charset="-128"/>
                <a:ea typeface="メイリオ" panose="020B0604030504040204" pitchFamily="50" charset="-128"/>
              </a:rPr>
              <a:t>】</a:t>
            </a:r>
            <a:r>
              <a:rPr lang="en-US" altLang="ja-JP" sz="1400" b="1" dirty="0">
                <a:solidFill>
                  <a:srgbClr val="FF0000"/>
                </a:solidFill>
                <a:latin typeface="メイリオ" panose="020B0604030504040204" pitchFamily="50" charset="-128"/>
                <a:ea typeface="メイリオ" panose="020B0604030504040204" pitchFamily="50" charset="-128"/>
              </a:rPr>
              <a:t>…p.69</a:t>
            </a: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申請受付・総会業務の全体の流れ</a:t>
            </a:r>
            <a:endParaRPr lang="en-US" altLang="ja-JP" sz="1200" dirty="0">
              <a:solidFill>
                <a:srgbClr val="FF0000"/>
              </a:solidFill>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申請受付の留意点</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農地法第</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条の入力方法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農地法第</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条の入力方法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農地法第</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条の入力方法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農地法第</a:t>
            </a:r>
            <a:r>
              <a:rPr lang="en-US" altLang="ja-JP" sz="1200" dirty="0">
                <a:latin typeface="メイリオ" panose="020B0604030504040204" pitchFamily="50" charset="-128"/>
                <a:ea typeface="メイリオ" panose="020B0604030504040204" pitchFamily="50" charset="-128"/>
              </a:rPr>
              <a:t>18</a:t>
            </a:r>
            <a:r>
              <a:rPr lang="ja-JP" altLang="en-US" sz="1200" dirty="0">
                <a:latin typeface="メイリオ" panose="020B0604030504040204" pitchFamily="50" charset="-128"/>
                <a:ea typeface="メイリオ" panose="020B0604030504040204" pitchFamily="50" charset="-128"/>
              </a:rPr>
              <a:t>条の入力方法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基盤法による利用権設定の入力方法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農地中間管理機構を介した転貸の入力方法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農地利用集積一括方式の入力方法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同一筆に対する多重申請方法</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起案の状態回復方法</a:t>
            </a:r>
            <a:endParaRPr lang="en-US" altLang="ja-JP" sz="1200" dirty="0">
              <a:latin typeface="メイリオ" panose="020B0604030504040204" pitchFamily="50" charset="-128"/>
              <a:ea typeface="メイリオ" panose="020B0604030504040204" pitchFamily="50" charset="-128"/>
            </a:endParaRPr>
          </a:p>
          <a:p>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６．台帳情報の提供・公開制限</a:t>
            </a:r>
            <a:r>
              <a:rPr lang="en-US" altLang="ja-JP" sz="1400" b="1" dirty="0">
                <a:solidFill>
                  <a:srgbClr val="FF0000"/>
                </a:solidFill>
                <a:latin typeface="メイリオ" panose="020B0604030504040204" pitchFamily="50" charset="-128"/>
                <a:ea typeface="メイリオ" panose="020B0604030504040204" pitchFamily="50" charset="-128"/>
              </a:rPr>
              <a:t>…p.101</a:t>
            </a:r>
          </a:p>
          <a:p>
            <a:pPr marL="800100" lvl="1" indent="-342900">
              <a:buFont typeface="+mj-lt"/>
              <a:buAutoNum type="arabicPeriod"/>
            </a:pPr>
            <a:r>
              <a:rPr lang="en-US" altLang="ja-JP" sz="1200" dirty="0">
                <a:latin typeface="メイリオ" panose="020B0604030504040204" pitchFamily="50" charset="-128"/>
                <a:ea typeface="メイリオ" panose="020B0604030504040204" pitchFamily="50" charset="-128"/>
              </a:rPr>
              <a:t>DV</a:t>
            </a:r>
            <a:r>
              <a:rPr lang="ja-JP" altLang="en-US" sz="1200" dirty="0">
                <a:latin typeface="メイリオ" panose="020B0604030504040204" pitchFamily="50" charset="-128"/>
                <a:ea typeface="メイリオ" panose="020B0604030504040204" pitchFamily="50" charset="-128"/>
              </a:rPr>
              <a:t>等注意区分対象個人の非提供設定を行う</a:t>
            </a:r>
            <a:endParaRPr lang="en-US" altLang="ja-JP" sz="1200" dirty="0">
              <a:latin typeface="メイリオ" panose="020B0604030504040204" pitchFamily="50" charset="-128"/>
              <a:ea typeface="メイリオ" panose="020B0604030504040204" pitchFamily="50" charset="-128"/>
            </a:endParaRPr>
          </a:p>
          <a:p>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７</a:t>
            </a:r>
            <a:r>
              <a:rPr lang="en-US" altLang="ja-JP" sz="1400" b="1" dirty="0">
                <a:latin typeface="メイリオ" panose="020B0604030504040204" pitchFamily="50" charset="-128"/>
                <a:ea typeface="メイリオ" panose="020B0604030504040204" pitchFamily="50" charset="-128"/>
              </a:rPr>
              <a:t>.</a:t>
            </a:r>
            <a:r>
              <a:rPr lang="en-US" altLang="ja-JP" sz="1400" b="1" dirty="0" err="1">
                <a:latin typeface="メイリオ" panose="020B0604030504040204" pitchFamily="50" charset="-128"/>
                <a:ea typeface="メイリオ" panose="020B0604030504040204" pitchFamily="50" charset="-128"/>
              </a:rPr>
              <a:t>eMAFF</a:t>
            </a:r>
            <a:r>
              <a:rPr lang="ja-JP" altLang="en-US" sz="1400" b="1" dirty="0">
                <a:latin typeface="メイリオ" panose="020B0604030504040204" pitchFamily="50" charset="-128"/>
                <a:ea typeface="メイリオ" panose="020B0604030504040204" pitchFamily="50" charset="-128"/>
              </a:rPr>
              <a:t>農地ナビへの公開方法</a:t>
            </a:r>
            <a:r>
              <a:rPr lang="en-US" altLang="ja-JP" sz="1400" b="1" dirty="0">
                <a:solidFill>
                  <a:srgbClr val="FF0000"/>
                </a:solidFill>
                <a:latin typeface="メイリオ" panose="020B0604030504040204" pitchFamily="50" charset="-128"/>
                <a:ea typeface="メイリオ" panose="020B0604030504040204" pitchFamily="50" charset="-128"/>
              </a:rPr>
              <a:t>…p.103</a:t>
            </a: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農地ポリゴン情報（区画設定の利用設定を行う）</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公開承認される農地を確認する</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公開承認をする</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公開されている農地を確認する</a:t>
            </a:r>
            <a:endParaRPr lang="en-US" altLang="ja-JP" sz="12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200" dirty="0">
                <a:latin typeface="メイリオ" panose="020B0604030504040204" pitchFamily="50" charset="-128"/>
                <a:ea typeface="メイリオ" panose="020B0604030504040204" pitchFamily="50" charset="-128"/>
              </a:rPr>
              <a:t>インターネットでの公開を停止する</a:t>
            </a:r>
            <a:endParaRPr lang="en-US" altLang="ja-JP" sz="1200"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287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F60BD1E3-8A12-4158-BAD6-D22A28E6640F}"/>
              </a:ext>
            </a:extLst>
          </p:cNvPr>
          <p:cNvSpPr>
            <a:spLocks noGrp="1"/>
          </p:cNvSpPr>
          <p:nvPr>
            <p:ph type="title"/>
          </p:nvPr>
        </p:nvSpPr>
        <p:spPr/>
        <p:txBody>
          <a:bodyPr/>
          <a:lstStyle/>
          <a:p>
            <a:r>
              <a:rPr lang="ja-JP" altLang="en-US" dirty="0"/>
              <a:t>（参考１）</a:t>
            </a:r>
            <a:r>
              <a:rPr kumimoji="1" lang="ja-JP" altLang="en-US" dirty="0"/>
              <a:t>土地農家詳細</a:t>
            </a:r>
            <a:r>
              <a:rPr lang="ja-JP" altLang="en-US" dirty="0"/>
              <a:t>検索機能を活用する</a:t>
            </a:r>
            <a:endParaRPr kumimoji="1" lang="ja-JP" altLang="en-US" dirty="0"/>
          </a:p>
        </p:txBody>
      </p:sp>
      <p:sp>
        <p:nvSpPr>
          <p:cNvPr id="3" name="テキスト プレースホルダー 2">
            <a:extLst>
              <a:ext uri="{FF2B5EF4-FFF2-40B4-BE49-F238E27FC236}">
                <a16:creationId xmlns:a16="http://schemas.microsoft.com/office/drawing/2014/main" id="{3147F56E-3F7B-4603-BB86-96F00923A0EE}"/>
              </a:ext>
            </a:extLst>
          </p:cNvPr>
          <p:cNvSpPr>
            <a:spLocks noGrp="1"/>
          </p:cNvSpPr>
          <p:nvPr>
            <p:ph type="body" sz="quarter" idx="10"/>
          </p:nvPr>
        </p:nvSpPr>
        <p:spPr/>
        <p:txBody>
          <a:bodyPr/>
          <a:lstStyle/>
          <a:p>
            <a:r>
              <a:rPr kumimoji="1" lang="ja-JP" altLang="en-US" dirty="0"/>
              <a:t>土地農家詳細検索でも検索した土地が、地図のどこにあるか即座に確認することができます。</a:t>
            </a:r>
          </a:p>
        </p:txBody>
      </p:sp>
      <p:pic>
        <p:nvPicPr>
          <p:cNvPr id="4" name="図 3">
            <a:extLst>
              <a:ext uri="{FF2B5EF4-FFF2-40B4-BE49-F238E27FC236}">
                <a16:creationId xmlns:a16="http://schemas.microsoft.com/office/drawing/2014/main" id="{21725AD9-B820-49EE-A3A2-B7DF7B116EDB}"/>
              </a:ext>
            </a:extLst>
          </p:cNvPr>
          <p:cNvPicPr>
            <a:picLocks noChangeAspect="1"/>
          </p:cNvPicPr>
          <p:nvPr/>
        </p:nvPicPr>
        <p:blipFill rotWithShape="1">
          <a:blip r:embed="rId2"/>
          <a:srcRect t="2369"/>
          <a:stretch/>
        </p:blipFill>
        <p:spPr>
          <a:xfrm>
            <a:off x="414909" y="1255550"/>
            <a:ext cx="5328592" cy="3936559"/>
          </a:xfrm>
          <a:prstGeom prst="rect">
            <a:avLst/>
          </a:prstGeom>
        </p:spPr>
      </p:pic>
      <p:pic>
        <p:nvPicPr>
          <p:cNvPr id="5" name="図 4">
            <a:extLst>
              <a:ext uri="{FF2B5EF4-FFF2-40B4-BE49-F238E27FC236}">
                <a16:creationId xmlns:a16="http://schemas.microsoft.com/office/drawing/2014/main" id="{95636586-0C15-44E4-AA39-787592B1DAA2}"/>
              </a:ext>
            </a:extLst>
          </p:cNvPr>
          <p:cNvPicPr>
            <a:picLocks noChangeAspect="1"/>
          </p:cNvPicPr>
          <p:nvPr/>
        </p:nvPicPr>
        <p:blipFill>
          <a:blip r:embed="rId3"/>
          <a:stretch>
            <a:fillRect/>
          </a:stretch>
        </p:blipFill>
        <p:spPr>
          <a:xfrm>
            <a:off x="6351676" y="1123837"/>
            <a:ext cx="5400600" cy="4056732"/>
          </a:xfrm>
          <a:prstGeom prst="rect">
            <a:avLst/>
          </a:prstGeom>
        </p:spPr>
      </p:pic>
      <p:sp>
        <p:nvSpPr>
          <p:cNvPr id="6" name="矢印: 上下 5">
            <a:extLst>
              <a:ext uri="{FF2B5EF4-FFF2-40B4-BE49-F238E27FC236}">
                <a16:creationId xmlns:a16="http://schemas.microsoft.com/office/drawing/2014/main" id="{61D2D9AE-C17B-4DC7-B5EA-2FA8E72FABF2}"/>
              </a:ext>
            </a:extLst>
          </p:cNvPr>
          <p:cNvSpPr/>
          <p:nvPr/>
        </p:nvSpPr>
        <p:spPr>
          <a:xfrm rot="16200000">
            <a:off x="5806024" y="2926889"/>
            <a:ext cx="579955" cy="1152128"/>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57499625-87F7-489F-A5FD-9C54F1347B53}"/>
              </a:ext>
            </a:extLst>
          </p:cNvPr>
          <p:cNvSpPr/>
          <p:nvPr/>
        </p:nvSpPr>
        <p:spPr>
          <a:xfrm>
            <a:off x="3079205" y="5020280"/>
            <a:ext cx="594483" cy="18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ECF7C0CD-AC88-49D6-BAF5-EBDED5C20421}"/>
              </a:ext>
            </a:extLst>
          </p:cNvPr>
          <p:cNvSpPr txBox="1"/>
          <p:nvPr/>
        </p:nvSpPr>
        <p:spPr>
          <a:xfrm>
            <a:off x="335360" y="5439207"/>
            <a:ext cx="9360928" cy="1323439"/>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①以下のいずれかの方法ですべての土地を選択状態にする</a:t>
            </a:r>
          </a:p>
          <a:p>
            <a:r>
              <a:rPr lang="ja-JP" altLang="en-US" sz="1600" dirty="0">
                <a:latin typeface="メイリオ" panose="020B0604030504040204" pitchFamily="50" charset="-128"/>
                <a:ea typeface="メイリオ" panose="020B0604030504040204" pitchFamily="50" charset="-128"/>
              </a:rPr>
              <a:t>・一番上の土地をクリック　→　キーボードの「</a:t>
            </a:r>
            <a:r>
              <a:rPr lang="en-US" altLang="ja-JP" sz="1600" dirty="0">
                <a:latin typeface="メイリオ" panose="020B0604030504040204" pitchFamily="50" charset="-128"/>
                <a:ea typeface="メイリオ" panose="020B0604030504040204" pitchFamily="50" charset="-128"/>
              </a:rPr>
              <a:t>SHIFT</a:t>
            </a:r>
            <a:r>
              <a:rPr lang="ja-JP" altLang="en-US" sz="1600" dirty="0">
                <a:latin typeface="メイリオ" panose="020B0604030504040204" pitchFamily="50" charset="-128"/>
                <a:ea typeface="メイリオ" panose="020B0604030504040204" pitchFamily="50" charset="-128"/>
              </a:rPr>
              <a:t>」を押しながら「↓」を押していく</a:t>
            </a:r>
          </a:p>
          <a:p>
            <a:r>
              <a:rPr lang="ja-JP" altLang="en-US" sz="1600" dirty="0">
                <a:latin typeface="メイリオ" panose="020B0604030504040204" pitchFamily="50" charset="-128"/>
                <a:ea typeface="メイリオ" panose="020B0604030504040204" pitchFamily="50" charset="-128"/>
              </a:rPr>
              <a:t>・一番上の土地をクリック　→　キーボードの「</a:t>
            </a:r>
            <a:r>
              <a:rPr lang="en-US" altLang="ja-JP" sz="1600" dirty="0">
                <a:latin typeface="メイリオ" panose="020B0604030504040204" pitchFamily="50" charset="-128"/>
                <a:ea typeface="メイリオ" panose="020B0604030504040204" pitchFamily="50" charset="-128"/>
              </a:rPr>
              <a:t>SHIFT</a:t>
            </a:r>
            <a:r>
              <a:rPr lang="ja-JP" altLang="en-US" sz="1600" dirty="0">
                <a:latin typeface="メイリオ" panose="020B0604030504040204" pitchFamily="50" charset="-128"/>
                <a:ea typeface="メイリオ" panose="020B0604030504040204" pitchFamily="50" charset="-128"/>
              </a:rPr>
              <a:t>」を押しながら一番下の農地をクリック</a:t>
            </a:r>
          </a:p>
          <a:p>
            <a:r>
              <a:rPr lang="ja-JP" altLang="en-US" sz="1600" dirty="0">
                <a:latin typeface="メイリオ" panose="020B0604030504040204" pitchFamily="50" charset="-128"/>
                <a:ea typeface="メイリオ" panose="020B0604030504040204" pitchFamily="50" charset="-128"/>
              </a:rPr>
              <a:t>・キーボードの「</a:t>
            </a:r>
            <a:r>
              <a:rPr lang="en-US" altLang="ja-JP" sz="1600" dirty="0">
                <a:latin typeface="メイリオ" panose="020B0604030504040204" pitchFamily="50" charset="-128"/>
                <a:ea typeface="メイリオ" panose="020B0604030504040204" pitchFamily="50" charset="-128"/>
              </a:rPr>
              <a:t>CTRL</a:t>
            </a:r>
            <a:r>
              <a:rPr lang="ja-JP" altLang="en-US" sz="1600" dirty="0">
                <a:latin typeface="メイリオ" panose="020B0604030504040204" pitchFamily="50" charset="-128"/>
                <a:ea typeface="メイリオ" panose="020B0604030504040204" pitchFamily="50" charset="-128"/>
              </a:rPr>
              <a:t>」を押しながら各土地を一つずつクリック</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②「地図」ボタンをクリックする。</a:t>
            </a:r>
          </a:p>
        </p:txBody>
      </p:sp>
      <p:sp>
        <p:nvSpPr>
          <p:cNvPr id="8" name="正方形/長方形 7">
            <a:extLst>
              <a:ext uri="{FF2B5EF4-FFF2-40B4-BE49-F238E27FC236}">
                <a16:creationId xmlns:a16="http://schemas.microsoft.com/office/drawing/2014/main" id="{02CB4C54-3319-4858-97EC-52B5844B2AFE}"/>
              </a:ext>
            </a:extLst>
          </p:cNvPr>
          <p:cNvSpPr/>
          <p:nvPr/>
        </p:nvSpPr>
        <p:spPr>
          <a:xfrm>
            <a:off x="439724" y="3792930"/>
            <a:ext cx="5303777" cy="11264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13" name="円/楕円 16">
            <a:extLst>
              <a:ext uri="{FF2B5EF4-FFF2-40B4-BE49-F238E27FC236}">
                <a16:creationId xmlns:a16="http://schemas.microsoft.com/office/drawing/2014/main" id="{46F68404-5E6A-49E5-B48E-D77D6506B7C2}"/>
              </a:ext>
            </a:extLst>
          </p:cNvPr>
          <p:cNvSpPr/>
          <p:nvPr/>
        </p:nvSpPr>
        <p:spPr>
          <a:xfrm>
            <a:off x="2135560" y="4124098"/>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6">
            <a:extLst>
              <a:ext uri="{FF2B5EF4-FFF2-40B4-BE49-F238E27FC236}">
                <a16:creationId xmlns:a16="http://schemas.microsoft.com/office/drawing/2014/main" id="{121D04BA-3A13-4A1E-B890-D70AE6362191}"/>
              </a:ext>
            </a:extLst>
          </p:cNvPr>
          <p:cNvSpPr/>
          <p:nvPr/>
        </p:nvSpPr>
        <p:spPr>
          <a:xfrm>
            <a:off x="3674256" y="5045071"/>
            <a:ext cx="322458" cy="32798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39F02BDD-603A-4E83-9B29-DA6627C16FD1}"/>
              </a:ext>
            </a:extLst>
          </p:cNvPr>
          <p:cNvPicPr>
            <a:picLocks noChangeAspect="1"/>
          </p:cNvPicPr>
          <p:nvPr/>
        </p:nvPicPr>
        <p:blipFill>
          <a:blip r:embed="rId4"/>
          <a:stretch>
            <a:fillRect/>
          </a:stretch>
        </p:blipFill>
        <p:spPr>
          <a:xfrm>
            <a:off x="450280" y="1273822"/>
            <a:ext cx="5293221" cy="292877"/>
          </a:xfrm>
          <a:prstGeom prst="rect">
            <a:avLst/>
          </a:prstGeom>
        </p:spPr>
      </p:pic>
      <p:pic>
        <p:nvPicPr>
          <p:cNvPr id="16" name="図 15">
            <a:extLst>
              <a:ext uri="{FF2B5EF4-FFF2-40B4-BE49-F238E27FC236}">
                <a16:creationId xmlns:a16="http://schemas.microsoft.com/office/drawing/2014/main" id="{FC5339EC-B7AB-41ED-B390-9F840958C090}"/>
              </a:ext>
            </a:extLst>
          </p:cNvPr>
          <p:cNvPicPr>
            <a:picLocks noChangeAspect="1"/>
          </p:cNvPicPr>
          <p:nvPr/>
        </p:nvPicPr>
        <p:blipFill>
          <a:blip r:embed="rId5"/>
          <a:stretch>
            <a:fillRect/>
          </a:stretch>
        </p:blipFill>
        <p:spPr>
          <a:xfrm>
            <a:off x="6360021" y="1255551"/>
            <a:ext cx="5280595" cy="323393"/>
          </a:xfrm>
          <a:prstGeom prst="rect">
            <a:avLst/>
          </a:prstGeom>
        </p:spPr>
      </p:pic>
      <p:pic>
        <p:nvPicPr>
          <p:cNvPr id="17" name="図 16">
            <a:extLst>
              <a:ext uri="{FF2B5EF4-FFF2-40B4-BE49-F238E27FC236}">
                <a16:creationId xmlns:a16="http://schemas.microsoft.com/office/drawing/2014/main" id="{2EA61D82-6E0B-4E9B-8DEC-13C459F6D70E}"/>
              </a:ext>
            </a:extLst>
          </p:cNvPr>
          <p:cNvPicPr>
            <a:picLocks noChangeAspect="1"/>
          </p:cNvPicPr>
          <p:nvPr/>
        </p:nvPicPr>
        <p:blipFill rotWithShape="1">
          <a:blip r:embed="rId6"/>
          <a:srcRect l="-1" t="9736" r="26966" b="81816"/>
          <a:stretch/>
        </p:blipFill>
        <p:spPr>
          <a:xfrm>
            <a:off x="414909" y="1255222"/>
            <a:ext cx="4672979" cy="355302"/>
          </a:xfrm>
          <a:prstGeom prst="rect">
            <a:avLst/>
          </a:prstGeom>
        </p:spPr>
      </p:pic>
    </p:spTree>
    <p:extLst>
      <p:ext uri="{BB962C8B-B14F-4D97-AF65-F5344CB8AC3E}">
        <p14:creationId xmlns:p14="http://schemas.microsoft.com/office/powerpoint/2010/main" val="18965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図 108">
            <a:extLst>
              <a:ext uri="{FF2B5EF4-FFF2-40B4-BE49-F238E27FC236}">
                <a16:creationId xmlns:a16="http://schemas.microsoft.com/office/drawing/2014/main" id="{B28A8E6B-541C-48F8-B694-E5CB1F43B453}"/>
              </a:ext>
            </a:extLst>
          </p:cNvPr>
          <p:cNvPicPr>
            <a:picLocks noChangeAspect="1"/>
          </p:cNvPicPr>
          <p:nvPr/>
        </p:nvPicPr>
        <p:blipFill>
          <a:blip r:embed="rId3" cstate="print"/>
          <a:stretch>
            <a:fillRect/>
          </a:stretch>
        </p:blipFill>
        <p:spPr>
          <a:xfrm>
            <a:off x="263352" y="1174912"/>
            <a:ext cx="6855303" cy="5440289"/>
          </a:xfrm>
          <a:prstGeom prst="rect">
            <a:avLst/>
          </a:prstGeom>
        </p:spPr>
      </p:pic>
      <p:sp>
        <p:nvSpPr>
          <p:cNvPr id="88" name="テキスト ボックス 87"/>
          <p:cNvSpPr txBox="1"/>
          <p:nvPr/>
        </p:nvSpPr>
        <p:spPr>
          <a:xfrm>
            <a:off x="7205166" y="1268760"/>
            <a:ext cx="4723482" cy="51398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で以下の操作を行い、農地台帳に土地の追加を行います。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追加ボタンをクリックします。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追加ボタンを押すと下記のメッセージ画面が表示されます。現在選択している土地（左画面で青くなっている土地）の情報をコピーする場合は「はい」、コピーしない場合は「いいえ」を選択します。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農業委員会サポートシステムで土地の情報を追加する方法は下記の通り。</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①台帳管理画面で土地を追加する。</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②固定台帳との突合で土地を追加する。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8" name="正方形/長方形 97"/>
          <p:cNvSpPr/>
          <p:nvPr/>
        </p:nvSpPr>
        <p:spPr>
          <a:xfrm>
            <a:off x="1235460" y="6457077"/>
            <a:ext cx="5557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9" name="円/楕円 16"/>
          <p:cNvSpPr/>
          <p:nvPr/>
        </p:nvSpPr>
        <p:spPr>
          <a:xfrm>
            <a:off x="924802" y="6368211"/>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円/楕円 16"/>
          <p:cNvSpPr/>
          <p:nvPr/>
        </p:nvSpPr>
        <p:spPr>
          <a:xfrm>
            <a:off x="7692354" y="4437112"/>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2-4. </a:t>
            </a:r>
            <a:r>
              <a:rPr lang="ja-JP" altLang="en-US" dirty="0"/>
              <a:t>土地を農地台帳に追加する（</a:t>
            </a:r>
            <a:r>
              <a:rPr lang="en-US" altLang="ja-JP" dirty="0"/>
              <a:t>1/2</a:t>
            </a:r>
            <a:r>
              <a:rPr lang="ja-JP" altLang="en-US" dirty="0"/>
              <a:t>）</a:t>
            </a:r>
            <a:endParaRPr kumimoji="1" lang="ja-JP" altLang="en-US" dirty="0"/>
          </a:p>
        </p:txBody>
      </p:sp>
      <p:sp>
        <p:nvSpPr>
          <p:cNvPr id="104" name="正方形/長方形 103">
            <a:extLst>
              <a:ext uri="{FF2B5EF4-FFF2-40B4-BE49-F238E27FC236}">
                <a16:creationId xmlns:a16="http://schemas.microsoft.com/office/drawing/2014/main" id="{1BB25AB2-F05B-4D84-97F7-619F72DAC21A}"/>
              </a:ext>
            </a:extLst>
          </p:cNvPr>
          <p:cNvSpPr/>
          <p:nvPr/>
        </p:nvSpPr>
        <p:spPr>
          <a:xfrm>
            <a:off x="303946" y="2662391"/>
            <a:ext cx="6728158"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8" name="テキスト プレースホルダー 1">
            <a:extLst>
              <a:ext uri="{FF2B5EF4-FFF2-40B4-BE49-F238E27FC236}">
                <a16:creationId xmlns:a16="http://schemas.microsoft.com/office/drawing/2014/main" id="{3FF851B4-4FDA-43F7-B798-5E9F4B433F4B}"/>
              </a:ext>
            </a:extLst>
          </p:cNvPr>
          <p:cNvSpPr>
            <a:spLocks noGrp="1"/>
          </p:cNvSpPr>
          <p:nvPr>
            <p:ph type="body" sz="quarter" idx="10"/>
          </p:nvPr>
        </p:nvSpPr>
        <p:spPr>
          <a:xfrm>
            <a:off x="417898" y="731104"/>
            <a:ext cx="11366500" cy="305164"/>
          </a:xfrm>
        </p:spPr>
        <p:txBody>
          <a:bodyPr>
            <a:normAutofit fontScale="92500" lnSpcReduction="10000"/>
          </a:bodyPr>
          <a:lstStyle/>
          <a:p>
            <a:r>
              <a:rPr lang="ja-JP" altLang="en-US" dirty="0">
                <a:cs typeface="Meiryo UI" panose="020B0604030504040204" pitchFamily="50" charset="-128"/>
              </a:rPr>
              <a:t>農業委員会サポートシステムに土地を追加する方法について説明します。</a:t>
            </a:r>
            <a:endParaRPr lang="en-US" altLang="ja-JP" dirty="0">
              <a:cs typeface="Meiryo UI" panose="020B0604030504040204" pitchFamily="50" charset="-128"/>
            </a:endParaRPr>
          </a:p>
        </p:txBody>
      </p:sp>
      <p:pic>
        <p:nvPicPr>
          <p:cNvPr id="110" name="図 109">
            <a:extLst>
              <a:ext uri="{FF2B5EF4-FFF2-40B4-BE49-F238E27FC236}">
                <a16:creationId xmlns:a16="http://schemas.microsoft.com/office/drawing/2014/main" id="{79AEF4B7-EC61-4F57-ADEC-697DBA56BE46}"/>
              </a:ext>
            </a:extLst>
          </p:cNvPr>
          <p:cNvPicPr>
            <a:picLocks noChangeAspect="1"/>
          </p:cNvPicPr>
          <p:nvPr/>
        </p:nvPicPr>
        <p:blipFill>
          <a:blip r:embed="rId4" cstate="print"/>
          <a:stretch>
            <a:fillRect/>
          </a:stretch>
        </p:blipFill>
        <p:spPr>
          <a:xfrm>
            <a:off x="8090439" y="3933056"/>
            <a:ext cx="2736912" cy="893686"/>
          </a:xfrm>
          <a:prstGeom prst="rect">
            <a:avLst/>
          </a:prstGeom>
        </p:spPr>
      </p:pic>
      <p:sp>
        <p:nvSpPr>
          <p:cNvPr id="12" name="正方形/長方形 11">
            <a:extLst>
              <a:ext uri="{FF2B5EF4-FFF2-40B4-BE49-F238E27FC236}">
                <a16:creationId xmlns:a16="http://schemas.microsoft.com/office/drawing/2014/main" id="{C4EE2AB9-81AA-4CE4-84AE-A4CD09FAFF2E}"/>
              </a:ext>
            </a:extLst>
          </p:cNvPr>
          <p:cNvSpPr/>
          <p:nvPr/>
        </p:nvSpPr>
        <p:spPr>
          <a:xfrm>
            <a:off x="201510" y="1633715"/>
            <a:ext cx="5557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4" name="図 13">
            <a:extLst>
              <a:ext uri="{FF2B5EF4-FFF2-40B4-BE49-F238E27FC236}">
                <a16:creationId xmlns:a16="http://schemas.microsoft.com/office/drawing/2014/main" id="{54D4E831-36B1-4B36-98AF-38E6E0C2D21D}"/>
              </a:ext>
            </a:extLst>
          </p:cNvPr>
          <p:cNvPicPr>
            <a:picLocks noChangeAspect="1"/>
          </p:cNvPicPr>
          <p:nvPr/>
        </p:nvPicPr>
        <p:blipFill>
          <a:blip r:embed="rId5"/>
          <a:stretch>
            <a:fillRect/>
          </a:stretch>
        </p:blipFill>
        <p:spPr>
          <a:xfrm>
            <a:off x="303946" y="1192086"/>
            <a:ext cx="6814709" cy="426635"/>
          </a:xfrm>
          <a:prstGeom prst="rect">
            <a:avLst/>
          </a:prstGeom>
        </p:spPr>
      </p:pic>
      <p:pic>
        <p:nvPicPr>
          <p:cNvPr id="16" name="図 15">
            <a:extLst>
              <a:ext uri="{FF2B5EF4-FFF2-40B4-BE49-F238E27FC236}">
                <a16:creationId xmlns:a16="http://schemas.microsoft.com/office/drawing/2014/main" id="{65B87F39-8394-43A0-96D5-9EE4C7FE1ECC}"/>
              </a:ext>
            </a:extLst>
          </p:cNvPr>
          <p:cNvPicPr>
            <a:picLocks noChangeAspect="1"/>
          </p:cNvPicPr>
          <p:nvPr/>
        </p:nvPicPr>
        <p:blipFill rotWithShape="1">
          <a:blip r:embed="rId6"/>
          <a:srcRect l="-1" t="10083" r="26966" b="81653"/>
          <a:stretch/>
        </p:blipFill>
        <p:spPr>
          <a:xfrm>
            <a:off x="263352" y="1174912"/>
            <a:ext cx="5913369" cy="426635"/>
          </a:xfrm>
          <a:prstGeom prst="rect">
            <a:avLst/>
          </a:prstGeom>
        </p:spPr>
      </p:pic>
      <p:sp>
        <p:nvSpPr>
          <p:cNvPr id="17" name="正方形/長方形 16">
            <a:extLst>
              <a:ext uri="{FF2B5EF4-FFF2-40B4-BE49-F238E27FC236}">
                <a16:creationId xmlns:a16="http://schemas.microsoft.com/office/drawing/2014/main" id="{7A43816F-48A0-4CF3-9F01-CF07E4A1A8D5}"/>
              </a:ext>
            </a:extLst>
          </p:cNvPr>
          <p:cNvSpPr/>
          <p:nvPr/>
        </p:nvSpPr>
        <p:spPr>
          <a:xfrm>
            <a:off x="646937" y="1128417"/>
            <a:ext cx="408503" cy="490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6548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48D198F-7EB1-4984-B4AD-725F92FCA38E}"/>
              </a:ext>
            </a:extLst>
          </p:cNvPr>
          <p:cNvPicPr>
            <a:picLocks noChangeAspect="1"/>
          </p:cNvPicPr>
          <p:nvPr/>
        </p:nvPicPr>
        <p:blipFill>
          <a:blip r:embed="rId3"/>
          <a:stretch>
            <a:fillRect/>
          </a:stretch>
        </p:blipFill>
        <p:spPr>
          <a:xfrm>
            <a:off x="48492" y="1187038"/>
            <a:ext cx="6003485" cy="4077195"/>
          </a:xfrm>
          <a:prstGeom prst="rect">
            <a:avLst/>
          </a:prstGeom>
        </p:spPr>
      </p:pic>
      <p:pic>
        <p:nvPicPr>
          <p:cNvPr id="20" name="図 19">
            <a:extLst>
              <a:ext uri="{FF2B5EF4-FFF2-40B4-BE49-F238E27FC236}">
                <a16:creationId xmlns:a16="http://schemas.microsoft.com/office/drawing/2014/main" id="{3E7AE0C8-17B4-46CD-9CB3-FE81C3323B30}"/>
              </a:ext>
            </a:extLst>
          </p:cNvPr>
          <p:cNvPicPr>
            <a:picLocks noChangeAspect="1"/>
          </p:cNvPicPr>
          <p:nvPr/>
        </p:nvPicPr>
        <p:blipFill rotWithShape="1">
          <a:blip r:embed="rId4"/>
          <a:srcRect l="-1" t="10083" r="26966" b="81653"/>
          <a:stretch/>
        </p:blipFill>
        <p:spPr>
          <a:xfrm>
            <a:off x="49253" y="1196966"/>
            <a:ext cx="4822611" cy="347939"/>
          </a:xfrm>
          <a:prstGeom prst="rect">
            <a:avLst/>
          </a:prstGeom>
        </p:spPr>
      </p:pic>
      <p:pic>
        <p:nvPicPr>
          <p:cNvPr id="116" name="図 115">
            <a:extLst>
              <a:ext uri="{FF2B5EF4-FFF2-40B4-BE49-F238E27FC236}">
                <a16:creationId xmlns:a16="http://schemas.microsoft.com/office/drawing/2014/main" id="{B08A09EE-CADD-4825-91B4-D73D563914CD}"/>
              </a:ext>
            </a:extLst>
          </p:cNvPr>
          <p:cNvPicPr>
            <a:picLocks noChangeAspect="1"/>
          </p:cNvPicPr>
          <p:nvPr/>
        </p:nvPicPr>
        <p:blipFill>
          <a:blip r:embed="rId5" cstate="print"/>
          <a:stretch>
            <a:fillRect/>
          </a:stretch>
        </p:blipFill>
        <p:spPr>
          <a:xfrm>
            <a:off x="6096000" y="1194248"/>
            <a:ext cx="6003486" cy="4099772"/>
          </a:xfrm>
          <a:prstGeom prst="rect">
            <a:avLst/>
          </a:prstGeom>
        </p:spPr>
      </p:pic>
      <p:sp>
        <p:nvSpPr>
          <p:cNvPr id="88" name="テキスト ボックス 87"/>
          <p:cNvSpPr txBox="1"/>
          <p:nvPr/>
        </p:nvSpPr>
        <p:spPr>
          <a:xfrm>
            <a:off x="261647" y="5928346"/>
            <a:ext cx="11344363"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コピーした場合は情報を修正、コピーしなかった場合は情報を新規に入力します。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　情報の修正、入力が完了後、更新ボタンをクリックします。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8" name="正方形/長方形 97"/>
          <p:cNvSpPr/>
          <p:nvPr/>
        </p:nvSpPr>
        <p:spPr>
          <a:xfrm>
            <a:off x="1674430" y="5083459"/>
            <a:ext cx="4611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9" name="円/楕円 16"/>
          <p:cNvSpPr/>
          <p:nvPr/>
        </p:nvSpPr>
        <p:spPr>
          <a:xfrm>
            <a:off x="262569" y="3116016"/>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2-4. </a:t>
            </a:r>
            <a:r>
              <a:rPr lang="ja-JP" altLang="en-US" dirty="0"/>
              <a:t>土地を農地台帳に追加する（</a:t>
            </a:r>
            <a:r>
              <a:rPr lang="en-US" altLang="ja-JP" dirty="0"/>
              <a:t>2/2</a:t>
            </a:r>
            <a:r>
              <a:rPr lang="ja-JP" altLang="en-US" dirty="0"/>
              <a:t>）</a:t>
            </a:r>
            <a:endParaRPr kumimoji="1" lang="ja-JP" altLang="en-US" dirty="0"/>
          </a:p>
        </p:txBody>
      </p:sp>
      <p:sp>
        <p:nvSpPr>
          <p:cNvPr id="104" name="正方形/長方形 103">
            <a:extLst>
              <a:ext uri="{FF2B5EF4-FFF2-40B4-BE49-F238E27FC236}">
                <a16:creationId xmlns:a16="http://schemas.microsoft.com/office/drawing/2014/main" id="{1BB25AB2-F05B-4D84-97F7-619F72DAC21A}"/>
              </a:ext>
            </a:extLst>
          </p:cNvPr>
          <p:cNvSpPr/>
          <p:nvPr/>
        </p:nvSpPr>
        <p:spPr>
          <a:xfrm>
            <a:off x="20506" y="2884681"/>
            <a:ext cx="585947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8" name="テキスト プレースホルダー 1">
            <a:extLst>
              <a:ext uri="{FF2B5EF4-FFF2-40B4-BE49-F238E27FC236}">
                <a16:creationId xmlns:a16="http://schemas.microsoft.com/office/drawing/2014/main" id="{3FF851B4-4FDA-43F7-B798-5E9F4B433F4B}"/>
              </a:ext>
            </a:extLst>
          </p:cNvPr>
          <p:cNvSpPr>
            <a:spLocks noGrp="1"/>
          </p:cNvSpPr>
          <p:nvPr>
            <p:ph type="body" sz="quarter" idx="10"/>
          </p:nvPr>
        </p:nvSpPr>
        <p:spPr>
          <a:xfrm>
            <a:off x="417898" y="731104"/>
            <a:ext cx="11366500" cy="305164"/>
          </a:xfrm>
        </p:spPr>
        <p:txBody>
          <a:bodyPr>
            <a:normAutofit fontScale="92500" lnSpcReduction="10000"/>
          </a:bodyPr>
          <a:lstStyle/>
          <a:p>
            <a:r>
              <a:rPr lang="ja-JP" altLang="en-US" dirty="0">
                <a:cs typeface="Meiryo UI" panose="020B0604030504040204" pitchFamily="50" charset="-128"/>
              </a:rPr>
              <a:t>農業委員会サポートシステムに土地を追加する方法について説明します。</a:t>
            </a:r>
            <a:endParaRPr lang="en-US" altLang="ja-JP" dirty="0">
              <a:cs typeface="Meiryo UI" panose="020B0604030504040204" pitchFamily="50" charset="-128"/>
            </a:endParaRPr>
          </a:p>
        </p:txBody>
      </p:sp>
      <p:sp>
        <p:nvSpPr>
          <p:cNvPr id="113" name="正方形/長方形 112">
            <a:extLst>
              <a:ext uri="{FF2B5EF4-FFF2-40B4-BE49-F238E27FC236}">
                <a16:creationId xmlns:a16="http://schemas.microsoft.com/office/drawing/2014/main" id="{5B57573E-D86B-4F43-87F4-4758CFEDBE3D}"/>
              </a:ext>
            </a:extLst>
          </p:cNvPr>
          <p:cNvSpPr/>
          <p:nvPr/>
        </p:nvSpPr>
        <p:spPr>
          <a:xfrm>
            <a:off x="20506" y="3710726"/>
            <a:ext cx="5931478" cy="1253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7" name="テキスト ボックス 96">
            <a:extLst>
              <a:ext uri="{FF2B5EF4-FFF2-40B4-BE49-F238E27FC236}">
                <a16:creationId xmlns:a16="http://schemas.microsoft.com/office/drawing/2014/main" id="{59D57E55-FE9D-4154-A076-101C80CEA619}"/>
              </a:ext>
            </a:extLst>
          </p:cNvPr>
          <p:cNvSpPr txBox="1"/>
          <p:nvPr/>
        </p:nvSpPr>
        <p:spPr>
          <a:xfrm>
            <a:off x="2230160" y="5329687"/>
            <a:ext cx="1584176"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コピーした場合</a:t>
            </a:r>
          </a:p>
        </p:txBody>
      </p:sp>
      <p:sp>
        <p:nvSpPr>
          <p:cNvPr id="114" name="テキスト ボックス 113">
            <a:extLst>
              <a:ext uri="{FF2B5EF4-FFF2-40B4-BE49-F238E27FC236}">
                <a16:creationId xmlns:a16="http://schemas.microsoft.com/office/drawing/2014/main" id="{AA457A35-CFA8-458E-BA33-AC9A55E94959}"/>
              </a:ext>
            </a:extLst>
          </p:cNvPr>
          <p:cNvSpPr txBox="1"/>
          <p:nvPr/>
        </p:nvSpPr>
        <p:spPr>
          <a:xfrm>
            <a:off x="8377666" y="5329687"/>
            <a:ext cx="1966806"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コピーしなかった場合</a:t>
            </a:r>
          </a:p>
        </p:txBody>
      </p:sp>
      <p:sp>
        <p:nvSpPr>
          <p:cNvPr id="115" name="円/楕円 16">
            <a:extLst>
              <a:ext uri="{FF2B5EF4-FFF2-40B4-BE49-F238E27FC236}">
                <a16:creationId xmlns:a16="http://schemas.microsoft.com/office/drawing/2014/main" id="{CA6421E9-3EE6-4187-BA3E-D030F27600F1}"/>
              </a:ext>
            </a:extLst>
          </p:cNvPr>
          <p:cNvSpPr/>
          <p:nvPr/>
        </p:nvSpPr>
        <p:spPr>
          <a:xfrm>
            <a:off x="1305749" y="5023109"/>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a:extLst>
              <a:ext uri="{FF2B5EF4-FFF2-40B4-BE49-F238E27FC236}">
                <a16:creationId xmlns:a16="http://schemas.microsoft.com/office/drawing/2014/main" id="{6403A77A-2597-4035-8D06-C8FB69F78376}"/>
              </a:ext>
            </a:extLst>
          </p:cNvPr>
          <p:cNvSpPr/>
          <p:nvPr/>
        </p:nvSpPr>
        <p:spPr>
          <a:xfrm>
            <a:off x="6095999" y="2868836"/>
            <a:ext cx="6003485" cy="2001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8" name="正方形/長方形 117">
            <a:extLst>
              <a:ext uri="{FF2B5EF4-FFF2-40B4-BE49-F238E27FC236}">
                <a16:creationId xmlns:a16="http://schemas.microsoft.com/office/drawing/2014/main" id="{B9AB380A-23AF-404E-9307-B277387FE768}"/>
              </a:ext>
            </a:extLst>
          </p:cNvPr>
          <p:cNvSpPr/>
          <p:nvPr/>
        </p:nvSpPr>
        <p:spPr>
          <a:xfrm>
            <a:off x="6095998" y="3748523"/>
            <a:ext cx="6003485" cy="1290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9" name="円/楕円 16">
            <a:extLst>
              <a:ext uri="{FF2B5EF4-FFF2-40B4-BE49-F238E27FC236}">
                <a16:creationId xmlns:a16="http://schemas.microsoft.com/office/drawing/2014/main" id="{A565C2F1-77A3-4B6F-BE82-3E69DB037458}"/>
              </a:ext>
            </a:extLst>
          </p:cNvPr>
          <p:cNvSpPr/>
          <p:nvPr/>
        </p:nvSpPr>
        <p:spPr>
          <a:xfrm>
            <a:off x="6266054" y="3120702"/>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円/楕円 16">
            <a:extLst>
              <a:ext uri="{FF2B5EF4-FFF2-40B4-BE49-F238E27FC236}">
                <a16:creationId xmlns:a16="http://schemas.microsoft.com/office/drawing/2014/main" id="{ADE15262-F8D2-4D48-87B6-01AE5A0955D3}"/>
              </a:ext>
            </a:extLst>
          </p:cNvPr>
          <p:cNvSpPr/>
          <p:nvPr/>
        </p:nvSpPr>
        <p:spPr>
          <a:xfrm>
            <a:off x="7614551" y="5083459"/>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a:extLst>
              <a:ext uri="{FF2B5EF4-FFF2-40B4-BE49-F238E27FC236}">
                <a16:creationId xmlns:a16="http://schemas.microsoft.com/office/drawing/2014/main" id="{AFDD1A04-F13E-49A0-AE9E-120FB2F6FEC6}"/>
              </a:ext>
            </a:extLst>
          </p:cNvPr>
          <p:cNvSpPr/>
          <p:nvPr/>
        </p:nvSpPr>
        <p:spPr>
          <a:xfrm>
            <a:off x="7997218" y="5119489"/>
            <a:ext cx="4611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5" name="図 24">
            <a:extLst>
              <a:ext uri="{FF2B5EF4-FFF2-40B4-BE49-F238E27FC236}">
                <a16:creationId xmlns:a16="http://schemas.microsoft.com/office/drawing/2014/main" id="{85BA5B70-C737-4AC9-B369-F05C564445F6}"/>
              </a:ext>
            </a:extLst>
          </p:cNvPr>
          <p:cNvPicPr>
            <a:picLocks noChangeAspect="1"/>
          </p:cNvPicPr>
          <p:nvPr/>
        </p:nvPicPr>
        <p:blipFill>
          <a:blip r:embed="rId6"/>
          <a:stretch>
            <a:fillRect/>
          </a:stretch>
        </p:blipFill>
        <p:spPr>
          <a:xfrm>
            <a:off x="6114848" y="1183261"/>
            <a:ext cx="5984636" cy="380719"/>
          </a:xfrm>
          <a:prstGeom prst="rect">
            <a:avLst/>
          </a:prstGeom>
        </p:spPr>
      </p:pic>
      <p:pic>
        <p:nvPicPr>
          <p:cNvPr id="21" name="図 20">
            <a:extLst>
              <a:ext uri="{FF2B5EF4-FFF2-40B4-BE49-F238E27FC236}">
                <a16:creationId xmlns:a16="http://schemas.microsoft.com/office/drawing/2014/main" id="{E7DD6091-45F5-4E28-A624-7B31283645B7}"/>
              </a:ext>
            </a:extLst>
          </p:cNvPr>
          <p:cNvPicPr>
            <a:picLocks noChangeAspect="1"/>
          </p:cNvPicPr>
          <p:nvPr/>
        </p:nvPicPr>
        <p:blipFill rotWithShape="1">
          <a:blip r:embed="rId4"/>
          <a:srcRect l="-1" t="10083" r="26966" b="81653"/>
          <a:stretch/>
        </p:blipFill>
        <p:spPr>
          <a:xfrm>
            <a:off x="6070825" y="1190320"/>
            <a:ext cx="4822611" cy="347939"/>
          </a:xfrm>
          <a:prstGeom prst="rect">
            <a:avLst/>
          </a:prstGeom>
        </p:spPr>
      </p:pic>
    </p:spTree>
    <p:extLst>
      <p:ext uri="{BB962C8B-B14F-4D97-AF65-F5344CB8AC3E}">
        <p14:creationId xmlns:p14="http://schemas.microsoft.com/office/powerpoint/2010/main" val="2318132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3EA6A92E-A50A-44C8-A08B-C6144825330D}"/>
              </a:ext>
            </a:extLst>
          </p:cNvPr>
          <p:cNvGrpSpPr/>
          <p:nvPr/>
        </p:nvGrpSpPr>
        <p:grpSpPr>
          <a:xfrm>
            <a:off x="45509" y="1113853"/>
            <a:ext cx="7625918" cy="4798864"/>
            <a:chOff x="-289404" y="572783"/>
            <a:chExt cx="7625918" cy="4798864"/>
          </a:xfrm>
        </p:grpSpPr>
        <p:pic>
          <p:nvPicPr>
            <p:cNvPr id="17" name="図 16">
              <a:extLst>
                <a:ext uri="{FF2B5EF4-FFF2-40B4-BE49-F238E27FC236}">
                  <a16:creationId xmlns:a16="http://schemas.microsoft.com/office/drawing/2014/main" id="{8BCBC274-0843-4D88-A34F-F8CC8943746D}"/>
                </a:ext>
              </a:extLst>
            </p:cNvPr>
            <p:cNvPicPr>
              <a:picLocks noChangeAspect="1"/>
            </p:cNvPicPr>
            <p:nvPr/>
          </p:nvPicPr>
          <p:blipFill>
            <a:blip r:embed="rId3" cstate="print"/>
            <a:stretch>
              <a:fillRect/>
            </a:stretch>
          </p:blipFill>
          <p:spPr>
            <a:xfrm>
              <a:off x="-289404" y="572783"/>
              <a:ext cx="7625918" cy="4798864"/>
            </a:xfrm>
            <a:prstGeom prst="rect">
              <a:avLst/>
            </a:prstGeom>
          </p:spPr>
        </p:pic>
        <p:pic>
          <p:nvPicPr>
            <p:cNvPr id="18" name="図 17">
              <a:extLst>
                <a:ext uri="{FF2B5EF4-FFF2-40B4-BE49-F238E27FC236}">
                  <a16:creationId xmlns:a16="http://schemas.microsoft.com/office/drawing/2014/main" id="{CBB34391-CFE1-4CFF-B586-78A8B2887208}"/>
                </a:ext>
              </a:extLst>
            </p:cNvPr>
            <p:cNvPicPr>
              <a:picLocks noChangeAspect="1"/>
            </p:cNvPicPr>
            <p:nvPr/>
          </p:nvPicPr>
          <p:blipFill>
            <a:blip r:embed="rId4" cstate="print"/>
            <a:stretch>
              <a:fillRect/>
            </a:stretch>
          </p:blipFill>
          <p:spPr>
            <a:xfrm>
              <a:off x="4977598" y="2079769"/>
              <a:ext cx="1514475" cy="561975"/>
            </a:xfrm>
            <a:prstGeom prst="rect">
              <a:avLst/>
            </a:prstGeom>
          </p:spPr>
        </p:pic>
        <p:sp>
          <p:nvSpPr>
            <p:cNvPr id="19" name="正方形/長方形 18">
              <a:extLst>
                <a:ext uri="{FF2B5EF4-FFF2-40B4-BE49-F238E27FC236}">
                  <a16:creationId xmlns:a16="http://schemas.microsoft.com/office/drawing/2014/main" id="{E9C70F81-2DBB-4C18-998B-3812B7501213}"/>
                </a:ext>
              </a:extLst>
            </p:cNvPr>
            <p:cNvSpPr/>
            <p:nvPr/>
          </p:nvSpPr>
          <p:spPr>
            <a:xfrm rot="1760040">
              <a:off x="4135598" y="2965269"/>
              <a:ext cx="719092" cy="12533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9" name="図 28">
            <a:extLst>
              <a:ext uri="{FF2B5EF4-FFF2-40B4-BE49-F238E27FC236}">
                <a16:creationId xmlns:a16="http://schemas.microsoft.com/office/drawing/2014/main" id="{E7FE344E-1BF2-49BD-BC78-A4FF0F30BF6A}"/>
              </a:ext>
            </a:extLst>
          </p:cNvPr>
          <p:cNvPicPr>
            <a:picLocks noChangeAspect="1"/>
          </p:cNvPicPr>
          <p:nvPr/>
        </p:nvPicPr>
        <p:blipFill rotWithShape="1">
          <a:blip r:embed="rId5"/>
          <a:srcRect t="10139" r="25785" b="77992"/>
          <a:stretch/>
        </p:blipFill>
        <p:spPr>
          <a:xfrm>
            <a:off x="25341" y="1113853"/>
            <a:ext cx="6646722" cy="640195"/>
          </a:xfrm>
          <a:prstGeom prst="rect">
            <a:avLst/>
          </a:prstGeom>
        </p:spPr>
      </p:pic>
      <p:sp>
        <p:nvSpPr>
          <p:cNvPr id="99" name="円/楕円 16"/>
          <p:cNvSpPr/>
          <p:nvPr/>
        </p:nvSpPr>
        <p:spPr>
          <a:xfrm>
            <a:off x="2986245" y="1831633"/>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2-4. </a:t>
            </a:r>
            <a:r>
              <a:rPr lang="ja-JP" altLang="en-US" dirty="0"/>
              <a:t>追加した土地の地図情報を作成する</a:t>
            </a:r>
            <a:endParaRPr kumimoji="1" lang="ja-JP" altLang="en-US" dirty="0"/>
          </a:p>
        </p:txBody>
      </p:sp>
      <p:sp>
        <p:nvSpPr>
          <p:cNvPr id="108" name="テキスト プレースホルダー 1">
            <a:extLst>
              <a:ext uri="{FF2B5EF4-FFF2-40B4-BE49-F238E27FC236}">
                <a16:creationId xmlns:a16="http://schemas.microsoft.com/office/drawing/2014/main" id="{3FF851B4-4FDA-43F7-B798-5E9F4B433F4B}"/>
              </a:ext>
            </a:extLst>
          </p:cNvPr>
          <p:cNvSpPr>
            <a:spLocks noGrp="1"/>
          </p:cNvSpPr>
          <p:nvPr>
            <p:ph type="body" sz="quarter" idx="10"/>
          </p:nvPr>
        </p:nvSpPr>
        <p:spPr>
          <a:xfrm>
            <a:off x="417898" y="731104"/>
            <a:ext cx="11366500" cy="305164"/>
          </a:xfrm>
        </p:spPr>
        <p:txBody>
          <a:bodyPr>
            <a:normAutofit fontScale="92500" lnSpcReduction="10000"/>
          </a:bodyPr>
          <a:lstStyle/>
          <a:p>
            <a:r>
              <a:rPr lang="ja-JP" altLang="en-US" dirty="0">
                <a:cs typeface="Meiryo UI" panose="020B0604030504040204" pitchFamily="50" charset="-128"/>
              </a:rPr>
              <a:t>農業委員会サポートシステムに追加した土地の地図情報を作成する方法について説明します。</a:t>
            </a:r>
            <a:endParaRPr lang="en-US" altLang="ja-JP" dirty="0">
              <a:cs typeface="Meiryo UI" panose="020B0604030504040204" pitchFamily="50" charset="-128"/>
            </a:endParaRPr>
          </a:p>
        </p:txBody>
      </p:sp>
      <p:sp>
        <p:nvSpPr>
          <p:cNvPr id="20" name="テキスト ボックス 19">
            <a:extLst>
              <a:ext uri="{FF2B5EF4-FFF2-40B4-BE49-F238E27FC236}">
                <a16:creationId xmlns:a16="http://schemas.microsoft.com/office/drawing/2014/main" id="{D170094D-F8E2-4EDB-BF5C-23B84997DCA8}"/>
              </a:ext>
            </a:extLst>
          </p:cNvPr>
          <p:cNvSpPr txBox="1"/>
          <p:nvPr/>
        </p:nvSpPr>
        <p:spPr>
          <a:xfrm>
            <a:off x="7550683" y="1126433"/>
            <a:ext cx="4723482" cy="39087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地図管理</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で以下の操作を行い、農地台帳に追加した土地の地図情報を作成します。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追加した土地の地図上の位置まで移動し（左画面の黄線）、農地編集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入力を選択します。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選択後、作成開始メッセージが表示されます。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クリックすると作成が開始されます。頂点をクリック→線を引くを繰りかえし作成します。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ダブルクリックをすると作成が終了します。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線を引き直す場合は、右クリックを押すと下記左図のメッセージ画面が表示され、</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つ前の頂点に戻り線を引き直すことができます。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ピン利用のみの農業委員会等では行えません。</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839FAC95-477E-4964-BD03-0FE275450FF2}"/>
              </a:ext>
            </a:extLst>
          </p:cNvPr>
          <p:cNvSpPr/>
          <p:nvPr/>
        </p:nvSpPr>
        <p:spPr>
          <a:xfrm>
            <a:off x="3359696" y="1572506"/>
            <a:ext cx="576064"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427B1FFC-D89E-4AD3-A7D6-8C801A879E54}"/>
              </a:ext>
            </a:extLst>
          </p:cNvPr>
          <p:cNvSpPr/>
          <p:nvPr/>
        </p:nvSpPr>
        <p:spPr>
          <a:xfrm>
            <a:off x="3359696" y="2157485"/>
            <a:ext cx="720080" cy="169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3" name="図 22">
            <a:extLst>
              <a:ext uri="{FF2B5EF4-FFF2-40B4-BE49-F238E27FC236}">
                <a16:creationId xmlns:a16="http://schemas.microsoft.com/office/drawing/2014/main" id="{76DA4B72-73A2-4384-AC39-5997767E1D0F}"/>
              </a:ext>
            </a:extLst>
          </p:cNvPr>
          <p:cNvPicPr>
            <a:picLocks noChangeAspect="1"/>
          </p:cNvPicPr>
          <p:nvPr/>
        </p:nvPicPr>
        <p:blipFill>
          <a:blip r:embed="rId6" cstate="print"/>
          <a:stretch>
            <a:fillRect/>
          </a:stretch>
        </p:blipFill>
        <p:spPr>
          <a:xfrm>
            <a:off x="195408" y="4064020"/>
            <a:ext cx="3747373" cy="2790284"/>
          </a:xfrm>
          <a:prstGeom prst="rect">
            <a:avLst/>
          </a:prstGeom>
        </p:spPr>
      </p:pic>
      <p:pic>
        <p:nvPicPr>
          <p:cNvPr id="24" name="図 23">
            <a:extLst>
              <a:ext uri="{FF2B5EF4-FFF2-40B4-BE49-F238E27FC236}">
                <a16:creationId xmlns:a16="http://schemas.microsoft.com/office/drawing/2014/main" id="{E8D4393C-E52E-4C51-B9A0-BD311FEF5EAF}"/>
              </a:ext>
            </a:extLst>
          </p:cNvPr>
          <p:cNvPicPr>
            <a:picLocks noChangeAspect="1"/>
          </p:cNvPicPr>
          <p:nvPr/>
        </p:nvPicPr>
        <p:blipFill>
          <a:blip r:embed="rId7" cstate="print"/>
          <a:stretch>
            <a:fillRect/>
          </a:stretch>
        </p:blipFill>
        <p:spPr>
          <a:xfrm>
            <a:off x="7721714" y="5059750"/>
            <a:ext cx="1818777" cy="1649968"/>
          </a:xfrm>
          <a:prstGeom prst="rect">
            <a:avLst/>
          </a:prstGeom>
        </p:spPr>
      </p:pic>
      <p:pic>
        <p:nvPicPr>
          <p:cNvPr id="25" name="図 24">
            <a:extLst>
              <a:ext uri="{FF2B5EF4-FFF2-40B4-BE49-F238E27FC236}">
                <a16:creationId xmlns:a16="http://schemas.microsoft.com/office/drawing/2014/main" id="{3889C894-0803-4058-B305-07FC772DEAF7}"/>
              </a:ext>
            </a:extLst>
          </p:cNvPr>
          <p:cNvPicPr>
            <a:picLocks noChangeAspect="1"/>
          </p:cNvPicPr>
          <p:nvPr/>
        </p:nvPicPr>
        <p:blipFill>
          <a:blip r:embed="rId8" cstate="print"/>
          <a:stretch>
            <a:fillRect/>
          </a:stretch>
        </p:blipFill>
        <p:spPr>
          <a:xfrm>
            <a:off x="10086262" y="5059750"/>
            <a:ext cx="1818777" cy="1655070"/>
          </a:xfrm>
          <a:prstGeom prst="rect">
            <a:avLst/>
          </a:prstGeom>
        </p:spPr>
      </p:pic>
      <p:sp>
        <p:nvSpPr>
          <p:cNvPr id="2" name="矢印: 右 1">
            <a:extLst>
              <a:ext uri="{FF2B5EF4-FFF2-40B4-BE49-F238E27FC236}">
                <a16:creationId xmlns:a16="http://schemas.microsoft.com/office/drawing/2014/main" id="{7A5F9E42-3912-44AF-8A89-9E2F07E69FEC}"/>
              </a:ext>
            </a:extLst>
          </p:cNvPr>
          <p:cNvSpPr/>
          <p:nvPr/>
        </p:nvSpPr>
        <p:spPr>
          <a:xfrm>
            <a:off x="9590778" y="5803679"/>
            <a:ext cx="371933" cy="21807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円/楕円 16">
            <a:extLst>
              <a:ext uri="{FF2B5EF4-FFF2-40B4-BE49-F238E27FC236}">
                <a16:creationId xmlns:a16="http://schemas.microsoft.com/office/drawing/2014/main" id="{B1FB9609-4E3A-479B-AB63-D36076C7C640}"/>
              </a:ext>
            </a:extLst>
          </p:cNvPr>
          <p:cNvSpPr/>
          <p:nvPr/>
        </p:nvSpPr>
        <p:spPr>
          <a:xfrm>
            <a:off x="4895175" y="3061035"/>
            <a:ext cx="310658" cy="271927"/>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16">
            <a:extLst>
              <a:ext uri="{FF2B5EF4-FFF2-40B4-BE49-F238E27FC236}">
                <a16:creationId xmlns:a16="http://schemas.microsoft.com/office/drawing/2014/main" id="{0A75D47F-EC33-4762-8F53-AEF6343F1DB7}"/>
              </a:ext>
            </a:extLst>
          </p:cNvPr>
          <p:cNvSpPr/>
          <p:nvPr/>
        </p:nvSpPr>
        <p:spPr>
          <a:xfrm>
            <a:off x="2069094" y="5059750"/>
            <a:ext cx="310658" cy="271927"/>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a:extLst>
              <a:ext uri="{FF2B5EF4-FFF2-40B4-BE49-F238E27FC236}">
                <a16:creationId xmlns:a16="http://schemas.microsoft.com/office/drawing/2014/main" id="{30A2B9D8-2DAB-4A75-96E9-264986E54996}"/>
              </a:ext>
            </a:extLst>
          </p:cNvPr>
          <p:cNvPicPr>
            <a:picLocks noChangeAspect="1"/>
          </p:cNvPicPr>
          <p:nvPr/>
        </p:nvPicPr>
        <p:blipFill rotWithShape="1">
          <a:blip r:embed="rId9"/>
          <a:srcRect l="87159" t="-6379" b="6575"/>
          <a:stretch/>
        </p:blipFill>
        <p:spPr>
          <a:xfrm>
            <a:off x="6672064" y="1095971"/>
            <a:ext cx="979194" cy="476535"/>
          </a:xfrm>
          <a:prstGeom prst="rect">
            <a:avLst/>
          </a:prstGeom>
        </p:spPr>
      </p:pic>
      <p:sp>
        <p:nvSpPr>
          <p:cNvPr id="100" name="正方形/長方形 99"/>
          <p:cNvSpPr/>
          <p:nvPr/>
        </p:nvSpPr>
        <p:spPr>
          <a:xfrm>
            <a:off x="911424" y="987929"/>
            <a:ext cx="504056" cy="5845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57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AD8EBF0-8DF4-4C60-AB52-946F35F55AAA}"/>
              </a:ext>
            </a:extLst>
          </p:cNvPr>
          <p:cNvPicPr>
            <a:picLocks noChangeAspect="1"/>
          </p:cNvPicPr>
          <p:nvPr/>
        </p:nvPicPr>
        <p:blipFill>
          <a:blip r:embed="rId3"/>
          <a:stretch>
            <a:fillRect/>
          </a:stretch>
        </p:blipFill>
        <p:spPr>
          <a:xfrm>
            <a:off x="65442" y="1138327"/>
            <a:ext cx="7205166" cy="5675049"/>
          </a:xfrm>
          <a:prstGeom prst="rect">
            <a:avLst/>
          </a:prstGeom>
        </p:spPr>
      </p:pic>
      <p:pic>
        <p:nvPicPr>
          <p:cNvPr id="13" name="図 12">
            <a:extLst>
              <a:ext uri="{FF2B5EF4-FFF2-40B4-BE49-F238E27FC236}">
                <a16:creationId xmlns:a16="http://schemas.microsoft.com/office/drawing/2014/main" id="{5C894A10-DECB-4EBF-A9DB-EB4A87B551EF}"/>
              </a:ext>
            </a:extLst>
          </p:cNvPr>
          <p:cNvPicPr>
            <a:picLocks noChangeAspect="1"/>
          </p:cNvPicPr>
          <p:nvPr/>
        </p:nvPicPr>
        <p:blipFill rotWithShape="1">
          <a:blip r:embed="rId4"/>
          <a:srcRect l="-1" t="10083" r="26966" b="81653"/>
          <a:stretch/>
        </p:blipFill>
        <p:spPr>
          <a:xfrm>
            <a:off x="65442" y="1144694"/>
            <a:ext cx="6438136" cy="478632"/>
          </a:xfrm>
          <a:prstGeom prst="rect">
            <a:avLst/>
          </a:prstGeom>
        </p:spPr>
      </p:pic>
      <p:sp>
        <p:nvSpPr>
          <p:cNvPr id="98" name="正方形/長方形 97"/>
          <p:cNvSpPr/>
          <p:nvPr/>
        </p:nvSpPr>
        <p:spPr>
          <a:xfrm>
            <a:off x="1795854" y="6576241"/>
            <a:ext cx="5557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9" name="円/楕円 16"/>
          <p:cNvSpPr/>
          <p:nvPr/>
        </p:nvSpPr>
        <p:spPr>
          <a:xfrm>
            <a:off x="2351584" y="2996952"/>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円/楕円 16"/>
          <p:cNvSpPr/>
          <p:nvPr/>
        </p:nvSpPr>
        <p:spPr>
          <a:xfrm>
            <a:off x="1485196" y="6265583"/>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a:t>
            </a:r>
            <a:r>
              <a:rPr lang="ja-JP" altLang="en-US" dirty="0"/>
              <a:t>５</a:t>
            </a:r>
            <a:r>
              <a:rPr lang="en-US" altLang="ja-JP" dirty="0"/>
              <a:t>. </a:t>
            </a:r>
            <a:r>
              <a:rPr lang="ja-JP" altLang="en-US" dirty="0"/>
              <a:t>農地台帳から土地を削除する（</a:t>
            </a:r>
            <a:r>
              <a:rPr lang="en-US" altLang="ja-JP" dirty="0"/>
              <a:t>1/2</a:t>
            </a:r>
            <a:r>
              <a:rPr lang="ja-JP" altLang="en-US" dirty="0"/>
              <a:t>）</a:t>
            </a:r>
            <a:endParaRPr kumimoji="1" lang="ja-JP" altLang="en-US" dirty="0"/>
          </a:p>
        </p:txBody>
      </p:sp>
      <p:sp>
        <p:nvSpPr>
          <p:cNvPr id="104" name="正方形/長方形 103">
            <a:extLst>
              <a:ext uri="{FF2B5EF4-FFF2-40B4-BE49-F238E27FC236}">
                <a16:creationId xmlns:a16="http://schemas.microsoft.com/office/drawing/2014/main" id="{1BB25AB2-F05B-4D84-97F7-619F72DAC21A}"/>
              </a:ext>
            </a:extLst>
          </p:cNvPr>
          <p:cNvSpPr/>
          <p:nvPr/>
        </p:nvSpPr>
        <p:spPr>
          <a:xfrm>
            <a:off x="55262" y="2711390"/>
            <a:ext cx="723346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8" name="テキスト プレースホルダー 1">
            <a:extLst>
              <a:ext uri="{FF2B5EF4-FFF2-40B4-BE49-F238E27FC236}">
                <a16:creationId xmlns:a16="http://schemas.microsoft.com/office/drawing/2014/main" id="{3FF851B4-4FDA-43F7-B798-5E9F4B433F4B}"/>
              </a:ext>
            </a:extLst>
          </p:cNvPr>
          <p:cNvSpPr>
            <a:spLocks noGrp="1"/>
          </p:cNvSpPr>
          <p:nvPr>
            <p:ph type="body" sz="quarter" idx="10"/>
          </p:nvPr>
        </p:nvSpPr>
        <p:spPr>
          <a:xfrm>
            <a:off x="417898" y="731104"/>
            <a:ext cx="11366500" cy="305164"/>
          </a:xfrm>
        </p:spPr>
        <p:txBody>
          <a:bodyPr>
            <a:normAutofit fontScale="92500" lnSpcReduction="10000"/>
          </a:bodyPr>
          <a:lstStyle/>
          <a:p>
            <a:r>
              <a:rPr lang="ja-JP" altLang="en-US" dirty="0">
                <a:cs typeface="Meiryo UI" panose="020B0604030504040204" pitchFamily="50" charset="-128"/>
              </a:rPr>
              <a:t>農業委員会サポートシステムに登録されている土地を削除する方法について説明します。</a:t>
            </a:r>
            <a:endParaRPr lang="en-US" altLang="ja-JP" dirty="0">
              <a:cs typeface="Meiryo UI" panose="020B0604030504040204" pitchFamily="50" charset="-128"/>
            </a:endParaRPr>
          </a:p>
        </p:txBody>
      </p:sp>
      <p:sp>
        <p:nvSpPr>
          <p:cNvPr id="12" name="正方形/長方形 11">
            <a:extLst>
              <a:ext uri="{FF2B5EF4-FFF2-40B4-BE49-F238E27FC236}">
                <a16:creationId xmlns:a16="http://schemas.microsoft.com/office/drawing/2014/main" id="{C4EE2AB9-81AA-4CE4-84AE-A4CD09FAFF2E}"/>
              </a:ext>
            </a:extLst>
          </p:cNvPr>
          <p:cNvSpPr/>
          <p:nvPr/>
        </p:nvSpPr>
        <p:spPr>
          <a:xfrm>
            <a:off x="119336" y="1633715"/>
            <a:ext cx="432048"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0" name="正方形/長方形 99"/>
          <p:cNvSpPr/>
          <p:nvPr/>
        </p:nvSpPr>
        <p:spPr>
          <a:xfrm>
            <a:off x="551384" y="1158830"/>
            <a:ext cx="338361" cy="443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 name="テキスト ボックス 1">
            <a:extLst>
              <a:ext uri="{FF2B5EF4-FFF2-40B4-BE49-F238E27FC236}">
                <a16:creationId xmlns:a16="http://schemas.microsoft.com/office/drawing/2014/main" id="{B61A1C42-0DA4-0A74-A396-B4F6A3C99D6F}"/>
              </a:ext>
            </a:extLst>
          </p:cNvPr>
          <p:cNvSpPr txBox="1"/>
          <p:nvPr/>
        </p:nvSpPr>
        <p:spPr>
          <a:xfrm>
            <a:off x="7359925" y="1190751"/>
            <a:ext cx="4723482" cy="44012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台帳管理タブ₋土地データ</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で以下の操作を行い、農地台帳の土地の削除を行います。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削除したい農地を選択します。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「削除」ボタンをクリックします。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「削除」ボタンを押しても土地は削除されません！</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a:p>
            <a:pPr lvl="0"/>
            <a:r>
              <a:rPr lang="ja-JP" altLang="en-US"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農業委員会サポートシステムで土地の情報を削除する方法は下記の通り。</a:t>
            </a:r>
            <a:endParaRPr lang="en-US" altLang="ja-JP"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①台帳管理画面で土地を削除する。</a:t>
            </a:r>
            <a:endParaRPr lang="en-US" altLang="ja-JP"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②台帳・地図補正で土地を削除する。</a:t>
            </a:r>
            <a:endParaRPr lang="en-US" altLang="ja-JP"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③固定台帳との突合で土地を削除する。</a:t>
            </a:r>
            <a:endParaRPr lang="en-US" altLang="ja-JP"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4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4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②③の操作での削除した場合、削除した時点の土地情報の確認は「土地農家詳細検索」の対象データ「土地履歴データ」で確認可能。</a:t>
            </a:r>
          </a:p>
          <a:p>
            <a:pPr lvl="0"/>
            <a:endParaRPr lang="en-US" altLang="ja-JP"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6533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0D12363-46EA-4249-93CA-F30572A7F8D2}"/>
              </a:ext>
            </a:extLst>
          </p:cNvPr>
          <p:cNvPicPr>
            <a:picLocks noChangeAspect="1"/>
          </p:cNvPicPr>
          <p:nvPr/>
        </p:nvPicPr>
        <p:blipFill>
          <a:blip r:embed="rId3"/>
          <a:stretch>
            <a:fillRect/>
          </a:stretch>
        </p:blipFill>
        <p:spPr>
          <a:xfrm>
            <a:off x="1" y="1138326"/>
            <a:ext cx="7288722" cy="5503665"/>
          </a:xfrm>
          <a:prstGeom prst="rect">
            <a:avLst/>
          </a:prstGeom>
        </p:spPr>
      </p:pic>
      <p:pic>
        <p:nvPicPr>
          <p:cNvPr id="13" name="図 12">
            <a:extLst>
              <a:ext uri="{FF2B5EF4-FFF2-40B4-BE49-F238E27FC236}">
                <a16:creationId xmlns:a16="http://schemas.microsoft.com/office/drawing/2014/main" id="{89217ED7-DF9E-44FF-A2A6-176A837F9194}"/>
              </a:ext>
            </a:extLst>
          </p:cNvPr>
          <p:cNvPicPr>
            <a:picLocks noChangeAspect="1"/>
          </p:cNvPicPr>
          <p:nvPr/>
        </p:nvPicPr>
        <p:blipFill rotWithShape="1">
          <a:blip r:embed="rId4"/>
          <a:srcRect l="-1" t="10083" r="26966" b="81653"/>
          <a:stretch/>
        </p:blipFill>
        <p:spPr>
          <a:xfrm>
            <a:off x="-3001" y="1148337"/>
            <a:ext cx="6525929" cy="483661"/>
          </a:xfrm>
          <a:prstGeom prst="rect">
            <a:avLst/>
          </a:prstGeom>
        </p:spPr>
      </p:pic>
      <p:sp>
        <p:nvSpPr>
          <p:cNvPr id="88" name="テキスト ボックス 87"/>
          <p:cNvSpPr txBox="1"/>
          <p:nvPr/>
        </p:nvSpPr>
        <p:spPr>
          <a:xfrm>
            <a:off x="7388721" y="1145649"/>
            <a:ext cx="4723482" cy="29854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で以下の操作を行い、農地台帳の土地の削除を行います。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③削除の対象地となった土地は「削除」ボタンクリック後、緑色で表示されます。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この状態は削除の対象地であるという表示です。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この状態以外の土地は次の④の操作をしても削除されません。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④「更新」ボタンをクリックします。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8" name="正方形/長方形 97"/>
          <p:cNvSpPr/>
          <p:nvPr/>
        </p:nvSpPr>
        <p:spPr>
          <a:xfrm>
            <a:off x="2135560" y="6420912"/>
            <a:ext cx="555730"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9" name="円/楕円 16"/>
          <p:cNvSpPr/>
          <p:nvPr/>
        </p:nvSpPr>
        <p:spPr>
          <a:xfrm>
            <a:off x="3136597" y="2881705"/>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105" name="円/楕円 16"/>
          <p:cNvSpPr/>
          <p:nvPr/>
        </p:nvSpPr>
        <p:spPr>
          <a:xfrm>
            <a:off x="1980231" y="6081237"/>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 name="タイトル 2"/>
          <p:cNvSpPr>
            <a:spLocks noGrp="1"/>
          </p:cNvSpPr>
          <p:nvPr>
            <p:ph type="title"/>
          </p:nvPr>
        </p:nvSpPr>
        <p:spPr/>
        <p:txBody>
          <a:bodyPr/>
          <a:lstStyle/>
          <a:p>
            <a:r>
              <a:rPr lang="en-US" altLang="ja-JP" dirty="0"/>
              <a:t>2-</a:t>
            </a:r>
            <a:r>
              <a:rPr lang="ja-JP" altLang="en-US" dirty="0"/>
              <a:t>５</a:t>
            </a:r>
            <a:r>
              <a:rPr lang="en-US" altLang="ja-JP" dirty="0"/>
              <a:t>. </a:t>
            </a:r>
            <a:r>
              <a:rPr lang="ja-JP" altLang="en-US" dirty="0"/>
              <a:t>農地台帳から土地を削除する（２</a:t>
            </a:r>
            <a:r>
              <a:rPr lang="en-US" altLang="ja-JP" dirty="0"/>
              <a:t>/2</a:t>
            </a:r>
            <a:r>
              <a:rPr lang="ja-JP" altLang="en-US" dirty="0"/>
              <a:t>）</a:t>
            </a:r>
            <a:endParaRPr kumimoji="1" lang="ja-JP" altLang="en-US" dirty="0"/>
          </a:p>
        </p:txBody>
      </p:sp>
      <p:sp>
        <p:nvSpPr>
          <p:cNvPr id="104" name="正方形/長方形 103">
            <a:extLst>
              <a:ext uri="{FF2B5EF4-FFF2-40B4-BE49-F238E27FC236}">
                <a16:creationId xmlns:a16="http://schemas.microsoft.com/office/drawing/2014/main" id="{1BB25AB2-F05B-4D84-97F7-619F72DAC21A}"/>
              </a:ext>
            </a:extLst>
          </p:cNvPr>
          <p:cNvSpPr/>
          <p:nvPr/>
        </p:nvSpPr>
        <p:spPr>
          <a:xfrm>
            <a:off x="55262" y="2711390"/>
            <a:ext cx="7233460" cy="161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8" name="テキスト プレースホルダー 1">
            <a:extLst>
              <a:ext uri="{FF2B5EF4-FFF2-40B4-BE49-F238E27FC236}">
                <a16:creationId xmlns:a16="http://schemas.microsoft.com/office/drawing/2014/main" id="{3FF851B4-4FDA-43F7-B798-5E9F4B433F4B}"/>
              </a:ext>
            </a:extLst>
          </p:cNvPr>
          <p:cNvSpPr>
            <a:spLocks noGrp="1"/>
          </p:cNvSpPr>
          <p:nvPr>
            <p:ph type="body" sz="quarter" idx="10"/>
          </p:nvPr>
        </p:nvSpPr>
        <p:spPr>
          <a:xfrm>
            <a:off x="417898" y="731104"/>
            <a:ext cx="11366500" cy="305164"/>
          </a:xfrm>
        </p:spPr>
        <p:txBody>
          <a:bodyPr>
            <a:normAutofit fontScale="92500" lnSpcReduction="10000"/>
          </a:bodyPr>
          <a:lstStyle/>
          <a:p>
            <a:r>
              <a:rPr lang="ja-JP" altLang="en-US" dirty="0">
                <a:cs typeface="Meiryo UI" panose="020B0604030504040204" pitchFamily="50" charset="-128"/>
              </a:rPr>
              <a:t>農業委員会サポートシステムに登録されている土地を削除する方法について説明します。</a:t>
            </a:r>
            <a:endParaRPr lang="en-US" altLang="ja-JP" dirty="0">
              <a:cs typeface="Meiryo UI" panose="020B0604030504040204" pitchFamily="50" charset="-128"/>
            </a:endParaRPr>
          </a:p>
        </p:txBody>
      </p:sp>
      <p:sp>
        <p:nvSpPr>
          <p:cNvPr id="12" name="正方形/長方形 11">
            <a:extLst>
              <a:ext uri="{FF2B5EF4-FFF2-40B4-BE49-F238E27FC236}">
                <a16:creationId xmlns:a16="http://schemas.microsoft.com/office/drawing/2014/main" id="{C4EE2AB9-81AA-4CE4-84AE-A4CD09FAFF2E}"/>
              </a:ext>
            </a:extLst>
          </p:cNvPr>
          <p:cNvSpPr/>
          <p:nvPr/>
        </p:nvSpPr>
        <p:spPr>
          <a:xfrm>
            <a:off x="47328" y="1633095"/>
            <a:ext cx="432048" cy="189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0" name="正方形/長方形 99"/>
          <p:cNvSpPr/>
          <p:nvPr/>
        </p:nvSpPr>
        <p:spPr>
          <a:xfrm>
            <a:off x="479376" y="1132154"/>
            <a:ext cx="338361" cy="443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424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78B989-65AD-4E6B-B9C0-ACFBB1A83A65}"/>
              </a:ext>
            </a:extLst>
          </p:cNvPr>
          <p:cNvPicPr>
            <a:picLocks noChangeAspect="1"/>
          </p:cNvPicPr>
          <p:nvPr/>
        </p:nvPicPr>
        <p:blipFill>
          <a:blip r:embed="rId3" cstate="print"/>
          <a:stretch>
            <a:fillRect/>
          </a:stretch>
        </p:blipFill>
        <p:spPr>
          <a:xfrm>
            <a:off x="92155" y="1132370"/>
            <a:ext cx="6795934" cy="5495246"/>
          </a:xfrm>
          <a:prstGeom prst="rect">
            <a:avLst/>
          </a:prstGeom>
        </p:spPr>
      </p:pic>
      <p:sp>
        <p:nvSpPr>
          <p:cNvPr id="88" name="テキスト ボックス 87"/>
          <p:cNvSpPr txBox="1"/>
          <p:nvPr/>
        </p:nvSpPr>
        <p:spPr>
          <a:xfrm>
            <a:off x="6808662" y="1132370"/>
            <a:ext cx="5383338" cy="58169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法人新規登録タブ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新規登録する経営体区分を選択します。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法人番号」と「世帯番号」を入力します。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新規登録する農家・法人の所在地、名前等を入力します。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　入力完了後、更新ボタンを押下します。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法人番号と世帯員番号は入力がなくても自動で生成される。</a:t>
            </a:r>
            <a:r>
              <a:rPr lang="ja-JP" altLang="en-US" sz="1400" dirty="0">
                <a:latin typeface="メイリオ" panose="020B0604030504040204" pitchFamily="50" charset="-128"/>
                <a:ea typeface="メイリオ" panose="020B0604030504040204" pitchFamily="50" charset="-128"/>
              </a:rPr>
              <a:t>農家</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法人番号は、農業委員会サポートシステムで管理していく上での番号。</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世帯番号は住基台帳の世帯番号のことを指します。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u="sng" dirty="0">
                <a:latin typeface="メイリオ" panose="020B0604030504040204" pitchFamily="50" charset="-128"/>
                <a:ea typeface="メイリオ" panose="020B0604030504040204" pitchFamily="50" charset="-128"/>
                <a:cs typeface="Meiryo UI" panose="020B0604030504040204" pitchFamily="50" charset="-128"/>
              </a:rPr>
              <a:t>住基台帳との突合を考えていく上で、世帯番号、世帯員番号は住基台帳と同じもので登録するのが望ましいです。</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登録する際、把握していなければ任意で登録し、確認後に変更することが可能です。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農事組合や農協は</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共通コード管理等</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であらかじめ登録しておく必要有。</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農業委員会サポートシステムで人の情報を追加する方法は下記の通り。</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①「農家</a:t>
            </a:r>
            <a:r>
              <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法人新規登録」で追加する。</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②住基台帳との突合で追加する。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2-</a:t>
            </a:r>
            <a:r>
              <a:rPr lang="ja-JP" altLang="en-US" dirty="0"/>
              <a:t>６</a:t>
            </a:r>
            <a:r>
              <a:rPr lang="en-US" altLang="ja-JP" dirty="0"/>
              <a:t>. </a:t>
            </a:r>
            <a:r>
              <a:rPr lang="ja-JP" altLang="en-US" dirty="0"/>
              <a:t>農家・法人を新規に登録する（</a:t>
            </a:r>
            <a:r>
              <a:rPr lang="en-US" altLang="ja-JP" dirty="0"/>
              <a:t>1/3</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7898" y="665896"/>
            <a:ext cx="11366500" cy="396817"/>
          </a:xfrm>
        </p:spPr>
        <p:txBody>
          <a:bodyPr>
            <a:normAutofit/>
          </a:bodyPr>
          <a:lstStyle/>
          <a:p>
            <a:r>
              <a:rPr lang="ja-JP" altLang="en-US" dirty="0">
                <a:cs typeface="Meiryo UI" panose="020B0604030504040204" pitchFamily="50" charset="-128"/>
              </a:rPr>
              <a:t>農業委員会サポートシステムに農家・法人等を新規に登録する方法について説明します。</a:t>
            </a:r>
            <a:endParaRPr lang="en-US" altLang="ja-JP" dirty="0">
              <a:cs typeface="Meiryo UI" panose="020B0604030504040204" pitchFamily="50" charset="-128"/>
            </a:endParaRPr>
          </a:p>
        </p:txBody>
      </p:sp>
      <p:sp>
        <p:nvSpPr>
          <p:cNvPr id="10" name="正方形/長方形 9"/>
          <p:cNvSpPr/>
          <p:nvPr/>
        </p:nvSpPr>
        <p:spPr>
          <a:xfrm>
            <a:off x="389722" y="2144466"/>
            <a:ext cx="1045326" cy="1568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16"/>
          <p:cNvSpPr/>
          <p:nvPr/>
        </p:nvSpPr>
        <p:spPr>
          <a:xfrm>
            <a:off x="1485423" y="2088788"/>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765476" y="6333413"/>
            <a:ext cx="644397" cy="2952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円/楕円 16"/>
          <p:cNvSpPr/>
          <p:nvPr/>
        </p:nvSpPr>
        <p:spPr>
          <a:xfrm>
            <a:off x="3298633" y="2285706"/>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34971" y="2335868"/>
            <a:ext cx="3121999" cy="164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827C62ED-CAD4-41AE-9561-2275487B3ED9}"/>
              </a:ext>
            </a:extLst>
          </p:cNvPr>
          <p:cNvSpPr/>
          <p:nvPr/>
        </p:nvSpPr>
        <p:spPr>
          <a:xfrm>
            <a:off x="3191632" y="3325577"/>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08B56B32-D80F-4C5A-A6A7-CE44C6D2CF59}"/>
              </a:ext>
            </a:extLst>
          </p:cNvPr>
          <p:cNvSpPr/>
          <p:nvPr/>
        </p:nvSpPr>
        <p:spPr>
          <a:xfrm>
            <a:off x="92155" y="2588466"/>
            <a:ext cx="3009217" cy="20945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16">
            <a:extLst>
              <a:ext uri="{FF2B5EF4-FFF2-40B4-BE49-F238E27FC236}">
                <a16:creationId xmlns:a16="http://schemas.microsoft.com/office/drawing/2014/main" id="{73F6AB3D-7735-4E70-96F0-AF83748A43BE}"/>
              </a:ext>
            </a:extLst>
          </p:cNvPr>
          <p:cNvSpPr/>
          <p:nvPr/>
        </p:nvSpPr>
        <p:spPr>
          <a:xfrm>
            <a:off x="2432228" y="6357359"/>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BC158389-0BEC-4BB6-9772-44C06A862C5F}"/>
              </a:ext>
            </a:extLst>
          </p:cNvPr>
          <p:cNvSpPr/>
          <p:nvPr/>
        </p:nvSpPr>
        <p:spPr>
          <a:xfrm>
            <a:off x="170608" y="6477601"/>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AAA36911-FF52-4273-8425-5E9642ECA9F2}"/>
              </a:ext>
            </a:extLst>
          </p:cNvPr>
          <p:cNvSpPr/>
          <p:nvPr/>
        </p:nvSpPr>
        <p:spPr>
          <a:xfrm>
            <a:off x="170608" y="3412192"/>
            <a:ext cx="2108968" cy="16082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テキスト ボックス 25">
            <a:extLst>
              <a:ext uri="{FF2B5EF4-FFF2-40B4-BE49-F238E27FC236}">
                <a16:creationId xmlns:a16="http://schemas.microsoft.com/office/drawing/2014/main" id="{E318D3D1-A7C0-43FA-8BBB-8DEA9C601F5A}"/>
              </a:ext>
            </a:extLst>
          </p:cNvPr>
          <p:cNvSpPr txBox="1"/>
          <p:nvPr/>
        </p:nvSpPr>
        <p:spPr>
          <a:xfrm>
            <a:off x="737010" y="6435663"/>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7" name="図 26">
            <a:extLst>
              <a:ext uri="{FF2B5EF4-FFF2-40B4-BE49-F238E27FC236}">
                <a16:creationId xmlns:a16="http://schemas.microsoft.com/office/drawing/2014/main" id="{52E8B948-CC3A-4AB4-81D1-10905EDD79F5}"/>
              </a:ext>
            </a:extLst>
          </p:cNvPr>
          <p:cNvPicPr>
            <a:picLocks noChangeAspect="1"/>
          </p:cNvPicPr>
          <p:nvPr/>
        </p:nvPicPr>
        <p:blipFill>
          <a:blip r:embed="rId4"/>
          <a:stretch>
            <a:fillRect/>
          </a:stretch>
        </p:blipFill>
        <p:spPr>
          <a:xfrm>
            <a:off x="73380" y="1144806"/>
            <a:ext cx="6814709" cy="556002"/>
          </a:xfrm>
          <a:prstGeom prst="rect">
            <a:avLst/>
          </a:prstGeom>
        </p:spPr>
      </p:pic>
      <p:pic>
        <p:nvPicPr>
          <p:cNvPr id="18" name="図 17">
            <a:extLst>
              <a:ext uri="{FF2B5EF4-FFF2-40B4-BE49-F238E27FC236}">
                <a16:creationId xmlns:a16="http://schemas.microsoft.com/office/drawing/2014/main" id="{88E5FF0E-3EB2-46CA-9196-20AA5CDB69BB}"/>
              </a:ext>
            </a:extLst>
          </p:cNvPr>
          <p:cNvPicPr>
            <a:picLocks noChangeAspect="1"/>
          </p:cNvPicPr>
          <p:nvPr/>
        </p:nvPicPr>
        <p:blipFill rotWithShape="1">
          <a:blip r:embed="rId5"/>
          <a:srcRect l="-1" t="10083" r="26966" b="81653"/>
          <a:stretch/>
        </p:blipFill>
        <p:spPr>
          <a:xfrm>
            <a:off x="73380" y="1131870"/>
            <a:ext cx="5344903" cy="556002"/>
          </a:xfrm>
          <a:prstGeom prst="rect">
            <a:avLst/>
          </a:prstGeom>
        </p:spPr>
      </p:pic>
    </p:spTree>
    <p:extLst>
      <p:ext uri="{BB962C8B-B14F-4D97-AF65-F5344CB8AC3E}">
        <p14:creationId xmlns:p14="http://schemas.microsoft.com/office/powerpoint/2010/main" val="2814555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D9012C1A-B856-4DCE-ACB2-84EC4E7A0529}"/>
              </a:ext>
            </a:extLst>
          </p:cNvPr>
          <p:cNvPicPr>
            <a:picLocks noChangeAspect="1"/>
          </p:cNvPicPr>
          <p:nvPr/>
        </p:nvPicPr>
        <p:blipFill>
          <a:blip r:embed="rId2" cstate="print"/>
          <a:stretch>
            <a:fillRect/>
          </a:stretch>
        </p:blipFill>
        <p:spPr>
          <a:xfrm>
            <a:off x="6994617" y="1486694"/>
            <a:ext cx="4412291" cy="4005407"/>
          </a:xfrm>
          <a:prstGeom prst="rect">
            <a:avLst/>
          </a:prstGeom>
        </p:spPr>
      </p:pic>
      <p:pic>
        <p:nvPicPr>
          <p:cNvPr id="24" name="図 23">
            <a:extLst>
              <a:ext uri="{FF2B5EF4-FFF2-40B4-BE49-F238E27FC236}">
                <a16:creationId xmlns:a16="http://schemas.microsoft.com/office/drawing/2014/main" id="{6F62DFD3-E18A-4866-AF32-E50DC849E4AD}"/>
              </a:ext>
            </a:extLst>
          </p:cNvPr>
          <p:cNvPicPr>
            <a:picLocks noChangeAspect="1"/>
          </p:cNvPicPr>
          <p:nvPr/>
        </p:nvPicPr>
        <p:blipFill rotWithShape="1">
          <a:blip r:embed="rId3"/>
          <a:srcRect t="10083" r="62580" b="78340"/>
          <a:stretch/>
        </p:blipFill>
        <p:spPr>
          <a:xfrm>
            <a:off x="7021702" y="1465986"/>
            <a:ext cx="4385205" cy="763239"/>
          </a:xfrm>
          <a:prstGeom prst="rect">
            <a:avLst/>
          </a:prstGeom>
        </p:spPr>
      </p:pic>
      <p:pic>
        <p:nvPicPr>
          <p:cNvPr id="4" name="図 3">
            <a:extLst>
              <a:ext uri="{FF2B5EF4-FFF2-40B4-BE49-F238E27FC236}">
                <a16:creationId xmlns:a16="http://schemas.microsoft.com/office/drawing/2014/main" id="{1A71FE07-D6C9-44F0-8B04-37C4AFDFE226}"/>
              </a:ext>
            </a:extLst>
          </p:cNvPr>
          <p:cNvPicPr>
            <a:picLocks noChangeAspect="1"/>
          </p:cNvPicPr>
          <p:nvPr/>
        </p:nvPicPr>
        <p:blipFill>
          <a:blip r:embed="rId4" cstate="print"/>
          <a:stretch>
            <a:fillRect/>
          </a:stretch>
        </p:blipFill>
        <p:spPr>
          <a:xfrm>
            <a:off x="152578" y="1468582"/>
            <a:ext cx="6386767" cy="5126182"/>
          </a:xfrm>
          <a:prstGeom prst="rect">
            <a:avLst/>
          </a:prstGeom>
        </p:spPr>
      </p:pic>
      <p:pic>
        <p:nvPicPr>
          <p:cNvPr id="23" name="図 22">
            <a:extLst>
              <a:ext uri="{FF2B5EF4-FFF2-40B4-BE49-F238E27FC236}">
                <a16:creationId xmlns:a16="http://schemas.microsoft.com/office/drawing/2014/main" id="{79E34ED2-5D38-4CE1-8585-61161609184A}"/>
              </a:ext>
            </a:extLst>
          </p:cNvPr>
          <p:cNvPicPr>
            <a:picLocks noChangeAspect="1"/>
          </p:cNvPicPr>
          <p:nvPr/>
        </p:nvPicPr>
        <p:blipFill rotWithShape="1">
          <a:blip r:embed="rId5"/>
          <a:srcRect t="10295" r="14930" b="78690"/>
          <a:stretch/>
        </p:blipFill>
        <p:spPr>
          <a:xfrm>
            <a:off x="170448" y="1481992"/>
            <a:ext cx="4917440" cy="696665"/>
          </a:xfrm>
          <a:prstGeom prst="rect">
            <a:avLst/>
          </a:prstGeom>
        </p:spPr>
      </p:pic>
      <p:sp>
        <p:nvSpPr>
          <p:cNvPr id="3" name="テキスト プレースホルダー 2">
            <a:extLst>
              <a:ext uri="{FF2B5EF4-FFF2-40B4-BE49-F238E27FC236}">
                <a16:creationId xmlns:a16="http://schemas.microsoft.com/office/drawing/2014/main" id="{D0A17507-2837-44F3-B7FA-FAD570EED734}"/>
              </a:ext>
            </a:extLst>
          </p:cNvPr>
          <p:cNvSpPr>
            <a:spLocks noGrp="1"/>
          </p:cNvSpPr>
          <p:nvPr>
            <p:ph type="body" sz="quarter" idx="10"/>
          </p:nvPr>
        </p:nvSpPr>
        <p:spPr>
          <a:xfrm>
            <a:off x="417513" y="693042"/>
            <a:ext cx="11366500" cy="332194"/>
          </a:xfrm>
        </p:spPr>
        <p:txBody>
          <a:bodyPr>
            <a:normAutofit lnSpcReduction="10000"/>
          </a:bodyPr>
          <a:lstStyle/>
          <a:p>
            <a:r>
              <a:rPr kumimoji="1" lang="ja-JP" altLang="en-US" dirty="0"/>
              <a:t>市町村外の農家・法人等を登録する方法について、説明します。</a:t>
            </a:r>
            <a:endParaRPr kumimoji="1" lang="en-US" altLang="ja-JP" dirty="0"/>
          </a:p>
        </p:txBody>
      </p:sp>
      <p:sp>
        <p:nvSpPr>
          <p:cNvPr id="6" name="テキスト ボックス 5">
            <a:extLst>
              <a:ext uri="{FF2B5EF4-FFF2-40B4-BE49-F238E27FC236}">
                <a16:creationId xmlns:a16="http://schemas.microsoft.com/office/drawing/2014/main" id="{7DFE3942-2097-4CA5-8D2E-04AC7B7D548A}"/>
              </a:ext>
            </a:extLst>
          </p:cNvPr>
          <p:cNvSpPr txBox="1"/>
          <p:nvPr/>
        </p:nvSpPr>
        <p:spPr>
          <a:xfrm>
            <a:off x="417513" y="1088048"/>
            <a:ext cx="6280727"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パターン①　大字「市町村外」を作成し、登録する。</a:t>
            </a:r>
          </a:p>
        </p:txBody>
      </p:sp>
      <p:sp>
        <p:nvSpPr>
          <p:cNvPr id="7" name="正方形/長方形 6">
            <a:extLst>
              <a:ext uri="{FF2B5EF4-FFF2-40B4-BE49-F238E27FC236}">
                <a16:creationId xmlns:a16="http://schemas.microsoft.com/office/drawing/2014/main" id="{68B524DF-524F-443C-B747-2F10CED9F35A}"/>
              </a:ext>
            </a:extLst>
          </p:cNvPr>
          <p:cNvSpPr/>
          <p:nvPr/>
        </p:nvSpPr>
        <p:spPr>
          <a:xfrm>
            <a:off x="1553504" y="4102575"/>
            <a:ext cx="4791878" cy="136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8" name="テキスト ボックス 7">
            <a:extLst>
              <a:ext uri="{FF2B5EF4-FFF2-40B4-BE49-F238E27FC236}">
                <a16:creationId xmlns:a16="http://schemas.microsoft.com/office/drawing/2014/main" id="{1E0584DF-A07E-4FE2-8ADF-1BD921363926}"/>
              </a:ext>
            </a:extLst>
          </p:cNvPr>
          <p:cNvSpPr txBox="1"/>
          <p:nvPr/>
        </p:nvSpPr>
        <p:spPr>
          <a:xfrm>
            <a:off x="6844144" y="5518627"/>
            <a:ext cx="5347855" cy="1077218"/>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①</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補助機能</a:t>
            </a:r>
            <a:r>
              <a:rPr kumimoji="1"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共通コード管理等</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大字</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で大字名「市町村外」を追加し、更新ボタンを押下します。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a:t>
            </a:r>
            <a:r>
              <a:rPr kumimoji="1"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台帳管理</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農家</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法人新規登録</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で大字「市町村外」を選択します。</a:t>
            </a:r>
            <a:endParaRPr kumimoji="1" lang="ja-JP" altLang="en-US" sz="1600"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9B9D6A1E-32C8-4340-88F2-0F8F6FC6EC89}"/>
              </a:ext>
            </a:extLst>
          </p:cNvPr>
          <p:cNvSpPr/>
          <p:nvPr/>
        </p:nvSpPr>
        <p:spPr>
          <a:xfrm>
            <a:off x="2583359" y="6363802"/>
            <a:ext cx="593950" cy="230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F47CC342-14E6-40FD-837D-A4C99148F7E6}"/>
              </a:ext>
            </a:extLst>
          </p:cNvPr>
          <p:cNvSpPr/>
          <p:nvPr/>
        </p:nvSpPr>
        <p:spPr>
          <a:xfrm>
            <a:off x="7540012" y="3015415"/>
            <a:ext cx="1660750" cy="272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16">
            <a:extLst>
              <a:ext uri="{FF2B5EF4-FFF2-40B4-BE49-F238E27FC236}">
                <a16:creationId xmlns:a16="http://schemas.microsoft.com/office/drawing/2014/main" id="{F3697AF8-634A-4EF2-8C27-CDC2DB434611}"/>
              </a:ext>
            </a:extLst>
          </p:cNvPr>
          <p:cNvSpPr/>
          <p:nvPr/>
        </p:nvSpPr>
        <p:spPr>
          <a:xfrm>
            <a:off x="1910296" y="3862092"/>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6">
            <a:extLst>
              <a:ext uri="{FF2B5EF4-FFF2-40B4-BE49-F238E27FC236}">
                <a16:creationId xmlns:a16="http://schemas.microsoft.com/office/drawing/2014/main" id="{C6571D6A-701C-476D-A403-030FBFBB6F93}"/>
              </a:ext>
            </a:extLst>
          </p:cNvPr>
          <p:cNvSpPr/>
          <p:nvPr/>
        </p:nvSpPr>
        <p:spPr>
          <a:xfrm>
            <a:off x="7238617" y="3049572"/>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205A0BB6-C7B0-41A3-96F0-A42AD4245BC3}"/>
              </a:ext>
            </a:extLst>
          </p:cNvPr>
          <p:cNvSpPr/>
          <p:nvPr/>
        </p:nvSpPr>
        <p:spPr>
          <a:xfrm>
            <a:off x="911425" y="1982146"/>
            <a:ext cx="510976" cy="23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797E9FE4-2BBC-4784-A02B-826A175622E8}"/>
              </a:ext>
            </a:extLst>
          </p:cNvPr>
          <p:cNvSpPr/>
          <p:nvPr/>
        </p:nvSpPr>
        <p:spPr>
          <a:xfrm>
            <a:off x="169419" y="2448423"/>
            <a:ext cx="1252981" cy="150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2F0E88CC-9C3B-43A0-8EE2-5B2643DC200D}"/>
              </a:ext>
            </a:extLst>
          </p:cNvPr>
          <p:cNvSpPr/>
          <p:nvPr/>
        </p:nvSpPr>
        <p:spPr>
          <a:xfrm>
            <a:off x="9493900" y="2019574"/>
            <a:ext cx="1137155" cy="271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a:extLst>
              <a:ext uri="{FF2B5EF4-FFF2-40B4-BE49-F238E27FC236}">
                <a16:creationId xmlns:a16="http://schemas.microsoft.com/office/drawing/2014/main" id="{D67459DD-DE62-487B-B6FA-B69063CDC5DF}"/>
              </a:ext>
            </a:extLst>
          </p:cNvPr>
          <p:cNvSpPr/>
          <p:nvPr/>
        </p:nvSpPr>
        <p:spPr>
          <a:xfrm>
            <a:off x="7586980" y="1412329"/>
            <a:ext cx="627764" cy="565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タイトル 2">
            <a:extLst>
              <a:ext uri="{FF2B5EF4-FFF2-40B4-BE49-F238E27FC236}">
                <a16:creationId xmlns:a16="http://schemas.microsoft.com/office/drawing/2014/main" id="{9A250D73-E7A3-4665-AECC-55DFC758E811}"/>
              </a:ext>
            </a:extLst>
          </p:cNvPr>
          <p:cNvSpPr>
            <a:spLocks noGrp="1"/>
          </p:cNvSpPr>
          <p:nvPr>
            <p:ph type="title"/>
          </p:nvPr>
        </p:nvSpPr>
        <p:spPr>
          <a:xfrm>
            <a:off x="417898" y="44624"/>
            <a:ext cx="9494526" cy="547835"/>
          </a:xfrm>
        </p:spPr>
        <p:txBody>
          <a:bodyPr/>
          <a:lstStyle/>
          <a:p>
            <a:r>
              <a:rPr lang="en-US" altLang="ja-JP" dirty="0"/>
              <a:t>2-</a:t>
            </a:r>
            <a:r>
              <a:rPr lang="ja-JP" altLang="en-US" dirty="0"/>
              <a:t>６</a:t>
            </a:r>
            <a:r>
              <a:rPr lang="en-US" altLang="ja-JP" dirty="0"/>
              <a:t>. </a:t>
            </a:r>
            <a:r>
              <a:rPr lang="ja-JP" altLang="en-US" dirty="0"/>
              <a:t>農家・法人を新規に登録する（</a:t>
            </a:r>
            <a:r>
              <a:rPr lang="en-US" altLang="ja-JP" dirty="0"/>
              <a:t>2/3</a:t>
            </a:r>
            <a:r>
              <a:rPr lang="ja-JP" altLang="en-US" dirty="0"/>
              <a:t>）</a:t>
            </a:r>
            <a:endParaRPr kumimoji="1" lang="ja-JP" altLang="en-US" dirty="0"/>
          </a:p>
        </p:txBody>
      </p:sp>
      <p:sp>
        <p:nvSpPr>
          <p:cNvPr id="20" name="円/楕円 16">
            <a:extLst>
              <a:ext uri="{FF2B5EF4-FFF2-40B4-BE49-F238E27FC236}">
                <a16:creationId xmlns:a16="http://schemas.microsoft.com/office/drawing/2014/main" id="{B0A6960A-7642-4742-8897-418EEBC2C133}"/>
              </a:ext>
            </a:extLst>
          </p:cNvPr>
          <p:cNvSpPr/>
          <p:nvPr/>
        </p:nvSpPr>
        <p:spPr>
          <a:xfrm>
            <a:off x="2639240" y="6044716"/>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a:extLst>
              <a:ext uri="{FF2B5EF4-FFF2-40B4-BE49-F238E27FC236}">
                <a16:creationId xmlns:a16="http://schemas.microsoft.com/office/drawing/2014/main" id="{BC5CE6FA-5622-4738-A23D-D327F506FF0C}"/>
              </a:ext>
            </a:extLst>
          </p:cNvPr>
          <p:cNvSpPr/>
          <p:nvPr/>
        </p:nvSpPr>
        <p:spPr>
          <a:xfrm>
            <a:off x="2938905" y="1505204"/>
            <a:ext cx="348784" cy="4730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7278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0CDCA111-EC8E-478B-B06E-13058B6C3B3E}"/>
              </a:ext>
            </a:extLst>
          </p:cNvPr>
          <p:cNvPicPr>
            <a:picLocks noChangeAspect="1"/>
          </p:cNvPicPr>
          <p:nvPr/>
        </p:nvPicPr>
        <p:blipFill>
          <a:blip r:embed="rId2" cstate="print"/>
          <a:stretch>
            <a:fillRect/>
          </a:stretch>
        </p:blipFill>
        <p:spPr>
          <a:xfrm>
            <a:off x="199556" y="1426572"/>
            <a:ext cx="6280727" cy="4852570"/>
          </a:xfrm>
          <a:prstGeom prst="rect">
            <a:avLst/>
          </a:prstGeom>
        </p:spPr>
      </p:pic>
      <p:pic>
        <p:nvPicPr>
          <p:cNvPr id="39" name="図 38">
            <a:extLst>
              <a:ext uri="{FF2B5EF4-FFF2-40B4-BE49-F238E27FC236}">
                <a16:creationId xmlns:a16="http://schemas.microsoft.com/office/drawing/2014/main" id="{0434D344-7DF2-4B3D-ABF7-97BCF223F19A}"/>
              </a:ext>
            </a:extLst>
          </p:cNvPr>
          <p:cNvPicPr>
            <a:picLocks noChangeAspect="1"/>
          </p:cNvPicPr>
          <p:nvPr/>
        </p:nvPicPr>
        <p:blipFill rotWithShape="1">
          <a:blip r:embed="rId3"/>
          <a:srcRect l="-1" t="10083" r="25723" b="82000"/>
          <a:stretch/>
        </p:blipFill>
        <p:spPr>
          <a:xfrm>
            <a:off x="199556" y="1429857"/>
            <a:ext cx="5173060" cy="465054"/>
          </a:xfrm>
          <a:prstGeom prst="rect">
            <a:avLst/>
          </a:prstGeom>
        </p:spPr>
      </p:pic>
      <p:sp>
        <p:nvSpPr>
          <p:cNvPr id="3" name="テキスト プレースホルダー 2">
            <a:extLst>
              <a:ext uri="{FF2B5EF4-FFF2-40B4-BE49-F238E27FC236}">
                <a16:creationId xmlns:a16="http://schemas.microsoft.com/office/drawing/2014/main" id="{D0A17507-2837-44F3-B7FA-FAD570EED734}"/>
              </a:ext>
            </a:extLst>
          </p:cNvPr>
          <p:cNvSpPr>
            <a:spLocks noGrp="1"/>
          </p:cNvSpPr>
          <p:nvPr>
            <p:ph type="body" sz="quarter" idx="10"/>
          </p:nvPr>
        </p:nvSpPr>
        <p:spPr>
          <a:xfrm>
            <a:off x="417513" y="693042"/>
            <a:ext cx="11366500" cy="332194"/>
          </a:xfrm>
        </p:spPr>
        <p:txBody>
          <a:bodyPr>
            <a:normAutofit lnSpcReduction="10000"/>
          </a:bodyPr>
          <a:lstStyle/>
          <a:p>
            <a:r>
              <a:rPr kumimoji="1" lang="ja-JP" altLang="en-US" dirty="0"/>
              <a:t>市町村外の農家・法人等を登録する方法について、説明します。</a:t>
            </a:r>
            <a:endParaRPr kumimoji="1" lang="en-US" altLang="ja-JP" dirty="0"/>
          </a:p>
        </p:txBody>
      </p:sp>
      <p:sp>
        <p:nvSpPr>
          <p:cNvPr id="6" name="テキスト ボックス 5">
            <a:extLst>
              <a:ext uri="{FF2B5EF4-FFF2-40B4-BE49-F238E27FC236}">
                <a16:creationId xmlns:a16="http://schemas.microsoft.com/office/drawing/2014/main" id="{7DFE3942-2097-4CA5-8D2E-04AC7B7D548A}"/>
              </a:ext>
            </a:extLst>
          </p:cNvPr>
          <p:cNvSpPr txBox="1"/>
          <p:nvPr/>
        </p:nvSpPr>
        <p:spPr>
          <a:xfrm>
            <a:off x="417513" y="1061226"/>
            <a:ext cx="6280727"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パターン②　新規登録する農家・法人の実際の所在地で登録する。</a:t>
            </a:r>
          </a:p>
        </p:txBody>
      </p:sp>
      <p:sp>
        <p:nvSpPr>
          <p:cNvPr id="8" name="テキスト ボックス 7">
            <a:extLst>
              <a:ext uri="{FF2B5EF4-FFF2-40B4-BE49-F238E27FC236}">
                <a16:creationId xmlns:a16="http://schemas.microsoft.com/office/drawing/2014/main" id="{1E0584DF-A07E-4FE2-8ADF-1BD921363926}"/>
              </a:ext>
            </a:extLst>
          </p:cNvPr>
          <p:cNvSpPr txBox="1"/>
          <p:nvPr/>
        </p:nvSpPr>
        <p:spPr>
          <a:xfrm>
            <a:off x="6554918" y="4607205"/>
            <a:ext cx="5680301" cy="230832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①</a:t>
            </a:r>
            <a:r>
              <a:rPr kumimoji="1"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台帳管理</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農家</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法人新規登録</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で「市町村検索」を選択します。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②市町村検索画面が表示され、「都道府県名」「市町村名」を選択せずに、または検索したい市町村名を入力し、検索ボタンを押下します。</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③全市町村名、または入力した市町村名が表示されるので、該当市町村を選択し、選択ボタンを押下します。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➃市町村選択後、必要情報を入力し、更新ボタンを押下します。</a:t>
            </a:r>
          </a:p>
        </p:txBody>
      </p:sp>
      <p:sp>
        <p:nvSpPr>
          <p:cNvPr id="18" name="タイトル 2">
            <a:extLst>
              <a:ext uri="{FF2B5EF4-FFF2-40B4-BE49-F238E27FC236}">
                <a16:creationId xmlns:a16="http://schemas.microsoft.com/office/drawing/2014/main" id="{9A250D73-E7A3-4665-AECC-55DFC758E811}"/>
              </a:ext>
            </a:extLst>
          </p:cNvPr>
          <p:cNvSpPr>
            <a:spLocks noGrp="1"/>
          </p:cNvSpPr>
          <p:nvPr>
            <p:ph type="title"/>
          </p:nvPr>
        </p:nvSpPr>
        <p:spPr>
          <a:xfrm>
            <a:off x="417898" y="44624"/>
            <a:ext cx="9494526" cy="547835"/>
          </a:xfrm>
        </p:spPr>
        <p:txBody>
          <a:bodyPr/>
          <a:lstStyle/>
          <a:p>
            <a:r>
              <a:rPr lang="en-US" altLang="ja-JP" dirty="0"/>
              <a:t>2-</a:t>
            </a:r>
            <a:r>
              <a:rPr lang="ja-JP" altLang="en-US" dirty="0"/>
              <a:t>６</a:t>
            </a:r>
            <a:r>
              <a:rPr lang="en-US" altLang="ja-JP" dirty="0"/>
              <a:t>. </a:t>
            </a:r>
            <a:r>
              <a:rPr lang="ja-JP" altLang="en-US" dirty="0"/>
              <a:t>農家・法人を新規に登録する（</a:t>
            </a:r>
            <a:r>
              <a:rPr lang="en-US" altLang="ja-JP" dirty="0"/>
              <a:t>3/3</a:t>
            </a:r>
            <a:r>
              <a:rPr lang="ja-JP" altLang="en-US" dirty="0"/>
              <a:t>）</a:t>
            </a:r>
            <a:endParaRPr kumimoji="1" lang="ja-JP" altLang="en-US" dirty="0"/>
          </a:p>
        </p:txBody>
      </p:sp>
      <p:sp>
        <p:nvSpPr>
          <p:cNvPr id="22" name="正方形/長方形 21">
            <a:extLst>
              <a:ext uri="{FF2B5EF4-FFF2-40B4-BE49-F238E27FC236}">
                <a16:creationId xmlns:a16="http://schemas.microsoft.com/office/drawing/2014/main" id="{F7CB4159-D95F-43CA-8959-62382A703C25}"/>
              </a:ext>
            </a:extLst>
          </p:cNvPr>
          <p:cNvSpPr/>
          <p:nvPr/>
        </p:nvSpPr>
        <p:spPr>
          <a:xfrm>
            <a:off x="1854789" y="1921703"/>
            <a:ext cx="759769" cy="221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0D515878-29E1-49F8-9A6C-23F026E835DD}"/>
              </a:ext>
            </a:extLst>
          </p:cNvPr>
          <p:cNvSpPr/>
          <p:nvPr/>
        </p:nvSpPr>
        <p:spPr>
          <a:xfrm>
            <a:off x="1232462" y="2578959"/>
            <a:ext cx="551951" cy="2830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9" name="図 28">
            <a:extLst>
              <a:ext uri="{FF2B5EF4-FFF2-40B4-BE49-F238E27FC236}">
                <a16:creationId xmlns:a16="http://schemas.microsoft.com/office/drawing/2014/main" id="{ECA420C6-FFF0-45E0-9146-FE0E258618D5}"/>
              </a:ext>
            </a:extLst>
          </p:cNvPr>
          <p:cNvPicPr>
            <a:picLocks noChangeAspect="1"/>
          </p:cNvPicPr>
          <p:nvPr/>
        </p:nvPicPr>
        <p:blipFill>
          <a:blip r:embed="rId4" cstate="print"/>
          <a:stretch>
            <a:fillRect/>
          </a:stretch>
        </p:blipFill>
        <p:spPr>
          <a:xfrm>
            <a:off x="7570855" y="1386239"/>
            <a:ext cx="3388683" cy="3268375"/>
          </a:xfrm>
          <a:prstGeom prst="rect">
            <a:avLst/>
          </a:prstGeom>
        </p:spPr>
      </p:pic>
      <p:sp>
        <p:nvSpPr>
          <p:cNvPr id="30" name="正方形/長方形 29">
            <a:extLst>
              <a:ext uri="{FF2B5EF4-FFF2-40B4-BE49-F238E27FC236}">
                <a16:creationId xmlns:a16="http://schemas.microsoft.com/office/drawing/2014/main" id="{22238FDE-4123-4EFA-8224-2F66F9992DD4}"/>
              </a:ext>
            </a:extLst>
          </p:cNvPr>
          <p:cNvSpPr/>
          <p:nvPr/>
        </p:nvSpPr>
        <p:spPr>
          <a:xfrm flipV="1">
            <a:off x="7766037" y="1644923"/>
            <a:ext cx="2218472" cy="664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正方形/長方形 30">
            <a:extLst>
              <a:ext uri="{FF2B5EF4-FFF2-40B4-BE49-F238E27FC236}">
                <a16:creationId xmlns:a16="http://schemas.microsoft.com/office/drawing/2014/main" id="{D6944F4D-F732-4E18-AE69-C991B4EF56C1}"/>
              </a:ext>
            </a:extLst>
          </p:cNvPr>
          <p:cNvSpPr/>
          <p:nvPr/>
        </p:nvSpPr>
        <p:spPr>
          <a:xfrm>
            <a:off x="10179691" y="1790542"/>
            <a:ext cx="551951" cy="518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a:extLst>
              <a:ext uri="{FF2B5EF4-FFF2-40B4-BE49-F238E27FC236}">
                <a16:creationId xmlns:a16="http://schemas.microsoft.com/office/drawing/2014/main" id="{F751BDBF-59D1-4DC8-88A2-7A6AC66EBDE8}"/>
              </a:ext>
            </a:extLst>
          </p:cNvPr>
          <p:cNvSpPr/>
          <p:nvPr/>
        </p:nvSpPr>
        <p:spPr>
          <a:xfrm>
            <a:off x="7606788" y="3222579"/>
            <a:ext cx="3124854" cy="206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FFC5B60A-54C1-4C2F-9028-59F64018B86D}"/>
              </a:ext>
            </a:extLst>
          </p:cNvPr>
          <p:cNvSpPr/>
          <p:nvPr/>
        </p:nvSpPr>
        <p:spPr>
          <a:xfrm>
            <a:off x="9671115" y="4400784"/>
            <a:ext cx="590485" cy="2064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F9636719-4BDF-474F-A495-F6397C0E0FBA}"/>
              </a:ext>
            </a:extLst>
          </p:cNvPr>
          <p:cNvSpPr/>
          <p:nvPr/>
        </p:nvSpPr>
        <p:spPr>
          <a:xfrm>
            <a:off x="2614558" y="6053979"/>
            <a:ext cx="565820" cy="2219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円/楕円 16">
            <a:extLst>
              <a:ext uri="{FF2B5EF4-FFF2-40B4-BE49-F238E27FC236}">
                <a16:creationId xmlns:a16="http://schemas.microsoft.com/office/drawing/2014/main" id="{60CC7686-95A4-4915-8DC7-361856E47790}"/>
              </a:ext>
            </a:extLst>
          </p:cNvPr>
          <p:cNvSpPr/>
          <p:nvPr/>
        </p:nvSpPr>
        <p:spPr>
          <a:xfrm>
            <a:off x="1463172" y="2338476"/>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16">
            <a:extLst>
              <a:ext uri="{FF2B5EF4-FFF2-40B4-BE49-F238E27FC236}">
                <a16:creationId xmlns:a16="http://schemas.microsoft.com/office/drawing/2014/main" id="{AE9A0496-61BB-4E58-A26F-3F1045C27E6D}"/>
              </a:ext>
            </a:extLst>
          </p:cNvPr>
          <p:cNvSpPr/>
          <p:nvPr/>
        </p:nvSpPr>
        <p:spPr>
          <a:xfrm>
            <a:off x="10806277" y="1952682"/>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16">
            <a:extLst>
              <a:ext uri="{FF2B5EF4-FFF2-40B4-BE49-F238E27FC236}">
                <a16:creationId xmlns:a16="http://schemas.microsoft.com/office/drawing/2014/main" id="{B5FABA14-2425-4E72-9267-0E87607D0462}"/>
              </a:ext>
            </a:extLst>
          </p:cNvPr>
          <p:cNvSpPr/>
          <p:nvPr/>
        </p:nvSpPr>
        <p:spPr>
          <a:xfrm>
            <a:off x="9930630" y="4123685"/>
            <a:ext cx="249061" cy="20642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16">
            <a:extLst>
              <a:ext uri="{FF2B5EF4-FFF2-40B4-BE49-F238E27FC236}">
                <a16:creationId xmlns:a16="http://schemas.microsoft.com/office/drawing/2014/main" id="{6C0D91B4-CCD5-44FE-991F-29CD510FF480}"/>
              </a:ext>
            </a:extLst>
          </p:cNvPr>
          <p:cNvSpPr/>
          <p:nvPr/>
        </p:nvSpPr>
        <p:spPr>
          <a:xfrm>
            <a:off x="2290533" y="6053979"/>
            <a:ext cx="249061" cy="20642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矢印コネクタ 39">
            <a:extLst>
              <a:ext uri="{FF2B5EF4-FFF2-40B4-BE49-F238E27FC236}">
                <a16:creationId xmlns:a16="http://schemas.microsoft.com/office/drawing/2014/main" id="{A0D1EBDC-1343-4C71-ACA2-EE343A901ED3}"/>
              </a:ext>
            </a:extLst>
          </p:cNvPr>
          <p:cNvCxnSpPr>
            <a:cxnSpLocks/>
            <a:stCxn id="23" idx="3"/>
          </p:cNvCxnSpPr>
          <p:nvPr/>
        </p:nvCxnSpPr>
        <p:spPr>
          <a:xfrm>
            <a:off x="1784413" y="2720470"/>
            <a:ext cx="5739708" cy="28467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15A2901D-06C6-43C0-989F-69684511E032}"/>
              </a:ext>
            </a:extLst>
          </p:cNvPr>
          <p:cNvSpPr/>
          <p:nvPr/>
        </p:nvSpPr>
        <p:spPr>
          <a:xfrm flipH="1">
            <a:off x="551384" y="1416709"/>
            <a:ext cx="360040" cy="474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8901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547835"/>
          </a:xfrm>
        </p:spPr>
        <p:txBody>
          <a:bodyPr>
            <a:normAutofit lnSpcReduction="10000"/>
          </a:bodyPr>
          <a:lstStyle/>
          <a:p>
            <a:r>
              <a:rPr lang="ja-JP" altLang="en-US" dirty="0">
                <a:cs typeface="Meiryo UI" panose="020B0604030504040204" pitchFamily="50" charset="-128"/>
              </a:rPr>
              <a:t>新規登録した農家・法人等の世帯員データ、経営体データは、「農家</a:t>
            </a:r>
            <a:r>
              <a:rPr lang="en-US" altLang="ja-JP" dirty="0">
                <a:cs typeface="Meiryo UI" panose="020B0604030504040204" pitchFamily="50" charset="-128"/>
              </a:rPr>
              <a:t>/</a:t>
            </a:r>
            <a:r>
              <a:rPr lang="ja-JP" altLang="en-US" dirty="0">
                <a:cs typeface="Meiryo UI" panose="020B0604030504040204" pitchFamily="50" charset="-128"/>
              </a:rPr>
              <a:t>法人新規登録」で入力した内容（経営体区分、世帯番号、住所等）以外は未設定となっているため、新規登録後、設定を行う必要があります。</a:t>
            </a:r>
            <a:endParaRPr kumimoji="1" lang="ja-JP" altLang="en-US" dirty="0"/>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ja-JP" altLang="en-US" dirty="0"/>
              <a:t>２</a:t>
            </a:r>
            <a:r>
              <a:rPr lang="en-US" altLang="ja-JP" dirty="0"/>
              <a:t>-</a:t>
            </a:r>
            <a:r>
              <a:rPr lang="ja-JP" altLang="en-US" dirty="0"/>
              <a:t>７</a:t>
            </a:r>
            <a:r>
              <a:rPr lang="en-US" altLang="ja-JP" dirty="0"/>
              <a:t>. </a:t>
            </a:r>
            <a:r>
              <a:rPr lang="ja-JP" altLang="en-US" dirty="0"/>
              <a:t>世帯員情報・経営体データを入力する</a:t>
            </a:r>
            <a:endParaRPr kumimoji="1" lang="ja-JP" altLang="en-US" dirty="0"/>
          </a:p>
        </p:txBody>
      </p:sp>
      <p:grpSp>
        <p:nvGrpSpPr>
          <p:cNvPr id="12" name="グループ化 11">
            <a:extLst>
              <a:ext uri="{FF2B5EF4-FFF2-40B4-BE49-F238E27FC236}">
                <a16:creationId xmlns:a16="http://schemas.microsoft.com/office/drawing/2014/main" id="{5D7B7ED2-12AC-4831-A8CE-C27E2EAC6C9F}"/>
              </a:ext>
            </a:extLst>
          </p:cNvPr>
          <p:cNvGrpSpPr/>
          <p:nvPr/>
        </p:nvGrpSpPr>
        <p:grpSpPr>
          <a:xfrm>
            <a:off x="72280" y="1564716"/>
            <a:ext cx="8222634" cy="5066522"/>
            <a:chOff x="417513" y="1214459"/>
            <a:chExt cx="8578949" cy="5242325"/>
          </a:xfrm>
        </p:grpSpPr>
        <p:pic>
          <p:nvPicPr>
            <p:cNvPr id="7" name="図 6">
              <a:extLst>
                <a:ext uri="{FF2B5EF4-FFF2-40B4-BE49-F238E27FC236}">
                  <a16:creationId xmlns:a16="http://schemas.microsoft.com/office/drawing/2014/main" id="{DA38B960-4DD8-4029-83C9-C0C1E6F62664}"/>
                </a:ext>
              </a:extLst>
            </p:cNvPr>
            <p:cNvPicPr>
              <a:picLocks noChangeAspect="1"/>
            </p:cNvPicPr>
            <p:nvPr/>
          </p:nvPicPr>
          <p:blipFill>
            <a:blip r:embed="rId2" cstate="print"/>
            <a:stretch>
              <a:fillRect/>
            </a:stretch>
          </p:blipFill>
          <p:spPr>
            <a:xfrm>
              <a:off x="417513" y="1214459"/>
              <a:ext cx="8578949" cy="5242325"/>
            </a:xfrm>
            <a:prstGeom prst="rect">
              <a:avLst/>
            </a:prstGeom>
          </p:spPr>
        </p:pic>
        <p:sp>
          <p:nvSpPr>
            <p:cNvPr id="8" name="正方形/長方形 7">
              <a:extLst>
                <a:ext uri="{FF2B5EF4-FFF2-40B4-BE49-F238E27FC236}">
                  <a16:creationId xmlns:a16="http://schemas.microsoft.com/office/drawing/2014/main" id="{7EE5BF5B-0FDA-4D39-B173-DB13DE667C4C}"/>
                </a:ext>
              </a:extLst>
            </p:cNvPr>
            <p:cNvSpPr/>
            <p:nvPr/>
          </p:nvSpPr>
          <p:spPr>
            <a:xfrm flipV="1">
              <a:off x="3026086" y="3143432"/>
              <a:ext cx="505732" cy="1733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7A3E495C-B79E-4CF2-A22F-DD0349571166}"/>
                </a:ext>
              </a:extLst>
            </p:cNvPr>
            <p:cNvSpPr/>
            <p:nvPr/>
          </p:nvSpPr>
          <p:spPr>
            <a:xfrm flipV="1">
              <a:off x="3878281" y="6210700"/>
              <a:ext cx="703050" cy="246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367196" y="1564716"/>
            <a:ext cx="3824804" cy="40318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例として続柄、年齢の入力方法を説明します。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①続柄は赤枠部分をダブルクリックし、該当する続柄を選択します。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②年齢は「生年月日」に入力後、自動計算されます。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和暦表示となっているが、西暦で入力後、自動変換されます。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1965/1/26 </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S40.01.26</a:t>
            </a: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③各種タブを選択し、必要な情報を入力します。（経営体データも同様）</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入力完了後、更新ボタンを押下します。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1423D31B-DDA4-42DE-8CAE-D126E5CB23B9}"/>
              </a:ext>
            </a:extLst>
          </p:cNvPr>
          <p:cNvSpPr/>
          <p:nvPr/>
        </p:nvSpPr>
        <p:spPr>
          <a:xfrm flipV="1">
            <a:off x="4922797" y="3409514"/>
            <a:ext cx="942294" cy="187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9177A2B-3DDB-4289-997C-F5787467DF61}"/>
              </a:ext>
            </a:extLst>
          </p:cNvPr>
          <p:cNvSpPr/>
          <p:nvPr/>
        </p:nvSpPr>
        <p:spPr>
          <a:xfrm flipV="1">
            <a:off x="231945" y="4083651"/>
            <a:ext cx="7766746" cy="2818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3FD638E-8F10-44FE-83AC-EA371CEB4573}"/>
              </a:ext>
            </a:extLst>
          </p:cNvPr>
          <p:cNvSpPr/>
          <p:nvPr/>
        </p:nvSpPr>
        <p:spPr>
          <a:xfrm>
            <a:off x="2573778" y="3639570"/>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D17384A9-895A-4483-A0D5-F295E1E39BE1}"/>
              </a:ext>
            </a:extLst>
          </p:cNvPr>
          <p:cNvSpPr/>
          <p:nvPr/>
        </p:nvSpPr>
        <p:spPr>
          <a:xfrm>
            <a:off x="4924067" y="3596550"/>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8" name="円/楕円 16">
            <a:extLst>
              <a:ext uri="{FF2B5EF4-FFF2-40B4-BE49-F238E27FC236}">
                <a16:creationId xmlns:a16="http://schemas.microsoft.com/office/drawing/2014/main" id="{39E31FA1-5DB2-475B-A688-917743032E90}"/>
              </a:ext>
            </a:extLst>
          </p:cNvPr>
          <p:cNvSpPr/>
          <p:nvPr/>
        </p:nvSpPr>
        <p:spPr>
          <a:xfrm>
            <a:off x="7757597" y="4448839"/>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6">
            <a:extLst>
              <a:ext uri="{FF2B5EF4-FFF2-40B4-BE49-F238E27FC236}">
                <a16:creationId xmlns:a16="http://schemas.microsoft.com/office/drawing/2014/main" id="{5AD23653-04F8-403E-B2C1-12FA15B67166}"/>
              </a:ext>
            </a:extLst>
          </p:cNvPr>
          <p:cNvSpPr/>
          <p:nvPr/>
        </p:nvSpPr>
        <p:spPr>
          <a:xfrm>
            <a:off x="4044904" y="6164958"/>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pic>
        <p:nvPicPr>
          <p:cNvPr id="21" name="図 20">
            <a:extLst>
              <a:ext uri="{FF2B5EF4-FFF2-40B4-BE49-F238E27FC236}">
                <a16:creationId xmlns:a16="http://schemas.microsoft.com/office/drawing/2014/main" id="{4DEAC793-8EF6-4131-A2AB-97767A03EBDE}"/>
              </a:ext>
            </a:extLst>
          </p:cNvPr>
          <p:cNvPicPr>
            <a:picLocks noChangeAspect="1"/>
          </p:cNvPicPr>
          <p:nvPr/>
        </p:nvPicPr>
        <p:blipFill>
          <a:blip r:embed="rId3"/>
          <a:stretch>
            <a:fillRect/>
          </a:stretch>
        </p:blipFill>
        <p:spPr>
          <a:xfrm>
            <a:off x="72280" y="1568336"/>
            <a:ext cx="8222634" cy="487391"/>
          </a:xfrm>
          <a:prstGeom prst="rect">
            <a:avLst/>
          </a:prstGeom>
        </p:spPr>
      </p:pic>
      <p:pic>
        <p:nvPicPr>
          <p:cNvPr id="20" name="図 19">
            <a:extLst>
              <a:ext uri="{FF2B5EF4-FFF2-40B4-BE49-F238E27FC236}">
                <a16:creationId xmlns:a16="http://schemas.microsoft.com/office/drawing/2014/main" id="{7FD45040-5700-46EF-AAB4-FC7239A1A9FC}"/>
              </a:ext>
            </a:extLst>
          </p:cNvPr>
          <p:cNvPicPr>
            <a:picLocks noChangeAspect="1"/>
          </p:cNvPicPr>
          <p:nvPr/>
        </p:nvPicPr>
        <p:blipFill rotWithShape="1">
          <a:blip r:embed="rId4"/>
          <a:srcRect t="10083" r="27306" b="78340"/>
          <a:stretch/>
        </p:blipFill>
        <p:spPr>
          <a:xfrm>
            <a:off x="72280" y="1569165"/>
            <a:ext cx="6383761" cy="699503"/>
          </a:xfrm>
          <a:prstGeom prst="rect">
            <a:avLst/>
          </a:prstGeom>
        </p:spPr>
      </p:pic>
    </p:spTree>
    <p:extLst>
      <p:ext uri="{BB962C8B-B14F-4D97-AF65-F5344CB8AC3E}">
        <p14:creationId xmlns:p14="http://schemas.microsoft.com/office/powerpoint/2010/main" val="210263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システム構成図</a:t>
            </a:r>
            <a:r>
              <a:rPr lang="en-US" altLang="ja-JP" dirty="0"/>
              <a:t> </a:t>
            </a:r>
            <a:endParaRPr kumimoji="1" lang="ja-JP" altLang="en-US" dirty="0"/>
          </a:p>
        </p:txBody>
      </p:sp>
      <p:pic>
        <p:nvPicPr>
          <p:cNvPr id="3" name="図 2">
            <a:extLst>
              <a:ext uri="{FF2B5EF4-FFF2-40B4-BE49-F238E27FC236}">
                <a16:creationId xmlns:a16="http://schemas.microsoft.com/office/drawing/2014/main" id="{4345E03C-4C2A-C7A8-3803-20E2BB722C63}"/>
              </a:ext>
            </a:extLst>
          </p:cNvPr>
          <p:cNvPicPr>
            <a:picLocks noChangeAspect="1"/>
          </p:cNvPicPr>
          <p:nvPr/>
        </p:nvPicPr>
        <p:blipFill>
          <a:blip r:embed="rId3"/>
          <a:stretch>
            <a:fillRect/>
          </a:stretch>
        </p:blipFill>
        <p:spPr>
          <a:xfrm>
            <a:off x="1055440" y="836712"/>
            <a:ext cx="10081120" cy="5860678"/>
          </a:xfrm>
          <a:prstGeom prst="rect">
            <a:avLst/>
          </a:prstGeom>
        </p:spPr>
      </p:pic>
    </p:spTree>
    <p:extLst>
      <p:ext uri="{BB962C8B-B14F-4D97-AF65-F5344CB8AC3E}">
        <p14:creationId xmlns:p14="http://schemas.microsoft.com/office/powerpoint/2010/main" val="291650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3093E-4435-4B52-9A72-D14221755F62}"/>
              </a:ext>
            </a:extLst>
          </p:cNvPr>
          <p:cNvPicPr>
            <a:picLocks noChangeAspect="1"/>
          </p:cNvPicPr>
          <p:nvPr/>
        </p:nvPicPr>
        <p:blipFill>
          <a:blip r:embed="rId2" cstate="print"/>
          <a:stretch>
            <a:fillRect/>
          </a:stretch>
        </p:blipFill>
        <p:spPr>
          <a:xfrm>
            <a:off x="41105" y="1334872"/>
            <a:ext cx="8326091" cy="5167527"/>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304485"/>
          </a:xfrm>
        </p:spPr>
        <p:txBody>
          <a:bodyPr>
            <a:normAutofit fontScale="92500" lnSpcReduction="10000"/>
          </a:bodyPr>
          <a:lstStyle/>
          <a:p>
            <a:r>
              <a:rPr lang="ja-JP" altLang="en-US" dirty="0"/>
              <a:t>各世帯に</a:t>
            </a:r>
            <a:r>
              <a:rPr kumimoji="1" lang="ja-JP" altLang="en-US" dirty="0"/>
              <a:t>世帯員を新規に追加する方法について、説明します。</a:t>
            </a:r>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a:t>
            </a:r>
            <a:r>
              <a:rPr lang="ja-JP" altLang="en-US" dirty="0"/>
              <a:t>８</a:t>
            </a:r>
            <a:r>
              <a:rPr lang="en-US" altLang="ja-JP" dirty="0"/>
              <a:t>. </a:t>
            </a:r>
            <a:r>
              <a:rPr lang="ja-JP" altLang="en-US" dirty="0"/>
              <a:t>各世帯に世帯員を追加する（</a:t>
            </a:r>
            <a:r>
              <a:rPr lang="en-US" altLang="ja-JP" dirty="0"/>
              <a:t>1/2</a:t>
            </a:r>
            <a:r>
              <a:rPr lang="ja-JP" altLang="en-US" dirty="0"/>
              <a:t>）</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367196" y="1334872"/>
            <a:ext cx="3824804"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①</a:t>
            </a:r>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名簿から探す</a:t>
            </a:r>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より、追加したい世帯を検索し、画面下部の追加ボタンを押下します。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②新しい行が追加されます。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世帯員番号が自動生成されますが、住基台帳の世帯員番号がわかる場合はそちらを入力することで突合処理で連携が可能となります。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8472CCB3-2A9E-4B39-920E-8DFC1426F757}"/>
              </a:ext>
            </a:extLst>
          </p:cNvPr>
          <p:cNvSpPr/>
          <p:nvPr/>
        </p:nvSpPr>
        <p:spPr>
          <a:xfrm flipV="1">
            <a:off x="1597456" y="6264568"/>
            <a:ext cx="673850" cy="2378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50271575-583F-494F-94BB-4218B82021EB}"/>
              </a:ext>
            </a:extLst>
          </p:cNvPr>
          <p:cNvSpPr/>
          <p:nvPr/>
        </p:nvSpPr>
        <p:spPr>
          <a:xfrm flipV="1">
            <a:off x="41104" y="3389000"/>
            <a:ext cx="7227914" cy="2378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16">
            <a:extLst>
              <a:ext uri="{FF2B5EF4-FFF2-40B4-BE49-F238E27FC236}">
                <a16:creationId xmlns:a16="http://schemas.microsoft.com/office/drawing/2014/main" id="{7B3DD32F-E2F0-4FB4-B1A6-7CB8B2C47215}"/>
              </a:ext>
            </a:extLst>
          </p:cNvPr>
          <p:cNvSpPr/>
          <p:nvPr/>
        </p:nvSpPr>
        <p:spPr>
          <a:xfrm>
            <a:off x="1279456" y="6267050"/>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16">
            <a:extLst>
              <a:ext uri="{FF2B5EF4-FFF2-40B4-BE49-F238E27FC236}">
                <a16:creationId xmlns:a16="http://schemas.microsoft.com/office/drawing/2014/main" id="{DA30153F-B8AB-4AD2-BFA4-0F77B7300405}"/>
              </a:ext>
            </a:extLst>
          </p:cNvPr>
          <p:cNvSpPr/>
          <p:nvPr/>
        </p:nvSpPr>
        <p:spPr>
          <a:xfrm>
            <a:off x="7320037" y="3388999"/>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F569B6BB-711E-48AD-84DA-FC7C6613979D}"/>
              </a:ext>
            </a:extLst>
          </p:cNvPr>
          <p:cNvPicPr>
            <a:picLocks noChangeAspect="1"/>
          </p:cNvPicPr>
          <p:nvPr/>
        </p:nvPicPr>
        <p:blipFill>
          <a:blip r:embed="rId3"/>
          <a:stretch>
            <a:fillRect/>
          </a:stretch>
        </p:blipFill>
        <p:spPr>
          <a:xfrm>
            <a:off x="71765" y="1337803"/>
            <a:ext cx="8222634" cy="507021"/>
          </a:xfrm>
          <a:prstGeom prst="rect">
            <a:avLst/>
          </a:prstGeom>
        </p:spPr>
      </p:pic>
      <p:pic>
        <p:nvPicPr>
          <p:cNvPr id="11" name="図 10">
            <a:extLst>
              <a:ext uri="{FF2B5EF4-FFF2-40B4-BE49-F238E27FC236}">
                <a16:creationId xmlns:a16="http://schemas.microsoft.com/office/drawing/2014/main" id="{E1526881-2731-4913-83CA-35BBE0C6E7F3}"/>
              </a:ext>
            </a:extLst>
          </p:cNvPr>
          <p:cNvPicPr>
            <a:picLocks noChangeAspect="1"/>
          </p:cNvPicPr>
          <p:nvPr/>
        </p:nvPicPr>
        <p:blipFill rotWithShape="1">
          <a:blip r:embed="rId4"/>
          <a:srcRect t="10083" r="27306" b="78340"/>
          <a:stretch/>
        </p:blipFill>
        <p:spPr>
          <a:xfrm>
            <a:off x="41104" y="1332390"/>
            <a:ext cx="6383761" cy="699503"/>
          </a:xfrm>
          <a:prstGeom prst="rect">
            <a:avLst/>
          </a:prstGeom>
        </p:spPr>
      </p:pic>
    </p:spTree>
    <p:extLst>
      <p:ext uri="{BB962C8B-B14F-4D97-AF65-F5344CB8AC3E}">
        <p14:creationId xmlns:p14="http://schemas.microsoft.com/office/powerpoint/2010/main" val="3388225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574132-8E40-4FB5-A2C6-42F338B93E01}"/>
              </a:ext>
            </a:extLst>
          </p:cNvPr>
          <p:cNvPicPr>
            <a:picLocks noChangeAspect="1"/>
          </p:cNvPicPr>
          <p:nvPr/>
        </p:nvPicPr>
        <p:blipFill>
          <a:blip r:embed="rId2" cstate="print"/>
          <a:stretch>
            <a:fillRect/>
          </a:stretch>
        </p:blipFill>
        <p:spPr>
          <a:xfrm>
            <a:off x="68243" y="1256652"/>
            <a:ext cx="8286549" cy="5160762"/>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304485"/>
          </a:xfrm>
        </p:spPr>
        <p:txBody>
          <a:bodyPr>
            <a:normAutofit fontScale="92500" lnSpcReduction="10000"/>
          </a:bodyPr>
          <a:lstStyle/>
          <a:p>
            <a:r>
              <a:rPr lang="ja-JP" altLang="en-US" dirty="0"/>
              <a:t>各世帯に</a:t>
            </a:r>
            <a:r>
              <a:rPr kumimoji="1" lang="ja-JP" altLang="en-US" dirty="0"/>
              <a:t>世帯員を新規に追加する方法について、説明します。</a:t>
            </a:r>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a:t>
            </a:r>
            <a:r>
              <a:rPr lang="ja-JP" altLang="en-US" dirty="0"/>
              <a:t>８</a:t>
            </a:r>
            <a:r>
              <a:rPr lang="en-US" altLang="ja-JP" dirty="0"/>
              <a:t>. </a:t>
            </a:r>
            <a:r>
              <a:rPr lang="ja-JP" altLang="en-US" dirty="0"/>
              <a:t>各世帯に世帯員を追加する（</a:t>
            </a:r>
            <a:r>
              <a:rPr lang="en-US" altLang="ja-JP" dirty="0"/>
              <a:t>2/2</a:t>
            </a:r>
            <a:r>
              <a:rPr lang="ja-JP" altLang="en-US" dirty="0"/>
              <a:t>） </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367196" y="1315334"/>
            <a:ext cx="3824804"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①必要な情報を入力します。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②入力完了後、更新ボタンを押下します。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1423D31B-DDA4-42DE-8CAE-D126E5CB23B9}"/>
              </a:ext>
            </a:extLst>
          </p:cNvPr>
          <p:cNvSpPr/>
          <p:nvPr/>
        </p:nvSpPr>
        <p:spPr>
          <a:xfrm flipV="1">
            <a:off x="2946400" y="6196505"/>
            <a:ext cx="683491" cy="23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9177A2B-3DDB-4289-997C-F5787467DF61}"/>
              </a:ext>
            </a:extLst>
          </p:cNvPr>
          <p:cNvSpPr/>
          <p:nvPr/>
        </p:nvSpPr>
        <p:spPr>
          <a:xfrm flipV="1">
            <a:off x="0" y="3308285"/>
            <a:ext cx="7259782" cy="2763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3FD638E-8F10-44FE-83AC-EA371CEB4573}"/>
              </a:ext>
            </a:extLst>
          </p:cNvPr>
          <p:cNvSpPr/>
          <p:nvPr/>
        </p:nvSpPr>
        <p:spPr>
          <a:xfrm>
            <a:off x="7328025" y="3443773"/>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D17384A9-895A-4483-A0D5-F295E1E39BE1}"/>
              </a:ext>
            </a:extLst>
          </p:cNvPr>
          <p:cNvSpPr/>
          <p:nvPr/>
        </p:nvSpPr>
        <p:spPr>
          <a:xfrm>
            <a:off x="3167598" y="5965580"/>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pic>
        <p:nvPicPr>
          <p:cNvPr id="19" name="図 18">
            <a:extLst>
              <a:ext uri="{FF2B5EF4-FFF2-40B4-BE49-F238E27FC236}">
                <a16:creationId xmlns:a16="http://schemas.microsoft.com/office/drawing/2014/main" id="{ADA7B696-B2CA-4B15-96C2-50EDDB10FBAF}"/>
              </a:ext>
            </a:extLst>
          </p:cNvPr>
          <p:cNvPicPr>
            <a:picLocks noChangeAspect="1"/>
          </p:cNvPicPr>
          <p:nvPr/>
        </p:nvPicPr>
        <p:blipFill>
          <a:blip r:embed="rId3"/>
          <a:stretch>
            <a:fillRect/>
          </a:stretch>
        </p:blipFill>
        <p:spPr>
          <a:xfrm>
            <a:off x="100200" y="1285973"/>
            <a:ext cx="8222634" cy="487391"/>
          </a:xfrm>
          <a:prstGeom prst="rect">
            <a:avLst/>
          </a:prstGeom>
        </p:spPr>
      </p:pic>
      <p:pic>
        <p:nvPicPr>
          <p:cNvPr id="11" name="図 10">
            <a:extLst>
              <a:ext uri="{FF2B5EF4-FFF2-40B4-BE49-F238E27FC236}">
                <a16:creationId xmlns:a16="http://schemas.microsoft.com/office/drawing/2014/main" id="{DC114BC8-5597-4B85-B402-B696F9455B51}"/>
              </a:ext>
            </a:extLst>
          </p:cNvPr>
          <p:cNvPicPr>
            <a:picLocks noChangeAspect="1"/>
          </p:cNvPicPr>
          <p:nvPr/>
        </p:nvPicPr>
        <p:blipFill rotWithShape="1">
          <a:blip r:embed="rId4"/>
          <a:srcRect t="10083" r="27306" b="81368"/>
          <a:stretch/>
        </p:blipFill>
        <p:spPr>
          <a:xfrm>
            <a:off x="87796" y="1256773"/>
            <a:ext cx="6383761" cy="516591"/>
          </a:xfrm>
          <a:prstGeom prst="rect">
            <a:avLst/>
          </a:prstGeom>
        </p:spPr>
      </p:pic>
    </p:spTree>
    <p:extLst>
      <p:ext uri="{BB962C8B-B14F-4D97-AF65-F5344CB8AC3E}">
        <p14:creationId xmlns:p14="http://schemas.microsoft.com/office/powerpoint/2010/main" val="1692445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2CB4A85-343D-4BDC-956A-D074423F3B40}"/>
              </a:ext>
            </a:extLst>
          </p:cNvPr>
          <p:cNvPicPr>
            <a:picLocks noChangeAspect="1"/>
          </p:cNvPicPr>
          <p:nvPr/>
        </p:nvPicPr>
        <p:blipFill>
          <a:blip r:embed="rId2"/>
          <a:stretch>
            <a:fillRect/>
          </a:stretch>
        </p:blipFill>
        <p:spPr>
          <a:xfrm>
            <a:off x="41104" y="1412775"/>
            <a:ext cx="8215136" cy="5089623"/>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304485"/>
          </a:xfrm>
        </p:spPr>
        <p:txBody>
          <a:bodyPr>
            <a:normAutofit fontScale="92500" lnSpcReduction="10000"/>
          </a:bodyPr>
          <a:lstStyle/>
          <a:p>
            <a:r>
              <a:rPr lang="ja-JP" altLang="en-US" dirty="0"/>
              <a:t>世帯に登録されている</a:t>
            </a:r>
            <a:r>
              <a:rPr kumimoji="1" lang="ja-JP" altLang="en-US" dirty="0"/>
              <a:t>世帯員を新規に追加する方法について、説明します。</a:t>
            </a:r>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a:t>
            </a:r>
            <a:r>
              <a:rPr lang="ja-JP" altLang="en-US" dirty="0"/>
              <a:t>９</a:t>
            </a:r>
            <a:r>
              <a:rPr lang="en-US" altLang="ja-JP" dirty="0"/>
              <a:t>. </a:t>
            </a:r>
            <a:r>
              <a:rPr lang="ja-JP" altLang="en-US" dirty="0"/>
              <a:t>世帯員を削除する（</a:t>
            </a:r>
            <a:r>
              <a:rPr lang="en-US" altLang="ja-JP" dirty="0"/>
              <a:t>1/2</a:t>
            </a:r>
            <a:r>
              <a:rPr lang="ja-JP" altLang="en-US" dirty="0"/>
              <a:t>）</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367196" y="1334872"/>
            <a:ext cx="3824804"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台帳管理タブ₋世帯員データ</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で以下の操作を行い、各世帯の世帯員の削除を行います。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削除したい世帯員を選択します。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「削除」ボタンをクリックします。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「削除」ボタンを押しても世帯員は削除されません！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8472CCB3-2A9E-4B39-920E-8DFC1426F757}"/>
              </a:ext>
            </a:extLst>
          </p:cNvPr>
          <p:cNvSpPr/>
          <p:nvPr/>
        </p:nvSpPr>
        <p:spPr>
          <a:xfrm flipV="1">
            <a:off x="1597456" y="6264568"/>
            <a:ext cx="673850" cy="2378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50271575-583F-494F-94BB-4218B82021EB}"/>
              </a:ext>
            </a:extLst>
          </p:cNvPr>
          <p:cNvSpPr/>
          <p:nvPr/>
        </p:nvSpPr>
        <p:spPr>
          <a:xfrm flipV="1">
            <a:off x="41104" y="3402297"/>
            <a:ext cx="7495056" cy="23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16">
            <a:extLst>
              <a:ext uri="{FF2B5EF4-FFF2-40B4-BE49-F238E27FC236}">
                <a16:creationId xmlns:a16="http://schemas.microsoft.com/office/drawing/2014/main" id="{7B3DD32F-E2F0-4FB4-B1A6-7CB8B2C47215}"/>
              </a:ext>
            </a:extLst>
          </p:cNvPr>
          <p:cNvSpPr/>
          <p:nvPr/>
        </p:nvSpPr>
        <p:spPr>
          <a:xfrm>
            <a:off x="7163018" y="3693109"/>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16">
            <a:extLst>
              <a:ext uri="{FF2B5EF4-FFF2-40B4-BE49-F238E27FC236}">
                <a16:creationId xmlns:a16="http://schemas.microsoft.com/office/drawing/2014/main" id="{DA30153F-B8AB-4AD2-BFA4-0F77B7300405}"/>
              </a:ext>
            </a:extLst>
          </p:cNvPr>
          <p:cNvSpPr/>
          <p:nvPr/>
        </p:nvSpPr>
        <p:spPr>
          <a:xfrm>
            <a:off x="2271306" y="6105311"/>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942F8CDE-B1D6-4F57-A31D-12CF3C4146FB}"/>
              </a:ext>
            </a:extLst>
          </p:cNvPr>
          <p:cNvPicPr>
            <a:picLocks noChangeAspect="1"/>
          </p:cNvPicPr>
          <p:nvPr/>
        </p:nvPicPr>
        <p:blipFill rotWithShape="1">
          <a:blip r:embed="rId3"/>
          <a:srcRect t="10083" r="27306" b="81856"/>
          <a:stretch/>
        </p:blipFill>
        <p:spPr>
          <a:xfrm>
            <a:off x="41105" y="1410359"/>
            <a:ext cx="5694856" cy="434465"/>
          </a:xfrm>
          <a:prstGeom prst="rect">
            <a:avLst/>
          </a:prstGeom>
        </p:spPr>
      </p:pic>
    </p:spTree>
    <p:extLst>
      <p:ext uri="{BB962C8B-B14F-4D97-AF65-F5344CB8AC3E}">
        <p14:creationId xmlns:p14="http://schemas.microsoft.com/office/powerpoint/2010/main" val="253910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F403F30-3F27-4FD6-B568-0EC23679FAB5}"/>
              </a:ext>
            </a:extLst>
          </p:cNvPr>
          <p:cNvPicPr>
            <a:picLocks noChangeAspect="1"/>
          </p:cNvPicPr>
          <p:nvPr/>
        </p:nvPicPr>
        <p:blipFill>
          <a:blip r:embed="rId2"/>
          <a:stretch>
            <a:fillRect/>
          </a:stretch>
        </p:blipFill>
        <p:spPr>
          <a:xfrm>
            <a:off x="20561" y="1307524"/>
            <a:ext cx="8235679" cy="5221365"/>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304485"/>
          </a:xfrm>
        </p:spPr>
        <p:txBody>
          <a:bodyPr>
            <a:normAutofit fontScale="92500" lnSpcReduction="10000"/>
          </a:bodyPr>
          <a:lstStyle/>
          <a:p>
            <a:r>
              <a:rPr lang="ja-JP" altLang="en-US" dirty="0"/>
              <a:t>世帯に登録されている</a:t>
            </a:r>
            <a:r>
              <a:rPr kumimoji="1" lang="ja-JP" altLang="en-US" dirty="0"/>
              <a:t>世帯員を新規に追加する方法について、説明します。</a:t>
            </a:r>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a:t>
            </a:r>
            <a:r>
              <a:rPr lang="ja-JP" altLang="en-US" dirty="0"/>
              <a:t>９</a:t>
            </a:r>
            <a:r>
              <a:rPr lang="en-US" altLang="ja-JP" dirty="0"/>
              <a:t>. </a:t>
            </a:r>
            <a:r>
              <a:rPr lang="ja-JP" altLang="en-US" dirty="0"/>
              <a:t>世帯員を削除する（</a:t>
            </a:r>
            <a:r>
              <a:rPr lang="en-US" altLang="ja-JP" dirty="0"/>
              <a:t>2/2</a:t>
            </a:r>
            <a:r>
              <a:rPr lang="ja-JP" altLang="en-US" dirty="0"/>
              <a:t>）</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367196" y="1334872"/>
            <a:ext cx="3824804"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台帳管理タブ₋世帯員データ</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で以下の操作を行い、各世帯の世帯員の削除を行います。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③削除の対象となった世帯員は「削除」ボタンクリック後、緑色で表示されます。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この状態は削除の世帯員であるという表示です。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この状態以外の世帯員は次の④の操作をしても削除されません。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④「更新」ボタンをクリックします。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8472CCB3-2A9E-4B39-920E-8DFC1426F757}"/>
              </a:ext>
            </a:extLst>
          </p:cNvPr>
          <p:cNvSpPr/>
          <p:nvPr/>
        </p:nvSpPr>
        <p:spPr>
          <a:xfrm flipV="1">
            <a:off x="2271305" y="6291057"/>
            <a:ext cx="442925" cy="237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50271575-583F-494F-94BB-4218B82021EB}"/>
              </a:ext>
            </a:extLst>
          </p:cNvPr>
          <p:cNvSpPr/>
          <p:nvPr/>
        </p:nvSpPr>
        <p:spPr>
          <a:xfrm flipV="1">
            <a:off x="39071" y="3383112"/>
            <a:ext cx="7495056" cy="23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16">
            <a:extLst>
              <a:ext uri="{FF2B5EF4-FFF2-40B4-BE49-F238E27FC236}">
                <a16:creationId xmlns:a16="http://schemas.microsoft.com/office/drawing/2014/main" id="{7B3DD32F-E2F0-4FB4-B1A6-7CB8B2C47215}"/>
              </a:ext>
            </a:extLst>
          </p:cNvPr>
          <p:cNvSpPr/>
          <p:nvPr/>
        </p:nvSpPr>
        <p:spPr>
          <a:xfrm>
            <a:off x="7163018" y="3693109"/>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23" name="円/楕円 16">
            <a:extLst>
              <a:ext uri="{FF2B5EF4-FFF2-40B4-BE49-F238E27FC236}">
                <a16:creationId xmlns:a16="http://schemas.microsoft.com/office/drawing/2014/main" id="{DA30153F-B8AB-4AD2-BFA4-0F77B7300405}"/>
              </a:ext>
            </a:extLst>
          </p:cNvPr>
          <p:cNvSpPr/>
          <p:nvPr/>
        </p:nvSpPr>
        <p:spPr>
          <a:xfrm>
            <a:off x="2492767" y="6017143"/>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E321AB23-9048-4EFD-81C5-DDA933ED9AE1}"/>
              </a:ext>
            </a:extLst>
          </p:cNvPr>
          <p:cNvPicPr>
            <a:picLocks noChangeAspect="1"/>
          </p:cNvPicPr>
          <p:nvPr/>
        </p:nvPicPr>
        <p:blipFill rotWithShape="1">
          <a:blip r:embed="rId3"/>
          <a:srcRect t="10083" r="27306" b="81756"/>
          <a:stretch/>
        </p:blipFill>
        <p:spPr>
          <a:xfrm>
            <a:off x="10456" y="1307525"/>
            <a:ext cx="6023992" cy="465292"/>
          </a:xfrm>
          <a:prstGeom prst="rect">
            <a:avLst/>
          </a:prstGeom>
        </p:spPr>
      </p:pic>
    </p:spTree>
    <p:extLst>
      <p:ext uri="{BB962C8B-B14F-4D97-AF65-F5344CB8AC3E}">
        <p14:creationId xmlns:p14="http://schemas.microsoft.com/office/powerpoint/2010/main" val="2015704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5BC9666-7E1D-4804-8D4E-7293ED0ABDC6}"/>
              </a:ext>
            </a:extLst>
          </p:cNvPr>
          <p:cNvPicPr>
            <a:picLocks noChangeAspect="1"/>
          </p:cNvPicPr>
          <p:nvPr/>
        </p:nvPicPr>
        <p:blipFill>
          <a:blip r:embed="rId2"/>
          <a:stretch>
            <a:fillRect/>
          </a:stretch>
        </p:blipFill>
        <p:spPr>
          <a:xfrm>
            <a:off x="8400256" y="4345793"/>
            <a:ext cx="3362060" cy="1059960"/>
          </a:xfrm>
          <a:prstGeom prst="rect">
            <a:avLst/>
          </a:prstGeom>
        </p:spPr>
      </p:pic>
      <p:pic>
        <p:nvPicPr>
          <p:cNvPr id="6" name="図 5">
            <a:extLst>
              <a:ext uri="{FF2B5EF4-FFF2-40B4-BE49-F238E27FC236}">
                <a16:creationId xmlns:a16="http://schemas.microsoft.com/office/drawing/2014/main" id="{F86A6D3F-DC88-422C-A2D4-9B7D731A441B}"/>
              </a:ext>
            </a:extLst>
          </p:cNvPr>
          <p:cNvPicPr>
            <a:picLocks noChangeAspect="1"/>
          </p:cNvPicPr>
          <p:nvPr/>
        </p:nvPicPr>
        <p:blipFill>
          <a:blip r:embed="rId3"/>
          <a:stretch>
            <a:fillRect/>
          </a:stretch>
        </p:blipFill>
        <p:spPr>
          <a:xfrm>
            <a:off x="119336" y="1291202"/>
            <a:ext cx="8040216" cy="5041644"/>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242021" y="693042"/>
            <a:ext cx="11802197" cy="304485"/>
          </a:xfrm>
        </p:spPr>
        <p:txBody>
          <a:bodyPr>
            <a:normAutofit fontScale="92500" lnSpcReduction="10000"/>
          </a:bodyPr>
          <a:lstStyle/>
          <a:p>
            <a:r>
              <a:rPr lang="ja-JP" altLang="en-US" dirty="0"/>
              <a:t>登録されている経営体データを削除する方法</a:t>
            </a:r>
            <a:r>
              <a:rPr kumimoji="1" lang="ja-JP" altLang="en-US" dirty="0"/>
              <a:t>について、説明します。</a:t>
            </a:r>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a:t>
            </a:r>
            <a:r>
              <a:rPr lang="ja-JP" altLang="en-US" dirty="0"/>
              <a:t>９</a:t>
            </a:r>
            <a:r>
              <a:rPr lang="en-US" altLang="ja-JP" dirty="0"/>
              <a:t>. </a:t>
            </a:r>
            <a:r>
              <a:rPr lang="ja-JP" altLang="en-US" dirty="0"/>
              <a:t>経営体を削除する</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231437" y="1376395"/>
            <a:ext cx="3921492" cy="28007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台帳管理タブ₋農家</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法人データ</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で以下の操作を行い、経営体の削除を行います。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①削除したい経営体を検索し、「削除」ボタンをクリックします。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②「削除」ボタンクリック後、下記メッセージが表示されます。「</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」をクリックすると経営体データが削除されます。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8472CCB3-2A9E-4B39-920E-8DFC1426F757}"/>
              </a:ext>
            </a:extLst>
          </p:cNvPr>
          <p:cNvSpPr/>
          <p:nvPr/>
        </p:nvSpPr>
        <p:spPr>
          <a:xfrm flipV="1">
            <a:off x="1836935" y="6095017"/>
            <a:ext cx="442925" cy="237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50271575-583F-494F-94BB-4218B82021EB}"/>
              </a:ext>
            </a:extLst>
          </p:cNvPr>
          <p:cNvSpPr/>
          <p:nvPr/>
        </p:nvSpPr>
        <p:spPr>
          <a:xfrm flipV="1">
            <a:off x="9336359" y="5087944"/>
            <a:ext cx="672949" cy="213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16">
            <a:extLst>
              <a:ext uri="{FF2B5EF4-FFF2-40B4-BE49-F238E27FC236}">
                <a16:creationId xmlns:a16="http://schemas.microsoft.com/office/drawing/2014/main" id="{7B3DD32F-E2F0-4FB4-B1A6-7CB8B2C47215}"/>
              </a:ext>
            </a:extLst>
          </p:cNvPr>
          <p:cNvSpPr/>
          <p:nvPr/>
        </p:nvSpPr>
        <p:spPr>
          <a:xfrm>
            <a:off x="9095655" y="5063377"/>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3" name="円/楕円 16">
            <a:extLst>
              <a:ext uri="{FF2B5EF4-FFF2-40B4-BE49-F238E27FC236}">
                <a16:creationId xmlns:a16="http://schemas.microsoft.com/office/drawing/2014/main" id="{DA30153F-B8AB-4AD2-BFA4-0F77B7300405}"/>
              </a:ext>
            </a:extLst>
          </p:cNvPr>
          <p:cNvSpPr/>
          <p:nvPr/>
        </p:nvSpPr>
        <p:spPr>
          <a:xfrm>
            <a:off x="2492767" y="6017143"/>
            <a:ext cx="212000" cy="23783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pic>
        <p:nvPicPr>
          <p:cNvPr id="11" name="図 10">
            <a:extLst>
              <a:ext uri="{FF2B5EF4-FFF2-40B4-BE49-F238E27FC236}">
                <a16:creationId xmlns:a16="http://schemas.microsoft.com/office/drawing/2014/main" id="{060F7CE4-2FEC-4EDE-BD3A-73A53B62B016}"/>
              </a:ext>
            </a:extLst>
          </p:cNvPr>
          <p:cNvPicPr>
            <a:picLocks noChangeAspect="1"/>
          </p:cNvPicPr>
          <p:nvPr/>
        </p:nvPicPr>
        <p:blipFill rotWithShape="1">
          <a:blip r:embed="rId4"/>
          <a:srcRect t="10083" r="27306" b="81903"/>
          <a:stretch/>
        </p:blipFill>
        <p:spPr>
          <a:xfrm>
            <a:off x="108206" y="1288111"/>
            <a:ext cx="5267713" cy="412697"/>
          </a:xfrm>
          <a:prstGeom prst="rect">
            <a:avLst/>
          </a:prstGeom>
        </p:spPr>
      </p:pic>
    </p:spTree>
    <p:extLst>
      <p:ext uri="{BB962C8B-B14F-4D97-AF65-F5344CB8AC3E}">
        <p14:creationId xmlns:p14="http://schemas.microsoft.com/office/powerpoint/2010/main" val="855335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B9CC7CD-3D80-4548-9566-28A38414F75F}"/>
              </a:ext>
            </a:extLst>
          </p:cNvPr>
          <p:cNvPicPr>
            <a:picLocks noChangeAspect="1"/>
          </p:cNvPicPr>
          <p:nvPr/>
        </p:nvPicPr>
        <p:blipFill>
          <a:blip r:embed="rId2" cstate="print"/>
          <a:stretch>
            <a:fillRect/>
          </a:stretch>
        </p:blipFill>
        <p:spPr>
          <a:xfrm>
            <a:off x="-14351" y="1207984"/>
            <a:ext cx="8544272" cy="5650016"/>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198459" y="620688"/>
            <a:ext cx="11802197" cy="547835"/>
          </a:xfrm>
        </p:spPr>
        <p:txBody>
          <a:bodyPr>
            <a:normAutofit fontScale="92500" lnSpcReduction="20000"/>
          </a:bodyPr>
          <a:lstStyle/>
          <a:p>
            <a:r>
              <a:rPr kumimoji="1" lang="ja-JP" altLang="en-US" dirty="0"/>
              <a:t>相続等の際の共有名義の作成方法について、説明します。</a:t>
            </a:r>
            <a:endParaRPr kumimoji="1" lang="en-US" altLang="ja-JP" dirty="0"/>
          </a:p>
          <a:p>
            <a:r>
              <a:rPr lang="ja-JP" altLang="en-US" dirty="0"/>
              <a:t>今回はすでに登録されている世帯に共有名義を登録する方法について、説明します。</a:t>
            </a:r>
            <a:endParaRPr kumimoji="1" lang="ja-JP" altLang="en-US" dirty="0"/>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2-10. </a:t>
            </a:r>
            <a:r>
              <a:rPr lang="ja-JP" altLang="en-US" dirty="0"/>
              <a:t>共有名義の作成方法（</a:t>
            </a:r>
            <a:r>
              <a:rPr lang="en-US" altLang="ja-JP" dirty="0"/>
              <a:t>1/2</a:t>
            </a:r>
            <a:r>
              <a:rPr lang="ja-JP" altLang="en-US" dirty="0"/>
              <a:t>） </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544272" y="1168523"/>
            <a:ext cx="3824804" cy="60016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世帯員</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構成員データタブ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①　共有名義を作成する世帯を検索し、「追加」ボタンをクリックします。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②　空白の行が追加されますので、共有名義とわかるよう氏名、ヨミガナを入力します。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例）〇〇　</a:t>
            </a:r>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他△名</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数字は全角で入力。</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世帯員番号は自動生成されます。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③　入力完了後、「更新」ボタンをクリックします。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i="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・新規で共有名義を登録する場合、</a:t>
            </a:r>
            <a:r>
              <a:rPr lang="en-US" altLang="ja-JP" sz="1200" i="1" dirty="0">
                <a:latin typeface="メイリオ" panose="020B0604030504040204" pitchFamily="50" charset="-128"/>
                <a:ea typeface="メイリオ" panose="020B0604030504040204" pitchFamily="50" charset="-128"/>
                <a:cs typeface="Meiryo UI" panose="020B0604030504040204" pitchFamily="50" charset="-128"/>
              </a:rPr>
              <a:t>P20</a:t>
            </a:r>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「農家</a:t>
            </a:r>
            <a:r>
              <a:rPr lang="en-US" altLang="ja-JP" sz="12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法人の新規登録」で行ってください。</a:t>
            </a:r>
            <a:endParaRPr lang="en-US" altLang="ja-JP" sz="12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・住基台帳での共有名義が管理されている場合、世帯員番号は住基台帳と同じものを登録してください。</a:t>
            </a:r>
            <a:endParaRPr lang="en-US" altLang="ja-JP" sz="12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i="1" dirty="0">
                <a:latin typeface="メイリオ" panose="020B0604030504040204" pitchFamily="50" charset="-128"/>
                <a:ea typeface="メイリオ" panose="020B0604030504040204" pitchFamily="50" charset="-128"/>
                <a:cs typeface="Meiryo UI" panose="020B0604030504040204" pitchFamily="50" charset="-128"/>
              </a:rPr>
              <a:t>不明な場合は任意の値で登録し、住基台帳との突合の際に削除、または二重に登録されないよう操作が必要です。</a:t>
            </a:r>
            <a:endParaRPr lang="en-US" altLang="ja-JP" sz="12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1423D31B-DDA4-42DE-8CAE-D126E5CB23B9}"/>
              </a:ext>
            </a:extLst>
          </p:cNvPr>
          <p:cNvSpPr/>
          <p:nvPr/>
        </p:nvSpPr>
        <p:spPr>
          <a:xfrm flipV="1">
            <a:off x="1200482" y="6627164"/>
            <a:ext cx="519649" cy="23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9177A2B-3DDB-4289-997C-F5787467DF61}"/>
              </a:ext>
            </a:extLst>
          </p:cNvPr>
          <p:cNvSpPr/>
          <p:nvPr/>
        </p:nvSpPr>
        <p:spPr>
          <a:xfrm flipV="1">
            <a:off x="0" y="3585218"/>
            <a:ext cx="7752184" cy="183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3FD638E-8F10-44FE-83AC-EA371CEB4573}"/>
              </a:ext>
            </a:extLst>
          </p:cNvPr>
          <p:cNvSpPr/>
          <p:nvPr/>
        </p:nvSpPr>
        <p:spPr>
          <a:xfrm>
            <a:off x="948426" y="6564936"/>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D17384A9-895A-4483-A0D5-F295E1E39BE1}"/>
              </a:ext>
            </a:extLst>
          </p:cNvPr>
          <p:cNvSpPr/>
          <p:nvPr/>
        </p:nvSpPr>
        <p:spPr>
          <a:xfrm>
            <a:off x="318140" y="3707770"/>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1" name="正方形/長方形 10">
            <a:extLst>
              <a:ext uri="{FF2B5EF4-FFF2-40B4-BE49-F238E27FC236}">
                <a16:creationId xmlns:a16="http://schemas.microsoft.com/office/drawing/2014/main" id="{07B65DB1-D422-4A28-A600-D97C2CEE1428}"/>
              </a:ext>
            </a:extLst>
          </p:cNvPr>
          <p:cNvSpPr/>
          <p:nvPr/>
        </p:nvSpPr>
        <p:spPr>
          <a:xfrm flipV="1">
            <a:off x="2279576" y="6601639"/>
            <a:ext cx="519649" cy="23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円/楕円 16">
            <a:extLst>
              <a:ext uri="{FF2B5EF4-FFF2-40B4-BE49-F238E27FC236}">
                <a16:creationId xmlns:a16="http://schemas.microsoft.com/office/drawing/2014/main" id="{E762C655-8EB5-4FC9-921E-45F798F14B32}"/>
              </a:ext>
            </a:extLst>
          </p:cNvPr>
          <p:cNvSpPr/>
          <p:nvPr/>
        </p:nvSpPr>
        <p:spPr>
          <a:xfrm>
            <a:off x="2814417" y="6386681"/>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a:extLst>
              <a:ext uri="{FF2B5EF4-FFF2-40B4-BE49-F238E27FC236}">
                <a16:creationId xmlns:a16="http://schemas.microsoft.com/office/drawing/2014/main" id="{67DA6D7C-6BC3-4179-91FF-9B953F564C9B}"/>
              </a:ext>
            </a:extLst>
          </p:cNvPr>
          <p:cNvPicPr>
            <a:picLocks noChangeAspect="1"/>
          </p:cNvPicPr>
          <p:nvPr/>
        </p:nvPicPr>
        <p:blipFill>
          <a:blip r:embed="rId3"/>
          <a:stretch>
            <a:fillRect/>
          </a:stretch>
        </p:blipFill>
        <p:spPr>
          <a:xfrm>
            <a:off x="-14352" y="1238715"/>
            <a:ext cx="8544271" cy="465757"/>
          </a:xfrm>
          <a:prstGeom prst="rect">
            <a:avLst/>
          </a:prstGeom>
        </p:spPr>
      </p:pic>
      <p:pic>
        <p:nvPicPr>
          <p:cNvPr id="19" name="図 18">
            <a:extLst>
              <a:ext uri="{FF2B5EF4-FFF2-40B4-BE49-F238E27FC236}">
                <a16:creationId xmlns:a16="http://schemas.microsoft.com/office/drawing/2014/main" id="{D6ADA75E-1D53-4E72-AABF-94FAEC42AED2}"/>
              </a:ext>
            </a:extLst>
          </p:cNvPr>
          <p:cNvPicPr>
            <a:picLocks noChangeAspect="1"/>
          </p:cNvPicPr>
          <p:nvPr/>
        </p:nvPicPr>
        <p:blipFill rotWithShape="1">
          <a:blip r:embed="rId4"/>
          <a:srcRect t="10083" r="27306" b="81620"/>
          <a:stretch/>
        </p:blipFill>
        <p:spPr>
          <a:xfrm>
            <a:off x="-5362" y="1203125"/>
            <a:ext cx="6383761" cy="501348"/>
          </a:xfrm>
          <a:prstGeom prst="rect">
            <a:avLst/>
          </a:prstGeom>
        </p:spPr>
      </p:pic>
    </p:spTree>
    <p:extLst>
      <p:ext uri="{BB962C8B-B14F-4D97-AF65-F5344CB8AC3E}">
        <p14:creationId xmlns:p14="http://schemas.microsoft.com/office/powerpoint/2010/main" val="2451567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DDB35F4-0216-4626-8CFC-C33CE8867A75}"/>
              </a:ext>
            </a:extLst>
          </p:cNvPr>
          <p:cNvPicPr>
            <a:picLocks noChangeAspect="1"/>
          </p:cNvPicPr>
          <p:nvPr/>
        </p:nvPicPr>
        <p:blipFill>
          <a:blip r:embed="rId2" cstate="print"/>
          <a:stretch>
            <a:fillRect/>
          </a:stretch>
        </p:blipFill>
        <p:spPr>
          <a:xfrm>
            <a:off x="124625" y="1180409"/>
            <a:ext cx="8023603" cy="5677591"/>
          </a:xfrm>
          <a:prstGeom prst="rect">
            <a:avLst/>
          </a:prstGeom>
        </p:spPr>
      </p:pic>
      <p:sp>
        <p:nvSpPr>
          <p:cNvPr id="3" name="テキスト プレースホルダー 2">
            <a:extLst>
              <a:ext uri="{FF2B5EF4-FFF2-40B4-BE49-F238E27FC236}">
                <a16:creationId xmlns:a16="http://schemas.microsoft.com/office/drawing/2014/main" id="{40A3D0AC-C881-455E-99D5-5233F821D96E}"/>
              </a:ext>
            </a:extLst>
          </p:cNvPr>
          <p:cNvSpPr>
            <a:spLocks noGrp="1"/>
          </p:cNvSpPr>
          <p:nvPr>
            <p:ph type="body" sz="quarter" idx="10"/>
          </p:nvPr>
        </p:nvSpPr>
        <p:spPr>
          <a:xfrm>
            <a:off x="194901" y="762196"/>
            <a:ext cx="11802197" cy="298252"/>
          </a:xfrm>
        </p:spPr>
        <p:txBody>
          <a:bodyPr>
            <a:normAutofit fontScale="92500" lnSpcReduction="20000"/>
          </a:bodyPr>
          <a:lstStyle/>
          <a:p>
            <a:r>
              <a:rPr kumimoji="1" lang="ja-JP" altLang="en-US" dirty="0"/>
              <a:t>相続等の際の共有名義の作成方法について、説明します。</a:t>
            </a:r>
            <a:endParaRPr kumimoji="1" lang="en-US" altLang="ja-JP" dirty="0"/>
          </a:p>
        </p:txBody>
      </p:sp>
      <p:sp>
        <p:nvSpPr>
          <p:cNvPr id="4" name="タイトル 2">
            <a:extLst>
              <a:ext uri="{FF2B5EF4-FFF2-40B4-BE49-F238E27FC236}">
                <a16:creationId xmlns:a16="http://schemas.microsoft.com/office/drawing/2014/main" id="{70AFC3DE-F291-43F3-801A-6F4649EAA700}"/>
              </a:ext>
            </a:extLst>
          </p:cNvPr>
          <p:cNvSpPr>
            <a:spLocks noGrp="1"/>
          </p:cNvSpPr>
          <p:nvPr>
            <p:ph type="title"/>
          </p:nvPr>
        </p:nvSpPr>
        <p:spPr>
          <a:xfrm>
            <a:off x="297351" y="84739"/>
            <a:ext cx="9494526" cy="547835"/>
          </a:xfrm>
        </p:spPr>
        <p:txBody>
          <a:bodyPr/>
          <a:lstStyle/>
          <a:p>
            <a:r>
              <a:rPr lang="en-US" altLang="ja-JP" dirty="0"/>
              <a:t>2-10. </a:t>
            </a:r>
            <a:r>
              <a:rPr lang="ja-JP" altLang="en-US" dirty="0"/>
              <a:t>共有名義の作成方法（</a:t>
            </a:r>
            <a:r>
              <a:rPr lang="en-US" altLang="ja-JP" dirty="0"/>
              <a:t>2/2</a:t>
            </a:r>
            <a:r>
              <a:rPr lang="ja-JP" altLang="en-US" dirty="0"/>
              <a:t>） </a:t>
            </a:r>
            <a:endParaRPr kumimoji="1" lang="ja-JP" altLang="en-US" dirty="0"/>
          </a:p>
        </p:txBody>
      </p:sp>
      <p:sp>
        <p:nvSpPr>
          <p:cNvPr id="13" name="テキスト ボックス 12">
            <a:extLst>
              <a:ext uri="{FF2B5EF4-FFF2-40B4-BE49-F238E27FC236}">
                <a16:creationId xmlns:a16="http://schemas.microsoft.com/office/drawing/2014/main" id="{C3D3DD75-FE99-46E5-B526-72E9DA7057FF}"/>
              </a:ext>
            </a:extLst>
          </p:cNvPr>
          <p:cNvSpPr txBox="1"/>
          <p:nvPr/>
        </p:nvSpPr>
        <p:spPr>
          <a:xfrm>
            <a:off x="8259106" y="1168523"/>
            <a:ext cx="3824804" cy="47705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台帳管理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共有者管理タブ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①　「名簿」より、</a:t>
            </a:r>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P35</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で作成した共有名義を検索します。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②　「名簿」より、共有者を検索します。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③　按分率を入力し、「追加」をクリックします。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➃　共有者一覧に追加されます。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i="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共有者の数だけ、②～➃の操作を行います。</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i="1" dirty="0">
                <a:latin typeface="メイリオ" panose="020B0604030504040204" pitchFamily="50" charset="-128"/>
                <a:ea typeface="メイリオ" panose="020B0604030504040204" pitchFamily="50" charset="-128"/>
                <a:cs typeface="Meiryo UI" panose="020B0604030504040204" pitchFamily="50" charset="-128"/>
              </a:rPr>
              <a:t>⑤　入力完了後、「更新」をクリックします。　</a:t>
            </a:r>
            <a:endParaRPr lang="en-US" altLang="ja-JP" sz="1600" i="1"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1423D31B-DDA4-42DE-8CAE-D126E5CB23B9}"/>
              </a:ext>
            </a:extLst>
          </p:cNvPr>
          <p:cNvSpPr/>
          <p:nvPr/>
        </p:nvSpPr>
        <p:spPr>
          <a:xfrm flipV="1">
            <a:off x="2824614" y="2036560"/>
            <a:ext cx="519649" cy="230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9177A2B-3DDB-4289-997C-F5787467DF61}"/>
              </a:ext>
            </a:extLst>
          </p:cNvPr>
          <p:cNvSpPr/>
          <p:nvPr/>
        </p:nvSpPr>
        <p:spPr>
          <a:xfrm flipV="1">
            <a:off x="1775520" y="2420889"/>
            <a:ext cx="288032" cy="2160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13FD638E-8F10-44FE-83AC-EA371CEB4573}"/>
              </a:ext>
            </a:extLst>
          </p:cNvPr>
          <p:cNvSpPr/>
          <p:nvPr/>
        </p:nvSpPr>
        <p:spPr>
          <a:xfrm>
            <a:off x="3446804" y="1982063"/>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D17384A9-895A-4483-A0D5-F295E1E39BE1}"/>
              </a:ext>
            </a:extLst>
          </p:cNvPr>
          <p:cNvSpPr/>
          <p:nvPr/>
        </p:nvSpPr>
        <p:spPr>
          <a:xfrm>
            <a:off x="1506101" y="2234409"/>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1" name="正方形/長方形 10">
            <a:extLst>
              <a:ext uri="{FF2B5EF4-FFF2-40B4-BE49-F238E27FC236}">
                <a16:creationId xmlns:a16="http://schemas.microsoft.com/office/drawing/2014/main" id="{07B65DB1-D422-4A28-A600-D97C2CEE1428}"/>
              </a:ext>
            </a:extLst>
          </p:cNvPr>
          <p:cNvSpPr/>
          <p:nvPr/>
        </p:nvSpPr>
        <p:spPr>
          <a:xfrm flipV="1">
            <a:off x="3307526" y="6597755"/>
            <a:ext cx="628234" cy="1755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円/楕円 16">
            <a:extLst>
              <a:ext uri="{FF2B5EF4-FFF2-40B4-BE49-F238E27FC236}">
                <a16:creationId xmlns:a16="http://schemas.microsoft.com/office/drawing/2014/main" id="{E762C655-8EB5-4FC9-921E-45F798F14B32}"/>
              </a:ext>
            </a:extLst>
          </p:cNvPr>
          <p:cNvSpPr/>
          <p:nvPr/>
        </p:nvSpPr>
        <p:spPr>
          <a:xfrm>
            <a:off x="4136426" y="2354651"/>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F0A2572C-C0AB-4EDD-B04B-52D17337F6F9}"/>
              </a:ext>
            </a:extLst>
          </p:cNvPr>
          <p:cNvSpPr/>
          <p:nvPr/>
        </p:nvSpPr>
        <p:spPr>
          <a:xfrm flipV="1">
            <a:off x="2138426" y="2312876"/>
            <a:ext cx="1941350" cy="324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1928E76F-0140-4120-9A8B-4203AD58F55A}"/>
              </a:ext>
            </a:extLst>
          </p:cNvPr>
          <p:cNvSpPr/>
          <p:nvPr/>
        </p:nvSpPr>
        <p:spPr>
          <a:xfrm flipV="1">
            <a:off x="297350" y="2955031"/>
            <a:ext cx="3782425" cy="545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円/楕円 16">
            <a:extLst>
              <a:ext uri="{FF2B5EF4-FFF2-40B4-BE49-F238E27FC236}">
                <a16:creationId xmlns:a16="http://schemas.microsoft.com/office/drawing/2014/main" id="{19C10BD6-89ED-4093-B5D4-A3BF89B56319}"/>
              </a:ext>
            </a:extLst>
          </p:cNvPr>
          <p:cNvSpPr/>
          <p:nvPr/>
        </p:nvSpPr>
        <p:spPr>
          <a:xfrm>
            <a:off x="4127905" y="3059472"/>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16">
            <a:extLst>
              <a:ext uri="{FF2B5EF4-FFF2-40B4-BE49-F238E27FC236}">
                <a16:creationId xmlns:a16="http://schemas.microsoft.com/office/drawing/2014/main" id="{C005C696-075C-4E66-A402-ADF3037D444C}"/>
              </a:ext>
            </a:extLst>
          </p:cNvPr>
          <p:cNvSpPr/>
          <p:nvPr/>
        </p:nvSpPr>
        <p:spPr>
          <a:xfrm>
            <a:off x="3446804" y="6237312"/>
            <a:ext cx="241094" cy="24048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a:extLst>
              <a:ext uri="{FF2B5EF4-FFF2-40B4-BE49-F238E27FC236}">
                <a16:creationId xmlns:a16="http://schemas.microsoft.com/office/drawing/2014/main" id="{DF0C4471-A175-49D9-94AF-613DAC522942}"/>
              </a:ext>
            </a:extLst>
          </p:cNvPr>
          <p:cNvPicPr>
            <a:picLocks noChangeAspect="1"/>
          </p:cNvPicPr>
          <p:nvPr/>
        </p:nvPicPr>
        <p:blipFill>
          <a:blip r:embed="rId3"/>
          <a:stretch>
            <a:fillRect/>
          </a:stretch>
        </p:blipFill>
        <p:spPr>
          <a:xfrm>
            <a:off x="108090" y="1220018"/>
            <a:ext cx="8023603" cy="487391"/>
          </a:xfrm>
          <a:prstGeom prst="rect">
            <a:avLst/>
          </a:prstGeom>
        </p:spPr>
      </p:pic>
      <p:pic>
        <p:nvPicPr>
          <p:cNvPr id="23" name="図 22">
            <a:extLst>
              <a:ext uri="{FF2B5EF4-FFF2-40B4-BE49-F238E27FC236}">
                <a16:creationId xmlns:a16="http://schemas.microsoft.com/office/drawing/2014/main" id="{A9F7E9D7-DA86-4210-9820-5B7F341F8021}"/>
              </a:ext>
            </a:extLst>
          </p:cNvPr>
          <p:cNvPicPr>
            <a:picLocks noChangeAspect="1"/>
          </p:cNvPicPr>
          <p:nvPr/>
        </p:nvPicPr>
        <p:blipFill rotWithShape="1">
          <a:blip r:embed="rId4"/>
          <a:srcRect t="10083" r="27306" b="81741"/>
          <a:stretch/>
        </p:blipFill>
        <p:spPr>
          <a:xfrm>
            <a:off x="131939" y="1190070"/>
            <a:ext cx="5980355" cy="487391"/>
          </a:xfrm>
          <a:prstGeom prst="rect">
            <a:avLst/>
          </a:prstGeom>
        </p:spPr>
      </p:pic>
    </p:spTree>
    <p:extLst>
      <p:ext uri="{BB962C8B-B14F-4D97-AF65-F5344CB8AC3E}">
        <p14:creationId xmlns:p14="http://schemas.microsoft.com/office/powerpoint/2010/main" val="3563228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C45398A6-3CAF-4A13-ABBC-A3D908931A23}"/>
              </a:ext>
            </a:extLst>
          </p:cNvPr>
          <p:cNvSpPr>
            <a:spLocks noGrp="1"/>
          </p:cNvSpPr>
          <p:nvPr>
            <p:ph type="ctrTitle"/>
          </p:nvPr>
        </p:nvSpPr>
        <p:spPr>
          <a:xfrm>
            <a:off x="0" y="2614613"/>
            <a:ext cx="12192000" cy="1223962"/>
          </a:xfrm>
        </p:spPr>
        <p:txBody>
          <a:bodyPr/>
          <a:lstStyle/>
          <a:p>
            <a:r>
              <a:rPr lang="en-US" altLang="ja-JP" dirty="0"/>
              <a:t>3.</a:t>
            </a:r>
            <a:r>
              <a:rPr lang="ja-JP" altLang="en-US" dirty="0"/>
              <a:t>実務操作</a:t>
            </a:r>
            <a:r>
              <a:rPr lang="en-US" altLang="ja-JP" dirty="0"/>
              <a:t>_</a:t>
            </a:r>
            <a:r>
              <a:rPr lang="ja-JP" altLang="en-US" dirty="0"/>
              <a:t>各種帳票の出力</a:t>
            </a:r>
            <a:endParaRPr kumimoji="1" lang="ja-JP" altLang="en-US" dirty="0"/>
          </a:p>
        </p:txBody>
      </p:sp>
    </p:spTree>
    <p:extLst>
      <p:ext uri="{BB962C8B-B14F-4D97-AF65-F5344CB8AC3E}">
        <p14:creationId xmlns:p14="http://schemas.microsoft.com/office/powerpoint/2010/main" val="3394497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2655400-9700-4B93-BAA3-B93ECFED78C7}"/>
              </a:ext>
            </a:extLst>
          </p:cNvPr>
          <p:cNvPicPr>
            <a:picLocks noChangeAspect="1"/>
          </p:cNvPicPr>
          <p:nvPr/>
        </p:nvPicPr>
        <p:blipFill>
          <a:blip r:embed="rId3"/>
          <a:stretch>
            <a:fillRect/>
          </a:stretch>
        </p:blipFill>
        <p:spPr>
          <a:xfrm>
            <a:off x="120510" y="1474111"/>
            <a:ext cx="7431715" cy="4669310"/>
          </a:xfrm>
          <a:prstGeom prst="rect">
            <a:avLst/>
          </a:prstGeom>
        </p:spPr>
      </p:pic>
      <p:sp>
        <p:nvSpPr>
          <p:cNvPr id="88" name="テキスト ボックス 87"/>
          <p:cNvSpPr txBox="1"/>
          <p:nvPr/>
        </p:nvSpPr>
        <p:spPr>
          <a:xfrm>
            <a:off x="7552225" y="1477662"/>
            <a:ext cx="4507458" cy="30469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証明</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交付</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指導文書等タブ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証明</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交付</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指導文書等タブを表示します。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出力する帳票の種別を選択します。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申請人、代理人を「名簿」から検索します。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申請目的等を入力します。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帳票出力ボタンを押下します。</a:t>
            </a:r>
          </a:p>
        </p:txBody>
      </p:sp>
      <p:grpSp>
        <p:nvGrpSpPr>
          <p:cNvPr id="8" name="グループ化 7"/>
          <p:cNvGrpSpPr/>
          <p:nvPr/>
        </p:nvGrpSpPr>
        <p:grpSpPr>
          <a:xfrm>
            <a:off x="109787" y="1873137"/>
            <a:ext cx="3458551" cy="4291820"/>
            <a:chOff x="-171064" y="1928195"/>
            <a:chExt cx="3280375" cy="3983247"/>
          </a:xfrm>
        </p:grpSpPr>
        <p:sp>
          <p:nvSpPr>
            <p:cNvPr id="25" name="正方形/長方形 24"/>
            <p:cNvSpPr/>
            <p:nvPr/>
          </p:nvSpPr>
          <p:spPr>
            <a:xfrm>
              <a:off x="-171064" y="5677467"/>
              <a:ext cx="540061" cy="233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p:cNvSpPr/>
            <p:nvPr/>
          </p:nvSpPr>
          <p:spPr>
            <a:xfrm>
              <a:off x="-153976" y="2076622"/>
              <a:ext cx="2723902" cy="149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p:cNvSpPr/>
            <p:nvPr/>
          </p:nvSpPr>
          <p:spPr>
            <a:xfrm>
              <a:off x="-133331" y="2279000"/>
              <a:ext cx="1678783" cy="878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p:cNvSpPr/>
            <p:nvPr/>
          </p:nvSpPr>
          <p:spPr>
            <a:xfrm>
              <a:off x="1613750" y="2410092"/>
              <a:ext cx="1495561" cy="770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p:cNvSpPr/>
            <p:nvPr/>
          </p:nvSpPr>
          <p:spPr>
            <a:xfrm>
              <a:off x="-153976" y="1928195"/>
              <a:ext cx="707821" cy="151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11" name="円/楕円 32"/>
          <p:cNvSpPr/>
          <p:nvPr/>
        </p:nvSpPr>
        <p:spPr>
          <a:xfrm>
            <a:off x="3076489" y="1934974"/>
            <a:ext cx="307438" cy="3015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2" name="円/楕円 33"/>
          <p:cNvSpPr/>
          <p:nvPr/>
        </p:nvSpPr>
        <p:spPr>
          <a:xfrm>
            <a:off x="1012488" y="3200482"/>
            <a:ext cx="303328" cy="3015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13" name="円/楕円 34"/>
          <p:cNvSpPr/>
          <p:nvPr/>
        </p:nvSpPr>
        <p:spPr>
          <a:xfrm>
            <a:off x="3649127" y="2714266"/>
            <a:ext cx="307438" cy="3015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14" name="円/楕円 35"/>
          <p:cNvSpPr/>
          <p:nvPr/>
        </p:nvSpPr>
        <p:spPr>
          <a:xfrm>
            <a:off x="759081" y="5841830"/>
            <a:ext cx="303330" cy="3015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4" name="タイトル 3"/>
          <p:cNvSpPr>
            <a:spLocks noGrp="1"/>
          </p:cNvSpPr>
          <p:nvPr>
            <p:ph type="title"/>
          </p:nvPr>
        </p:nvSpPr>
        <p:spPr/>
        <p:txBody>
          <a:bodyPr/>
          <a:lstStyle/>
          <a:p>
            <a:r>
              <a:rPr lang="en-US" altLang="ja-JP" dirty="0"/>
              <a:t>3-1. </a:t>
            </a:r>
            <a:r>
              <a:rPr lang="ja-JP" altLang="en-US" dirty="0"/>
              <a:t>耕作証明願を交付する</a:t>
            </a:r>
            <a:endParaRPr kumimoji="1" lang="ja-JP" altLang="en-US" dirty="0"/>
          </a:p>
        </p:txBody>
      </p:sp>
      <p:sp>
        <p:nvSpPr>
          <p:cNvPr id="2" name="テキスト プレースホルダー 1"/>
          <p:cNvSpPr>
            <a:spLocks noGrp="1"/>
          </p:cNvSpPr>
          <p:nvPr>
            <p:ph type="body" sz="quarter" idx="10"/>
          </p:nvPr>
        </p:nvSpPr>
        <p:spPr>
          <a:xfrm>
            <a:off x="417513" y="693041"/>
            <a:ext cx="11366500" cy="514921"/>
          </a:xfrm>
        </p:spPr>
        <p:txBody>
          <a:bodyPr/>
          <a:lstStyle/>
          <a:p>
            <a:r>
              <a:rPr lang="ja-JP" altLang="en-US" dirty="0">
                <a:cs typeface="Meiryo UI" panose="020B0604030504040204" pitchFamily="50" charset="-128"/>
              </a:rPr>
              <a:t>農業委員会等の窓口において、農家</a:t>
            </a:r>
            <a:r>
              <a:rPr lang="en-US" altLang="ja-JP" dirty="0">
                <a:cs typeface="Meiryo UI" panose="020B0604030504040204" pitchFamily="50" charset="-128"/>
              </a:rPr>
              <a:t>/</a:t>
            </a:r>
            <a:r>
              <a:rPr lang="ja-JP" altLang="en-US" dirty="0">
                <a:cs typeface="Meiryo UI" panose="020B0604030504040204" pitchFamily="50" charset="-128"/>
              </a:rPr>
              <a:t>法人等より証明書願などを受領した場合に、証明書／交付書／指導文書を交付します。</a:t>
            </a:r>
            <a:endParaRPr lang="en-US" altLang="ja-JP" dirty="0"/>
          </a:p>
        </p:txBody>
      </p:sp>
      <p:pic>
        <p:nvPicPr>
          <p:cNvPr id="26" name="図 25">
            <a:extLst>
              <a:ext uri="{FF2B5EF4-FFF2-40B4-BE49-F238E27FC236}">
                <a16:creationId xmlns:a16="http://schemas.microsoft.com/office/drawing/2014/main" id="{AE43BBAB-8BFE-4A09-87DC-0CD94F7A33DD}"/>
              </a:ext>
            </a:extLst>
          </p:cNvPr>
          <p:cNvPicPr>
            <a:picLocks noChangeAspect="1"/>
          </p:cNvPicPr>
          <p:nvPr/>
        </p:nvPicPr>
        <p:blipFill>
          <a:blip r:embed="rId4"/>
          <a:stretch>
            <a:fillRect/>
          </a:stretch>
        </p:blipFill>
        <p:spPr>
          <a:xfrm>
            <a:off x="4091914" y="2666182"/>
            <a:ext cx="3356959" cy="2938258"/>
          </a:xfrm>
          <a:prstGeom prst="rect">
            <a:avLst/>
          </a:prstGeom>
        </p:spPr>
      </p:pic>
      <p:sp>
        <p:nvSpPr>
          <p:cNvPr id="27" name="テキスト ボックス 26">
            <a:extLst>
              <a:ext uri="{FF2B5EF4-FFF2-40B4-BE49-F238E27FC236}">
                <a16:creationId xmlns:a16="http://schemas.microsoft.com/office/drawing/2014/main" id="{ED4716F4-F639-4E74-97F4-ECBE9052B065}"/>
              </a:ext>
            </a:extLst>
          </p:cNvPr>
          <p:cNvSpPr txBox="1"/>
          <p:nvPr/>
        </p:nvSpPr>
        <p:spPr>
          <a:xfrm>
            <a:off x="5165161" y="5631051"/>
            <a:ext cx="1512168" cy="246221"/>
          </a:xfrm>
          <a:prstGeom prst="rect">
            <a:avLst/>
          </a:prstGeom>
          <a:solidFill>
            <a:schemeClr val="bg1"/>
          </a:solid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耕作証明のサンプル</a:t>
            </a:r>
          </a:p>
        </p:txBody>
      </p:sp>
      <p:pic>
        <p:nvPicPr>
          <p:cNvPr id="28" name="図 27">
            <a:extLst>
              <a:ext uri="{FF2B5EF4-FFF2-40B4-BE49-F238E27FC236}">
                <a16:creationId xmlns:a16="http://schemas.microsoft.com/office/drawing/2014/main" id="{FBD525AC-3A9E-4166-BD67-1F473BC329EC}"/>
              </a:ext>
            </a:extLst>
          </p:cNvPr>
          <p:cNvPicPr>
            <a:picLocks noChangeAspect="1"/>
          </p:cNvPicPr>
          <p:nvPr/>
        </p:nvPicPr>
        <p:blipFill rotWithShape="1">
          <a:blip r:embed="rId5"/>
          <a:srcRect l="-803" t="9821" r="27769" b="81731"/>
          <a:stretch/>
        </p:blipFill>
        <p:spPr>
          <a:xfrm>
            <a:off x="34264" y="1469486"/>
            <a:ext cx="6096000" cy="396652"/>
          </a:xfrm>
          <a:prstGeom prst="rect">
            <a:avLst/>
          </a:prstGeom>
        </p:spPr>
      </p:pic>
      <p:sp>
        <p:nvSpPr>
          <p:cNvPr id="37" name="正方形/長方形 36"/>
          <p:cNvSpPr/>
          <p:nvPr/>
        </p:nvSpPr>
        <p:spPr>
          <a:xfrm>
            <a:off x="3736453" y="1478959"/>
            <a:ext cx="440224"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31"/>
          <p:cNvSpPr/>
          <p:nvPr/>
        </p:nvSpPr>
        <p:spPr>
          <a:xfrm>
            <a:off x="838621" y="1752421"/>
            <a:ext cx="307438" cy="301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Tree>
    <p:extLst>
      <p:ext uri="{BB962C8B-B14F-4D97-AF65-F5344CB8AC3E}">
        <p14:creationId xmlns:p14="http://schemas.microsoft.com/office/powerpoint/2010/main" val="4024333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A8CCCA-A9AC-4726-85A8-66F1AEA7CE7B}"/>
              </a:ext>
            </a:extLst>
          </p:cNvPr>
          <p:cNvPicPr>
            <a:picLocks noChangeAspect="1"/>
          </p:cNvPicPr>
          <p:nvPr/>
        </p:nvPicPr>
        <p:blipFill>
          <a:blip r:embed="rId3"/>
          <a:stretch>
            <a:fillRect/>
          </a:stretch>
        </p:blipFill>
        <p:spPr>
          <a:xfrm>
            <a:off x="44379" y="1341855"/>
            <a:ext cx="7552225" cy="5317531"/>
          </a:xfrm>
          <a:prstGeom prst="rect">
            <a:avLst/>
          </a:prstGeom>
        </p:spPr>
      </p:pic>
      <p:pic>
        <p:nvPicPr>
          <p:cNvPr id="27" name="図 26">
            <a:extLst>
              <a:ext uri="{FF2B5EF4-FFF2-40B4-BE49-F238E27FC236}">
                <a16:creationId xmlns:a16="http://schemas.microsoft.com/office/drawing/2014/main" id="{0D5DE6EA-D876-4E30-87D5-6B11F2E8ABCE}"/>
              </a:ext>
            </a:extLst>
          </p:cNvPr>
          <p:cNvPicPr>
            <a:picLocks noChangeAspect="1"/>
          </p:cNvPicPr>
          <p:nvPr/>
        </p:nvPicPr>
        <p:blipFill rotWithShape="1">
          <a:blip r:embed="rId4"/>
          <a:srcRect l="-803" t="9821" r="27769" b="81731"/>
          <a:stretch/>
        </p:blipFill>
        <p:spPr>
          <a:xfrm>
            <a:off x="0" y="1366225"/>
            <a:ext cx="6696744" cy="449445"/>
          </a:xfrm>
          <a:prstGeom prst="rect">
            <a:avLst/>
          </a:prstGeom>
        </p:spPr>
      </p:pic>
      <p:sp>
        <p:nvSpPr>
          <p:cNvPr id="88" name="テキスト ボックス 87"/>
          <p:cNvSpPr txBox="1"/>
          <p:nvPr/>
        </p:nvSpPr>
        <p:spPr>
          <a:xfrm>
            <a:off x="7552225" y="1477662"/>
            <a:ext cx="4595396" cy="50167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証明</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交付</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指導文書等タブ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証明</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交付</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指導文書等タブを表示します。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出力する帳票の種別を選択します。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申請人、代理人を「名簿」から検索します。検索後、申請人の所有する土地が「対象地」に表示されます。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申請目的等を入力します。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対象地を追加したい場合は検索ボタンを押下し、対象地を検索します。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対象地を削除する場合、該当地の選択にチェックを入れ、「行削除」を押下します。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設定が完了後「帳票出力」を押下します。</a:t>
            </a:r>
          </a:p>
        </p:txBody>
      </p:sp>
      <p:grpSp>
        <p:nvGrpSpPr>
          <p:cNvPr id="7" name="グループ化 6"/>
          <p:cNvGrpSpPr/>
          <p:nvPr/>
        </p:nvGrpSpPr>
        <p:grpSpPr>
          <a:xfrm>
            <a:off x="0" y="1655789"/>
            <a:ext cx="4007072" cy="5041438"/>
            <a:chOff x="-275195" y="1726473"/>
            <a:chExt cx="3800638" cy="4678969"/>
          </a:xfrm>
        </p:grpSpPr>
        <p:grpSp>
          <p:nvGrpSpPr>
            <p:cNvPr id="8" name="グループ化 7"/>
            <p:cNvGrpSpPr/>
            <p:nvPr/>
          </p:nvGrpSpPr>
          <p:grpSpPr>
            <a:xfrm>
              <a:off x="-275195" y="1900731"/>
              <a:ext cx="3397848" cy="4482597"/>
              <a:chOff x="-275195" y="1900731"/>
              <a:chExt cx="3397848" cy="4482597"/>
            </a:xfrm>
          </p:grpSpPr>
          <p:sp>
            <p:nvSpPr>
              <p:cNvPr id="25" name="正方形/長方形 24"/>
              <p:cNvSpPr/>
              <p:nvPr/>
            </p:nvSpPr>
            <p:spPr>
              <a:xfrm>
                <a:off x="-233102" y="6149353"/>
                <a:ext cx="540061" cy="233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p:cNvSpPr/>
              <p:nvPr/>
            </p:nvSpPr>
            <p:spPr>
              <a:xfrm>
                <a:off x="-233102" y="1900731"/>
                <a:ext cx="707821" cy="149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p:cNvSpPr/>
              <p:nvPr/>
            </p:nvSpPr>
            <p:spPr>
              <a:xfrm>
                <a:off x="-153976" y="2076622"/>
                <a:ext cx="2723902" cy="149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p:cNvSpPr/>
              <p:nvPr/>
            </p:nvSpPr>
            <p:spPr>
              <a:xfrm>
                <a:off x="-275195" y="2837262"/>
                <a:ext cx="1684050" cy="878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p:cNvSpPr/>
              <p:nvPr/>
            </p:nvSpPr>
            <p:spPr>
              <a:xfrm>
                <a:off x="2709896" y="4060563"/>
                <a:ext cx="412757" cy="244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9" name="正方形/長方形 8"/>
            <p:cNvSpPr/>
            <p:nvPr/>
          </p:nvSpPr>
          <p:spPr>
            <a:xfrm>
              <a:off x="-70679" y="4010521"/>
              <a:ext cx="168135" cy="703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31"/>
            <p:cNvSpPr/>
            <p:nvPr/>
          </p:nvSpPr>
          <p:spPr>
            <a:xfrm>
              <a:off x="635339" y="1726473"/>
              <a:ext cx="291600" cy="2799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1" name="円/楕円 32"/>
            <p:cNvSpPr/>
            <p:nvPr/>
          </p:nvSpPr>
          <p:spPr>
            <a:xfrm>
              <a:off x="2642801" y="1985585"/>
              <a:ext cx="291600" cy="2799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2" name="円/楕円 33"/>
            <p:cNvSpPr/>
            <p:nvPr/>
          </p:nvSpPr>
          <p:spPr>
            <a:xfrm>
              <a:off x="1121153" y="2486017"/>
              <a:ext cx="287701" cy="279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13" name="円/楕円 34"/>
            <p:cNvSpPr/>
            <p:nvPr/>
          </p:nvSpPr>
          <p:spPr>
            <a:xfrm>
              <a:off x="3233843" y="2486016"/>
              <a:ext cx="291600" cy="279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14" name="円/楕円 35"/>
            <p:cNvSpPr/>
            <p:nvPr/>
          </p:nvSpPr>
          <p:spPr>
            <a:xfrm>
              <a:off x="3091940" y="3902716"/>
              <a:ext cx="287703" cy="279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15" name="円/楕円 36"/>
            <p:cNvSpPr/>
            <p:nvPr/>
          </p:nvSpPr>
          <p:spPr>
            <a:xfrm>
              <a:off x="3110212" y="4327997"/>
              <a:ext cx="287703" cy="279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sp>
          <p:nvSpPr>
            <p:cNvPr id="26" name="円/楕円 36">
              <a:extLst>
                <a:ext uri="{FF2B5EF4-FFF2-40B4-BE49-F238E27FC236}">
                  <a16:creationId xmlns:a16="http://schemas.microsoft.com/office/drawing/2014/main" id="{B69CC354-ECA0-4901-9493-233CC4939F41}"/>
                </a:ext>
              </a:extLst>
            </p:cNvPr>
            <p:cNvSpPr/>
            <p:nvPr/>
          </p:nvSpPr>
          <p:spPr>
            <a:xfrm>
              <a:off x="383258" y="6125535"/>
              <a:ext cx="287703" cy="279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 name="正方形/長方形 36"/>
          <p:cNvSpPr/>
          <p:nvPr/>
        </p:nvSpPr>
        <p:spPr>
          <a:xfrm>
            <a:off x="4060660" y="1269580"/>
            <a:ext cx="451163" cy="546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 name="タイトル 3"/>
          <p:cNvSpPr>
            <a:spLocks noGrp="1"/>
          </p:cNvSpPr>
          <p:nvPr>
            <p:ph type="title"/>
          </p:nvPr>
        </p:nvSpPr>
        <p:spPr/>
        <p:txBody>
          <a:bodyPr/>
          <a:lstStyle/>
          <a:p>
            <a:r>
              <a:rPr lang="en-US" altLang="ja-JP" dirty="0"/>
              <a:t>3-</a:t>
            </a:r>
            <a:r>
              <a:rPr lang="ja-JP" altLang="en-US" dirty="0"/>
              <a:t>２</a:t>
            </a:r>
            <a:r>
              <a:rPr lang="en-US" altLang="ja-JP" dirty="0"/>
              <a:t>. </a:t>
            </a:r>
            <a:r>
              <a:rPr lang="ja-JP" altLang="en-US" dirty="0"/>
              <a:t>現況証明願を交付する</a:t>
            </a:r>
            <a:endParaRPr kumimoji="1" lang="ja-JP" altLang="en-US" dirty="0"/>
          </a:p>
        </p:txBody>
      </p:sp>
      <p:sp>
        <p:nvSpPr>
          <p:cNvPr id="2" name="テキスト プレースホルダー 1"/>
          <p:cNvSpPr>
            <a:spLocks noGrp="1"/>
          </p:cNvSpPr>
          <p:nvPr>
            <p:ph type="body" sz="quarter" idx="10"/>
          </p:nvPr>
        </p:nvSpPr>
        <p:spPr>
          <a:xfrm>
            <a:off x="417513" y="693041"/>
            <a:ext cx="11366500" cy="393053"/>
          </a:xfrm>
        </p:spPr>
        <p:txBody>
          <a:bodyPr/>
          <a:lstStyle/>
          <a:p>
            <a:r>
              <a:rPr lang="ja-JP" altLang="en-US" dirty="0">
                <a:cs typeface="Meiryo UI" panose="020B0604030504040204" pitchFamily="50" charset="-128"/>
              </a:rPr>
              <a:t>農業委員会等の窓口において、農家</a:t>
            </a:r>
            <a:r>
              <a:rPr lang="en-US" altLang="ja-JP" dirty="0">
                <a:cs typeface="Meiryo UI" panose="020B0604030504040204" pitchFamily="50" charset="-128"/>
              </a:rPr>
              <a:t>/</a:t>
            </a:r>
            <a:r>
              <a:rPr lang="ja-JP" altLang="en-US" dirty="0">
                <a:cs typeface="Meiryo UI" panose="020B0604030504040204" pitchFamily="50" charset="-128"/>
              </a:rPr>
              <a:t>法人等より証明書願などを受領した場合に、証明書／交付書／指導文書を交付します。</a:t>
            </a:r>
            <a:endParaRPr lang="en-US" altLang="ja-JP" dirty="0"/>
          </a:p>
        </p:txBody>
      </p:sp>
      <p:sp>
        <p:nvSpPr>
          <p:cNvPr id="5" name="正方形/長方形 4">
            <a:extLst>
              <a:ext uri="{FF2B5EF4-FFF2-40B4-BE49-F238E27FC236}">
                <a16:creationId xmlns:a16="http://schemas.microsoft.com/office/drawing/2014/main" id="{1A2BCBE4-3CBB-4388-BE5A-10392F9E2666}"/>
              </a:ext>
            </a:extLst>
          </p:cNvPr>
          <p:cNvSpPr/>
          <p:nvPr/>
        </p:nvSpPr>
        <p:spPr>
          <a:xfrm>
            <a:off x="1919536" y="2832392"/>
            <a:ext cx="1775520" cy="946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6" name="図 5">
            <a:extLst>
              <a:ext uri="{FF2B5EF4-FFF2-40B4-BE49-F238E27FC236}">
                <a16:creationId xmlns:a16="http://schemas.microsoft.com/office/drawing/2014/main" id="{6C1BCB5F-90AD-48BA-A2C9-B9D3D251209C}"/>
              </a:ext>
            </a:extLst>
          </p:cNvPr>
          <p:cNvPicPr>
            <a:picLocks noChangeAspect="1"/>
          </p:cNvPicPr>
          <p:nvPr/>
        </p:nvPicPr>
        <p:blipFill>
          <a:blip r:embed="rId5"/>
          <a:stretch>
            <a:fillRect/>
          </a:stretch>
        </p:blipFill>
        <p:spPr>
          <a:xfrm>
            <a:off x="4147045" y="2782200"/>
            <a:ext cx="3196591" cy="3311096"/>
          </a:xfrm>
          <a:prstGeom prst="rect">
            <a:avLst/>
          </a:prstGeom>
        </p:spPr>
      </p:pic>
      <p:sp>
        <p:nvSpPr>
          <p:cNvPr id="16" name="テキスト ボックス 15">
            <a:extLst>
              <a:ext uri="{FF2B5EF4-FFF2-40B4-BE49-F238E27FC236}">
                <a16:creationId xmlns:a16="http://schemas.microsoft.com/office/drawing/2014/main" id="{77C2B0FD-4B1A-4CAF-9C50-0EEDDAF0A006}"/>
              </a:ext>
            </a:extLst>
          </p:cNvPr>
          <p:cNvSpPr txBox="1"/>
          <p:nvPr/>
        </p:nvSpPr>
        <p:spPr>
          <a:xfrm>
            <a:off x="5087888" y="6146256"/>
            <a:ext cx="1512168" cy="246221"/>
          </a:xfrm>
          <a:prstGeom prst="rect">
            <a:avLst/>
          </a:prstGeom>
          <a:solidFill>
            <a:schemeClr val="bg1"/>
          </a:solid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現況証明願のサンプル</a:t>
            </a:r>
          </a:p>
        </p:txBody>
      </p:sp>
      <p:sp>
        <p:nvSpPr>
          <p:cNvPr id="28" name="正方形/長方形 27">
            <a:extLst>
              <a:ext uri="{FF2B5EF4-FFF2-40B4-BE49-F238E27FC236}">
                <a16:creationId xmlns:a16="http://schemas.microsoft.com/office/drawing/2014/main" id="{9B422A7E-FF19-47ED-80C2-3A2657BD47B9}"/>
              </a:ext>
            </a:extLst>
          </p:cNvPr>
          <p:cNvSpPr/>
          <p:nvPr/>
        </p:nvSpPr>
        <p:spPr>
          <a:xfrm>
            <a:off x="3114847" y="4497404"/>
            <a:ext cx="435176" cy="26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407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１</a:t>
            </a:r>
            <a:r>
              <a:rPr lang="en-US" altLang="ja-JP" dirty="0"/>
              <a:t>.</a:t>
            </a:r>
            <a:r>
              <a:rPr lang="ja-JP" altLang="en-US" dirty="0"/>
              <a:t>システムの初期設定</a:t>
            </a:r>
            <a:endParaRPr kumimoji="1" lang="ja-JP" altLang="en-US" dirty="0"/>
          </a:p>
        </p:txBody>
      </p:sp>
    </p:spTree>
    <p:extLst>
      <p:ext uri="{BB962C8B-B14F-4D97-AF65-F5344CB8AC3E}">
        <p14:creationId xmlns:p14="http://schemas.microsoft.com/office/powerpoint/2010/main" val="1627668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B1B714F-4A46-4815-BAFC-A69734239130}"/>
              </a:ext>
            </a:extLst>
          </p:cNvPr>
          <p:cNvPicPr>
            <a:picLocks noChangeAspect="1"/>
          </p:cNvPicPr>
          <p:nvPr/>
        </p:nvPicPr>
        <p:blipFill>
          <a:blip r:embed="rId3"/>
          <a:stretch>
            <a:fillRect/>
          </a:stretch>
        </p:blipFill>
        <p:spPr>
          <a:xfrm>
            <a:off x="119336" y="1617748"/>
            <a:ext cx="7427029" cy="4600416"/>
          </a:xfrm>
          <a:prstGeom prst="rect">
            <a:avLst/>
          </a:prstGeom>
        </p:spPr>
      </p:pic>
      <p:pic>
        <p:nvPicPr>
          <p:cNvPr id="16" name="図 15">
            <a:extLst>
              <a:ext uri="{FF2B5EF4-FFF2-40B4-BE49-F238E27FC236}">
                <a16:creationId xmlns:a16="http://schemas.microsoft.com/office/drawing/2014/main" id="{100F4D01-7EC5-4406-A4E0-66B6E712A8A4}"/>
              </a:ext>
            </a:extLst>
          </p:cNvPr>
          <p:cNvPicPr>
            <a:picLocks noChangeAspect="1"/>
          </p:cNvPicPr>
          <p:nvPr/>
        </p:nvPicPr>
        <p:blipFill rotWithShape="1">
          <a:blip r:embed="rId4"/>
          <a:srcRect l="-803" t="9821" r="27769" b="81731"/>
          <a:stretch/>
        </p:blipFill>
        <p:spPr>
          <a:xfrm>
            <a:off x="45908" y="1665057"/>
            <a:ext cx="5954264" cy="387430"/>
          </a:xfrm>
          <a:prstGeom prst="rect">
            <a:avLst/>
          </a:prstGeom>
        </p:spPr>
      </p:pic>
      <p:sp>
        <p:nvSpPr>
          <p:cNvPr id="88" name="テキスト ボックス 87"/>
          <p:cNvSpPr txBox="1"/>
          <p:nvPr/>
        </p:nvSpPr>
        <p:spPr>
          <a:xfrm>
            <a:off x="7860196" y="1661757"/>
            <a:ext cx="4104456" cy="30469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各種帳票を出力する場合、</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一覧</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通知書タブ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台帳</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一覧</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通知書タブを表示します。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出力する帳票の種別を選択します。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検索条件を入力します。「出力対象」のチェックを外すことで不要な筆別表は出力されません。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帳票出力ボタンを押下し、印刷します。</a:t>
            </a:r>
          </a:p>
        </p:txBody>
      </p:sp>
      <p:sp>
        <p:nvSpPr>
          <p:cNvPr id="17" name="正方形/長方形 16"/>
          <p:cNvSpPr/>
          <p:nvPr/>
        </p:nvSpPr>
        <p:spPr>
          <a:xfrm>
            <a:off x="119335" y="5979923"/>
            <a:ext cx="511072" cy="2382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p:cNvSpPr/>
          <p:nvPr/>
        </p:nvSpPr>
        <p:spPr>
          <a:xfrm>
            <a:off x="119337" y="2230067"/>
            <a:ext cx="1656184" cy="148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p:cNvSpPr/>
          <p:nvPr/>
        </p:nvSpPr>
        <p:spPr>
          <a:xfrm>
            <a:off x="60851" y="2407486"/>
            <a:ext cx="4734151" cy="1212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円/楕円 17"/>
          <p:cNvSpPr/>
          <p:nvPr/>
        </p:nvSpPr>
        <p:spPr>
          <a:xfrm>
            <a:off x="530109" y="5642826"/>
            <a:ext cx="307798" cy="2954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837907" y="2056493"/>
            <a:ext cx="841455" cy="132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円/楕円 16"/>
          <p:cNvSpPr/>
          <p:nvPr/>
        </p:nvSpPr>
        <p:spPr>
          <a:xfrm>
            <a:off x="1271464" y="1711278"/>
            <a:ext cx="307798" cy="2954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7" name="円/楕円 16"/>
          <p:cNvSpPr/>
          <p:nvPr/>
        </p:nvSpPr>
        <p:spPr>
          <a:xfrm>
            <a:off x="1839294" y="2122513"/>
            <a:ext cx="307798" cy="2954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16"/>
          <p:cNvSpPr/>
          <p:nvPr/>
        </p:nvSpPr>
        <p:spPr>
          <a:xfrm>
            <a:off x="4887023" y="2893695"/>
            <a:ext cx="307798" cy="2954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658266" y="1651339"/>
            <a:ext cx="421509" cy="3874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 name="タイトル 2"/>
          <p:cNvSpPr>
            <a:spLocks noGrp="1"/>
          </p:cNvSpPr>
          <p:nvPr>
            <p:ph type="title"/>
          </p:nvPr>
        </p:nvSpPr>
        <p:spPr/>
        <p:txBody>
          <a:bodyPr/>
          <a:lstStyle/>
          <a:p>
            <a:r>
              <a:rPr lang="en-US" altLang="ja-JP" dirty="0"/>
              <a:t>3</a:t>
            </a:r>
            <a:r>
              <a:rPr lang="ja-JP" altLang="en-US" dirty="0"/>
              <a:t>－</a:t>
            </a:r>
            <a:r>
              <a:rPr lang="en-US" altLang="ja-JP" dirty="0"/>
              <a:t>3.</a:t>
            </a:r>
            <a:r>
              <a:rPr lang="ja-JP" altLang="en-US" dirty="0"/>
              <a:t> 農地台帳を出力する</a:t>
            </a:r>
            <a:endParaRPr kumimoji="1" lang="ja-JP" altLang="en-US" dirty="0"/>
          </a:p>
        </p:txBody>
      </p:sp>
      <p:sp>
        <p:nvSpPr>
          <p:cNvPr id="2" name="テキスト プレースホルダー 1"/>
          <p:cNvSpPr>
            <a:spLocks noGrp="1"/>
          </p:cNvSpPr>
          <p:nvPr>
            <p:ph type="body" sz="quarter" idx="10"/>
          </p:nvPr>
        </p:nvSpPr>
        <p:spPr>
          <a:xfrm>
            <a:off x="334741" y="800595"/>
            <a:ext cx="11366500" cy="404183"/>
          </a:xfrm>
        </p:spPr>
        <p:txBody>
          <a:bodyPr/>
          <a:lstStyle/>
          <a:p>
            <a:r>
              <a:rPr lang="ja-JP" altLang="en-US" dirty="0">
                <a:cs typeface="Meiryo UI" panose="020B0604030504040204" pitchFamily="50" charset="-128"/>
              </a:rPr>
              <a:t>農業委員会等は業務の実施に活用するために農家・法人一覧、世帯員一覧等の各種帳票を出力します。</a:t>
            </a:r>
          </a:p>
        </p:txBody>
      </p:sp>
    </p:spTree>
    <p:extLst>
      <p:ext uri="{BB962C8B-B14F-4D97-AF65-F5344CB8AC3E}">
        <p14:creationId xmlns:p14="http://schemas.microsoft.com/office/powerpoint/2010/main" val="272136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コンテンツ プレースホルダー 3">
            <a:extLst>
              <a:ext uri="{FF2B5EF4-FFF2-40B4-BE49-F238E27FC236}">
                <a16:creationId xmlns:a16="http://schemas.microsoft.com/office/drawing/2014/main" id="{B78EDAA5-33FC-4A5C-A7EA-1448CCB41516}"/>
              </a:ext>
            </a:extLst>
          </p:cNvPr>
          <p:cNvPicPr>
            <a:picLocks noChangeAspect="1"/>
          </p:cNvPicPr>
          <p:nvPr/>
        </p:nvPicPr>
        <p:blipFill>
          <a:blip r:embed="rId3"/>
          <a:stretch>
            <a:fillRect/>
          </a:stretch>
        </p:blipFill>
        <p:spPr>
          <a:xfrm>
            <a:off x="386005" y="1813621"/>
            <a:ext cx="6819161" cy="4483510"/>
          </a:xfrm>
          <a:prstGeom prst="rect">
            <a:avLst/>
          </a:prstGeom>
        </p:spPr>
      </p:pic>
      <p:pic>
        <p:nvPicPr>
          <p:cNvPr id="18" name="図 17">
            <a:extLst>
              <a:ext uri="{FF2B5EF4-FFF2-40B4-BE49-F238E27FC236}">
                <a16:creationId xmlns:a16="http://schemas.microsoft.com/office/drawing/2014/main" id="{BDD2DFF1-1061-42E5-BEB6-F4A6A3F3CC82}"/>
              </a:ext>
            </a:extLst>
          </p:cNvPr>
          <p:cNvPicPr>
            <a:picLocks noChangeAspect="1"/>
          </p:cNvPicPr>
          <p:nvPr/>
        </p:nvPicPr>
        <p:blipFill rotWithShape="1">
          <a:blip r:embed="rId4"/>
          <a:srcRect l="-803" t="9821" r="27769" b="81731"/>
          <a:stretch/>
        </p:blipFill>
        <p:spPr>
          <a:xfrm>
            <a:off x="341254" y="1823592"/>
            <a:ext cx="5534615" cy="360124"/>
          </a:xfrm>
          <a:prstGeom prst="rect">
            <a:avLst/>
          </a:prstGeom>
        </p:spPr>
      </p:pic>
      <p:sp>
        <p:nvSpPr>
          <p:cNvPr id="88" name="テキスト ボックス 87"/>
          <p:cNvSpPr txBox="1"/>
          <p:nvPr/>
        </p:nvSpPr>
        <p:spPr>
          <a:xfrm>
            <a:off x="7205166" y="1772816"/>
            <a:ext cx="4507458" cy="45243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閲覧用農地台帳の提示、農地台帳記録事項要約書の交付を行う場合、</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窓口帳票タブ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で以下の操作を行います。なお、出力される閲覧用農地台帳と農地台帳記録事項要約書については、検索結果一覧に表示された対象地のうち「選択した対象地のみ」が出力されます。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窓口帳票タブを表示します。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閲覧用農地台帳または農地台帳記録事項要約書を選択します。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検索ボタンを押下し、検索を行います。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検索結果に対象地のリストが表示されるので、対象地を選択します。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帳票出力ボタンを押下します。</a:t>
            </a:r>
          </a:p>
        </p:txBody>
      </p:sp>
      <p:grpSp>
        <p:nvGrpSpPr>
          <p:cNvPr id="7" name="グループ化 6"/>
          <p:cNvGrpSpPr/>
          <p:nvPr/>
        </p:nvGrpSpPr>
        <p:grpSpPr>
          <a:xfrm>
            <a:off x="341254" y="2116574"/>
            <a:ext cx="6863912" cy="4181986"/>
            <a:chOff x="69057" y="2023113"/>
            <a:chExt cx="6407184" cy="3903715"/>
          </a:xfrm>
        </p:grpSpPr>
        <p:sp>
          <p:nvSpPr>
            <p:cNvPr id="9" name="正方形/長方形 8"/>
            <p:cNvSpPr/>
            <p:nvPr/>
          </p:nvSpPr>
          <p:spPr>
            <a:xfrm>
              <a:off x="82088" y="5734995"/>
              <a:ext cx="490965" cy="191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p:cNvSpPr/>
            <p:nvPr/>
          </p:nvSpPr>
          <p:spPr>
            <a:xfrm>
              <a:off x="255504" y="2705254"/>
              <a:ext cx="144134" cy="783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p:cNvSpPr/>
            <p:nvPr/>
          </p:nvSpPr>
          <p:spPr>
            <a:xfrm>
              <a:off x="6066681" y="3635810"/>
              <a:ext cx="332120" cy="2801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p:cNvSpPr/>
            <p:nvPr/>
          </p:nvSpPr>
          <p:spPr>
            <a:xfrm>
              <a:off x="1161937" y="2111509"/>
              <a:ext cx="432048" cy="165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p:cNvSpPr/>
            <p:nvPr/>
          </p:nvSpPr>
          <p:spPr>
            <a:xfrm>
              <a:off x="69057" y="2242253"/>
              <a:ext cx="695818" cy="2929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38"/>
            <p:cNvSpPr/>
            <p:nvPr/>
          </p:nvSpPr>
          <p:spPr>
            <a:xfrm>
              <a:off x="1692449" y="2085414"/>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0" name="円/楕円 39"/>
            <p:cNvSpPr/>
            <p:nvPr/>
          </p:nvSpPr>
          <p:spPr>
            <a:xfrm>
              <a:off x="727326" y="2023113"/>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1" name="円/楕円 40"/>
            <p:cNvSpPr/>
            <p:nvPr/>
          </p:nvSpPr>
          <p:spPr>
            <a:xfrm>
              <a:off x="6185361" y="3319592"/>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22" name="円/楕円 41"/>
            <p:cNvSpPr/>
            <p:nvPr/>
          </p:nvSpPr>
          <p:spPr>
            <a:xfrm>
              <a:off x="170620" y="3557973"/>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3" name="円/楕円 42"/>
            <p:cNvSpPr/>
            <p:nvPr/>
          </p:nvSpPr>
          <p:spPr>
            <a:xfrm>
              <a:off x="509016" y="5513783"/>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grpSp>
      <p:sp>
        <p:nvSpPr>
          <p:cNvPr id="41" name="正方形/長方形 40"/>
          <p:cNvSpPr/>
          <p:nvPr/>
        </p:nvSpPr>
        <p:spPr>
          <a:xfrm>
            <a:off x="3733848" y="1772816"/>
            <a:ext cx="41793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 name="タイトル 3"/>
          <p:cNvSpPr>
            <a:spLocks noGrp="1"/>
          </p:cNvSpPr>
          <p:nvPr>
            <p:ph type="title"/>
          </p:nvPr>
        </p:nvSpPr>
        <p:spPr/>
        <p:txBody>
          <a:bodyPr/>
          <a:lstStyle/>
          <a:p>
            <a:r>
              <a:rPr lang="en-US" altLang="ja-JP" dirty="0"/>
              <a:t>3</a:t>
            </a:r>
            <a:r>
              <a:rPr lang="ja-JP" altLang="en-US" dirty="0"/>
              <a:t>－</a:t>
            </a:r>
            <a:r>
              <a:rPr lang="en-US" altLang="ja-JP" dirty="0"/>
              <a:t>4. </a:t>
            </a:r>
            <a:r>
              <a:rPr lang="ja-JP" altLang="en-US" dirty="0"/>
              <a:t>閲覧用農地台帳／要約書を交付する</a:t>
            </a:r>
            <a:endParaRPr kumimoji="1" lang="ja-JP" altLang="en-US" dirty="0"/>
          </a:p>
        </p:txBody>
      </p:sp>
      <p:sp>
        <p:nvSpPr>
          <p:cNvPr id="2" name="テキスト プレースホルダー 1"/>
          <p:cNvSpPr>
            <a:spLocks noGrp="1"/>
          </p:cNvSpPr>
          <p:nvPr>
            <p:ph type="body" sz="quarter" idx="10"/>
          </p:nvPr>
        </p:nvSpPr>
        <p:spPr>
          <a:xfrm>
            <a:off x="386005" y="807335"/>
            <a:ext cx="11366500" cy="647725"/>
          </a:xfrm>
        </p:spPr>
        <p:txBody>
          <a:bodyPr/>
          <a:lstStyle/>
          <a:p>
            <a:r>
              <a:rPr lang="ja-JP" altLang="en-US" dirty="0">
                <a:cs typeface="Meiryo UI" panose="020B0604030504040204" pitchFamily="50" charset="-128"/>
              </a:rPr>
              <a:t>農業委員会等の窓口において、農家</a:t>
            </a:r>
            <a:r>
              <a:rPr lang="en-US" altLang="ja-JP" dirty="0">
                <a:cs typeface="Meiryo UI" panose="020B0604030504040204" pitchFamily="50" charset="-128"/>
              </a:rPr>
              <a:t>/</a:t>
            </a:r>
            <a:r>
              <a:rPr lang="ja-JP" altLang="en-US" dirty="0">
                <a:cs typeface="Meiryo UI" panose="020B0604030504040204" pitchFamily="50" charset="-128"/>
              </a:rPr>
              <a:t>法人等より農地台帳閲覧等の請求を受けた場合に、閲覧用農地台帳を提示、または農地台帳記録事項要約書を交付します。</a:t>
            </a:r>
          </a:p>
        </p:txBody>
      </p:sp>
    </p:spTree>
    <p:extLst>
      <p:ext uri="{BB962C8B-B14F-4D97-AF65-F5344CB8AC3E}">
        <p14:creationId xmlns:p14="http://schemas.microsoft.com/office/powerpoint/2010/main" val="407162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C45398A6-3CAF-4A13-ABBC-A3D908931A23}"/>
              </a:ext>
            </a:extLst>
          </p:cNvPr>
          <p:cNvSpPr>
            <a:spLocks noGrp="1"/>
          </p:cNvSpPr>
          <p:nvPr>
            <p:ph type="ctrTitle"/>
          </p:nvPr>
        </p:nvSpPr>
        <p:spPr>
          <a:xfrm>
            <a:off x="0" y="2614613"/>
            <a:ext cx="12192000" cy="1223962"/>
          </a:xfrm>
        </p:spPr>
        <p:txBody>
          <a:bodyPr/>
          <a:lstStyle/>
          <a:p>
            <a:r>
              <a:rPr lang="en-US" altLang="ja-JP" dirty="0"/>
              <a:t>4.</a:t>
            </a:r>
            <a:r>
              <a:rPr lang="ja-JP" altLang="en-US" dirty="0"/>
              <a:t>実務操作</a:t>
            </a:r>
            <a:r>
              <a:rPr lang="en-US" altLang="ja-JP" dirty="0"/>
              <a:t>_</a:t>
            </a:r>
            <a:r>
              <a:rPr lang="ja-JP" altLang="en-US" dirty="0"/>
              <a:t>台帳・地図補正での情報更新</a:t>
            </a:r>
            <a:endParaRPr kumimoji="1" lang="ja-JP" altLang="en-US" dirty="0"/>
          </a:p>
        </p:txBody>
      </p:sp>
    </p:spTree>
    <p:extLst>
      <p:ext uri="{BB962C8B-B14F-4D97-AF65-F5344CB8AC3E}">
        <p14:creationId xmlns:p14="http://schemas.microsoft.com/office/powerpoint/2010/main" val="54638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F491CE-FBB0-4E01-A4F9-C5F070CA607E}"/>
              </a:ext>
            </a:extLst>
          </p:cNvPr>
          <p:cNvSpPr>
            <a:spLocks noGrp="1"/>
          </p:cNvSpPr>
          <p:nvPr>
            <p:ph type="title"/>
          </p:nvPr>
        </p:nvSpPr>
        <p:spPr/>
        <p:txBody>
          <a:bodyPr/>
          <a:lstStyle/>
          <a:p>
            <a:r>
              <a:rPr kumimoji="1" lang="ja-JP" altLang="en-US" dirty="0"/>
              <a:t>（参考）</a:t>
            </a:r>
            <a:r>
              <a:rPr lang="ja-JP" altLang="en-US" dirty="0"/>
              <a:t>農業委員会サポート</a:t>
            </a:r>
            <a:r>
              <a:rPr kumimoji="1" lang="ja-JP" altLang="en-US" dirty="0"/>
              <a:t>システムでの権利関係の更新方法</a:t>
            </a:r>
          </a:p>
        </p:txBody>
      </p:sp>
      <p:sp>
        <p:nvSpPr>
          <p:cNvPr id="3" name="テキスト プレースホルダー 2">
            <a:extLst>
              <a:ext uri="{FF2B5EF4-FFF2-40B4-BE49-F238E27FC236}">
                <a16:creationId xmlns:a16="http://schemas.microsoft.com/office/drawing/2014/main" id="{B9EC6BAB-9A2D-4F86-B2B7-EFF7F68F4EED}"/>
              </a:ext>
            </a:extLst>
          </p:cNvPr>
          <p:cNvSpPr>
            <a:spLocks noGrp="1"/>
          </p:cNvSpPr>
          <p:nvPr>
            <p:ph type="body" sz="quarter" idx="10"/>
          </p:nvPr>
        </p:nvSpPr>
        <p:spPr>
          <a:xfrm>
            <a:off x="417513" y="693041"/>
            <a:ext cx="11366500" cy="359695"/>
          </a:xfrm>
        </p:spPr>
        <p:txBody>
          <a:bodyPr/>
          <a:lstStyle/>
          <a:p>
            <a:r>
              <a:rPr lang="ja-JP" altLang="en-US" dirty="0"/>
              <a:t>農業委員会サポートシステムでの権利関係の情報の更新は下記の</a:t>
            </a:r>
            <a:r>
              <a:rPr lang="en-US" altLang="ja-JP" dirty="0"/>
              <a:t>3</a:t>
            </a:r>
            <a:r>
              <a:rPr lang="ja-JP" altLang="en-US" dirty="0"/>
              <a:t>パターンとなります。</a:t>
            </a:r>
            <a:endParaRPr kumimoji="1" lang="ja-JP" altLang="en-US" dirty="0"/>
          </a:p>
        </p:txBody>
      </p:sp>
      <p:graphicFrame>
        <p:nvGraphicFramePr>
          <p:cNvPr id="5" name="表 4">
            <a:extLst>
              <a:ext uri="{FF2B5EF4-FFF2-40B4-BE49-F238E27FC236}">
                <a16:creationId xmlns:a16="http://schemas.microsoft.com/office/drawing/2014/main" id="{B2AEF279-41E7-4781-AA75-4278A72513A0}"/>
              </a:ext>
            </a:extLst>
          </p:cNvPr>
          <p:cNvGraphicFramePr>
            <a:graphicFrameLocks noGrp="1"/>
          </p:cNvGraphicFramePr>
          <p:nvPr>
            <p:extLst>
              <p:ext uri="{D42A27DB-BD31-4B8C-83A1-F6EECF244321}">
                <p14:modId xmlns:p14="http://schemas.microsoft.com/office/powerpoint/2010/main" val="345339773"/>
              </p:ext>
            </p:extLst>
          </p:nvPr>
        </p:nvGraphicFramePr>
        <p:xfrm>
          <a:off x="47328" y="1441005"/>
          <a:ext cx="12072664" cy="4644353"/>
        </p:xfrm>
        <a:graphic>
          <a:graphicData uri="http://schemas.openxmlformats.org/drawingml/2006/table">
            <a:tbl>
              <a:tblPr firstRow="1" bandRow="1"/>
              <a:tblGrid>
                <a:gridCol w="4849703">
                  <a:extLst>
                    <a:ext uri="{9D8B030D-6E8A-4147-A177-3AD203B41FA5}">
                      <a16:colId xmlns:a16="http://schemas.microsoft.com/office/drawing/2014/main" val="20000"/>
                    </a:ext>
                  </a:extLst>
                </a:gridCol>
                <a:gridCol w="4024222">
                  <a:extLst>
                    <a:ext uri="{9D8B030D-6E8A-4147-A177-3AD203B41FA5}">
                      <a16:colId xmlns:a16="http://schemas.microsoft.com/office/drawing/2014/main" val="20001"/>
                    </a:ext>
                  </a:extLst>
                </a:gridCol>
                <a:gridCol w="3198739">
                  <a:extLst>
                    <a:ext uri="{9D8B030D-6E8A-4147-A177-3AD203B41FA5}">
                      <a16:colId xmlns:a16="http://schemas.microsoft.com/office/drawing/2014/main" val="20002"/>
                    </a:ext>
                  </a:extLst>
                </a:gridCol>
              </a:tblGrid>
              <a:tr h="700653">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r>
                        <a:rPr kumimoji="1" lang="ja-JP" altLang="en-US" dirty="0"/>
                        <a:t>更新方法</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r>
                        <a:rPr kumimoji="1" lang="ja-JP" altLang="en-US" dirty="0"/>
                        <a:t>履歴の作成</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r>
                        <a:rPr kumimoji="1" lang="ja-JP" altLang="en-US" dirty="0"/>
                        <a:t>借賃等調査データの自動作成</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925392">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①台帳管理画面で直接更新</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作成されない</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作成されない</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93345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②「台帳・地図補正」で更新</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台帳補正として履歴が作成</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作成されない</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1032469">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③「申請受付」～「議案処理」で更新</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許可案件⇒議案補正</a:t>
                      </a:r>
                      <a:endParaRPr kumimoji="1" lang="en-US" altLang="ja-JP" dirty="0"/>
                    </a:p>
                    <a:p>
                      <a:r>
                        <a:rPr kumimoji="1" lang="ja-JP" altLang="en-US" dirty="0"/>
                        <a:t>報告案件⇒報告補正</a:t>
                      </a:r>
                      <a:endParaRPr kumimoji="1" lang="en-US" altLang="ja-JP" dirty="0"/>
                    </a:p>
                    <a:p>
                      <a:r>
                        <a:rPr kumimoji="1" lang="ja-JP" altLang="en-US" dirty="0"/>
                        <a:t>として履歴が作成</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dirty="0"/>
                        <a:t>作成される</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1052389">
                <a:tc>
                  <a:txBody>
                    <a:bodyPr/>
                    <a:lstStyle/>
                    <a:p>
                      <a:r>
                        <a:rPr kumimoji="1" lang="ja-JP" altLang="en-US" dirty="0"/>
                        <a:t>④「土地データ一括更新」で更新</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p>
                      <a:r>
                        <a:rPr kumimoji="1" lang="ja-JP" altLang="en-US" dirty="0"/>
                        <a:t>一括更新として履歴が作成</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p>
                      <a:r>
                        <a:rPr kumimoji="1" lang="ja-JP" altLang="en-US" dirty="0"/>
                        <a:t>作成されない</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594410824"/>
                  </a:ext>
                </a:extLst>
              </a:tr>
            </a:tbl>
          </a:graphicData>
        </a:graphic>
      </p:graphicFrame>
    </p:spTree>
    <p:extLst>
      <p:ext uri="{BB962C8B-B14F-4D97-AF65-F5344CB8AC3E}">
        <p14:creationId xmlns:p14="http://schemas.microsoft.com/office/powerpoint/2010/main" val="211338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7C976F9-B08A-48BF-AA8F-91A6E6C9B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 y="1175091"/>
            <a:ext cx="7788233" cy="4810168"/>
          </a:xfrm>
          <a:prstGeom prst="rect">
            <a:avLst/>
          </a:prstGeom>
        </p:spPr>
      </p:pic>
      <p:pic>
        <p:nvPicPr>
          <p:cNvPr id="38" name="図 37">
            <a:extLst>
              <a:ext uri="{FF2B5EF4-FFF2-40B4-BE49-F238E27FC236}">
                <a16:creationId xmlns:a16="http://schemas.microsoft.com/office/drawing/2014/main" id="{6339D61E-29C1-4F04-A259-121CA4903DD2}"/>
              </a:ext>
            </a:extLst>
          </p:cNvPr>
          <p:cNvPicPr>
            <a:picLocks noChangeAspect="1"/>
          </p:cNvPicPr>
          <p:nvPr/>
        </p:nvPicPr>
        <p:blipFill rotWithShape="1">
          <a:blip r:embed="rId4"/>
          <a:srcRect t="9944" r="25000" b="81916"/>
          <a:stretch/>
        </p:blipFill>
        <p:spPr>
          <a:xfrm>
            <a:off x="51363" y="1176728"/>
            <a:ext cx="6466609" cy="393729"/>
          </a:xfrm>
          <a:prstGeom prst="rect">
            <a:avLst/>
          </a:prstGeom>
        </p:spPr>
      </p:pic>
      <p:sp>
        <p:nvSpPr>
          <p:cNvPr id="88" name="テキスト ボックス 87"/>
          <p:cNvSpPr txBox="1"/>
          <p:nvPr/>
        </p:nvSpPr>
        <p:spPr>
          <a:xfrm>
            <a:off x="7781230" y="1554465"/>
            <a:ext cx="4125473"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所有権タブ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補正したい土地を選択。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所有権の各情報を入力。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権利補正の入力内容は「申請受付」の入力内容と同様となります。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0" name="円/楕円 40"/>
          <p:cNvSpPr/>
          <p:nvPr/>
        </p:nvSpPr>
        <p:spPr>
          <a:xfrm>
            <a:off x="7269301" y="1938005"/>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 name="タイトル 2"/>
          <p:cNvSpPr>
            <a:spLocks noGrp="1"/>
          </p:cNvSpPr>
          <p:nvPr>
            <p:ph type="title"/>
          </p:nvPr>
        </p:nvSpPr>
        <p:spPr/>
        <p:txBody>
          <a:bodyPr/>
          <a:lstStyle/>
          <a:p>
            <a:r>
              <a:rPr lang="en-US" altLang="ja-JP" dirty="0"/>
              <a:t>4-1. </a:t>
            </a:r>
            <a:r>
              <a:rPr lang="ja-JP" altLang="en-US" dirty="0"/>
              <a:t>所有権補正を行う</a:t>
            </a:r>
            <a:endParaRPr kumimoji="1" lang="ja-JP" altLang="en-US" dirty="0"/>
          </a:p>
        </p:txBody>
      </p:sp>
      <p:sp>
        <p:nvSpPr>
          <p:cNvPr id="32" name="正方形/長方形 31">
            <a:extLst>
              <a:ext uri="{FF2B5EF4-FFF2-40B4-BE49-F238E27FC236}">
                <a16:creationId xmlns:a16="http://schemas.microsoft.com/office/drawing/2014/main" id="{E84F9249-8382-4E3E-BF1A-4AD1A4B32D10}"/>
              </a:ext>
            </a:extLst>
          </p:cNvPr>
          <p:cNvSpPr/>
          <p:nvPr/>
        </p:nvSpPr>
        <p:spPr>
          <a:xfrm>
            <a:off x="7475038" y="2154628"/>
            <a:ext cx="288032" cy="357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0EFAC4F6-3DC9-48FA-B21D-F79F79F5BBE6}"/>
              </a:ext>
            </a:extLst>
          </p:cNvPr>
          <p:cNvSpPr/>
          <p:nvPr/>
        </p:nvSpPr>
        <p:spPr>
          <a:xfrm>
            <a:off x="479376" y="1600283"/>
            <a:ext cx="428620" cy="142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F8BF2B47-4132-4309-A95E-AFE446E52976}"/>
              </a:ext>
            </a:extLst>
          </p:cNvPr>
          <p:cNvSpPr/>
          <p:nvPr/>
        </p:nvSpPr>
        <p:spPr>
          <a:xfrm>
            <a:off x="1333464" y="1166949"/>
            <a:ext cx="360040" cy="4385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3407B281-496C-4670-9757-9A1AEC29EB87}"/>
              </a:ext>
            </a:extLst>
          </p:cNvPr>
          <p:cNvSpPr/>
          <p:nvPr/>
        </p:nvSpPr>
        <p:spPr>
          <a:xfrm>
            <a:off x="100940" y="1753855"/>
            <a:ext cx="360040" cy="138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598A36D4-476C-4463-AB08-36FEE7764650}"/>
              </a:ext>
            </a:extLst>
          </p:cNvPr>
          <p:cNvSpPr/>
          <p:nvPr/>
        </p:nvSpPr>
        <p:spPr>
          <a:xfrm>
            <a:off x="343170" y="2014781"/>
            <a:ext cx="125620" cy="637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EFA23172-5F1C-43D2-AF1F-997713810949}"/>
              </a:ext>
            </a:extLst>
          </p:cNvPr>
          <p:cNvSpPr/>
          <p:nvPr/>
        </p:nvSpPr>
        <p:spPr>
          <a:xfrm>
            <a:off x="7329852" y="1948671"/>
            <a:ext cx="254051" cy="327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7036406F-BF31-42A9-A5CB-B0E254EBA260}"/>
              </a:ext>
            </a:extLst>
          </p:cNvPr>
          <p:cNvSpPr/>
          <p:nvPr/>
        </p:nvSpPr>
        <p:spPr>
          <a:xfrm>
            <a:off x="2135560" y="5787251"/>
            <a:ext cx="504056" cy="1746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49" name="図 48">
            <a:extLst>
              <a:ext uri="{FF2B5EF4-FFF2-40B4-BE49-F238E27FC236}">
                <a16:creationId xmlns:a16="http://schemas.microsoft.com/office/drawing/2014/main" id="{BF635E8F-E9B4-485C-AAE4-214E6A0FE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359" y="2780533"/>
            <a:ext cx="1053603" cy="1582999"/>
          </a:xfrm>
          <a:prstGeom prst="rect">
            <a:avLst/>
          </a:prstGeom>
          <a:ln>
            <a:solidFill>
              <a:schemeClr val="tx1">
                <a:lumMod val="50000"/>
                <a:lumOff val="50000"/>
              </a:schemeClr>
            </a:solidFill>
          </a:ln>
        </p:spPr>
      </p:pic>
      <p:pic>
        <p:nvPicPr>
          <p:cNvPr id="55" name="図 54">
            <a:extLst>
              <a:ext uri="{FF2B5EF4-FFF2-40B4-BE49-F238E27FC236}">
                <a16:creationId xmlns:a16="http://schemas.microsoft.com/office/drawing/2014/main" id="{38E7D8C7-435B-40EC-98C0-7C6EEC9E6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152" y="4267557"/>
            <a:ext cx="1184302" cy="1138571"/>
          </a:xfrm>
          <a:prstGeom prst="rect">
            <a:avLst/>
          </a:prstGeom>
          <a:ln>
            <a:solidFill>
              <a:schemeClr val="tx1">
                <a:lumMod val="50000"/>
                <a:lumOff val="50000"/>
              </a:schemeClr>
            </a:solidFill>
          </a:ln>
        </p:spPr>
      </p:pic>
      <p:cxnSp>
        <p:nvCxnSpPr>
          <p:cNvPr id="57" name="直線矢印コネクタ 56">
            <a:extLst>
              <a:ext uri="{FF2B5EF4-FFF2-40B4-BE49-F238E27FC236}">
                <a16:creationId xmlns:a16="http://schemas.microsoft.com/office/drawing/2014/main" id="{31133E0E-E513-443D-A094-56277C304B1E}"/>
              </a:ext>
            </a:extLst>
          </p:cNvPr>
          <p:cNvCxnSpPr>
            <a:cxnSpLocks/>
          </p:cNvCxnSpPr>
          <p:nvPr/>
        </p:nvCxnSpPr>
        <p:spPr>
          <a:xfrm flipH="1" flipV="1">
            <a:off x="1358294" y="3616907"/>
            <a:ext cx="1353331" cy="732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正方形/長方形 69">
            <a:extLst>
              <a:ext uri="{FF2B5EF4-FFF2-40B4-BE49-F238E27FC236}">
                <a16:creationId xmlns:a16="http://schemas.microsoft.com/office/drawing/2014/main" id="{CE2EFCD1-F8FB-422F-A75E-308BE4BED79E}"/>
              </a:ext>
            </a:extLst>
          </p:cNvPr>
          <p:cNvSpPr/>
          <p:nvPr/>
        </p:nvSpPr>
        <p:spPr>
          <a:xfrm>
            <a:off x="272494" y="3090017"/>
            <a:ext cx="1085800"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1" name="正方形/長方形 70">
            <a:extLst>
              <a:ext uri="{FF2B5EF4-FFF2-40B4-BE49-F238E27FC236}">
                <a16:creationId xmlns:a16="http://schemas.microsoft.com/office/drawing/2014/main" id="{27976841-1ECB-484B-BBEA-5F488F6B8E5A}"/>
              </a:ext>
            </a:extLst>
          </p:cNvPr>
          <p:cNvSpPr/>
          <p:nvPr/>
        </p:nvSpPr>
        <p:spPr>
          <a:xfrm>
            <a:off x="270638" y="3226214"/>
            <a:ext cx="1085800"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2" name="正方形/長方形 71">
            <a:extLst>
              <a:ext uri="{FF2B5EF4-FFF2-40B4-BE49-F238E27FC236}">
                <a16:creationId xmlns:a16="http://schemas.microsoft.com/office/drawing/2014/main" id="{0936BC09-D0B6-4E08-B1E2-3DC0BE353489}"/>
              </a:ext>
            </a:extLst>
          </p:cNvPr>
          <p:cNvSpPr/>
          <p:nvPr/>
        </p:nvSpPr>
        <p:spPr>
          <a:xfrm>
            <a:off x="263352" y="3373314"/>
            <a:ext cx="2019064" cy="15431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3" name="正方形/長方形 72">
            <a:extLst>
              <a:ext uri="{FF2B5EF4-FFF2-40B4-BE49-F238E27FC236}">
                <a16:creationId xmlns:a16="http://schemas.microsoft.com/office/drawing/2014/main" id="{1A91DC81-A509-456B-BF16-867EBB438FF1}"/>
              </a:ext>
            </a:extLst>
          </p:cNvPr>
          <p:cNvSpPr/>
          <p:nvPr/>
        </p:nvSpPr>
        <p:spPr>
          <a:xfrm>
            <a:off x="1553599" y="3225157"/>
            <a:ext cx="923304" cy="15431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65" name="直線矢印コネクタ 64">
            <a:extLst>
              <a:ext uri="{FF2B5EF4-FFF2-40B4-BE49-F238E27FC236}">
                <a16:creationId xmlns:a16="http://schemas.microsoft.com/office/drawing/2014/main" id="{F9C80552-E898-45A7-8802-214D9E310DCC}"/>
              </a:ext>
            </a:extLst>
          </p:cNvPr>
          <p:cNvCxnSpPr>
            <a:cxnSpLocks/>
          </p:cNvCxnSpPr>
          <p:nvPr/>
        </p:nvCxnSpPr>
        <p:spPr>
          <a:xfrm flipH="1">
            <a:off x="1365887" y="3361813"/>
            <a:ext cx="3280064" cy="73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図 15">
            <a:extLst>
              <a:ext uri="{FF2B5EF4-FFF2-40B4-BE49-F238E27FC236}">
                <a16:creationId xmlns:a16="http://schemas.microsoft.com/office/drawing/2014/main" id="{A2353A73-27D4-4C78-9A60-B1BD4B68E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625" y="2780928"/>
            <a:ext cx="1176492" cy="1135315"/>
          </a:xfrm>
          <a:prstGeom prst="rect">
            <a:avLst/>
          </a:prstGeom>
          <a:ln>
            <a:solidFill>
              <a:schemeClr val="tx1">
                <a:lumMod val="50000"/>
                <a:lumOff val="50000"/>
              </a:schemeClr>
            </a:solidFill>
          </a:ln>
        </p:spPr>
      </p:pic>
      <p:cxnSp>
        <p:nvCxnSpPr>
          <p:cNvPr id="74" name="直線矢印コネクタ 73">
            <a:extLst>
              <a:ext uri="{FF2B5EF4-FFF2-40B4-BE49-F238E27FC236}">
                <a16:creationId xmlns:a16="http://schemas.microsoft.com/office/drawing/2014/main" id="{ACF4F059-6467-4B14-BC0A-72BE1DC9FDF5}"/>
              </a:ext>
            </a:extLst>
          </p:cNvPr>
          <p:cNvCxnSpPr>
            <a:cxnSpLocks/>
          </p:cNvCxnSpPr>
          <p:nvPr/>
        </p:nvCxnSpPr>
        <p:spPr>
          <a:xfrm flipH="1">
            <a:off x="1354669" y="2881311"/>
            <a:ext cx="1356956" cy="2661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8" name="図 77">
            <a:extLst>
              <a:ext uri="{FF2B5EF4-FFF2-40B4-BE49-F238E27FC236}">
                <a16:creationId xmlns:a16="http://schemas.microsoft.com/office/drawing/2014/main" id="{12E1068E-1372-4774-B6F6-C1482FFA57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97" y="4722494"/>
            <a:ext cx="991590" cy="958681"/>
          </a:xfrm>
          <a:prstGeom prst="rect">
            <a:avLst/>
          </a:prstGeom>
          <a:ln>
            <a:solidFill>
              <a:schemeClr val="tx1">
                <a:lumMod val="50000"/>
                <a:lumOff val="50000"/>
              </a:schemeClr>
            </a:solidFill>
          </a:ln>
        </p:spPr>
      </p:pic>
      <p:pic>
        <p:nvPicPr>
          <p:cNvPr id="80" name="図 79">
            <a:extLst>
              <a:ext uri="{FF2B5EF4-FFF2-40B4-BE49-F238E27FC236}">
                <a16:creationId xmlns:a16="http://schemas.microsoft.com/office/drawing/2014/main" id="{AFCFA634-244E-4B0F-86EC-75226E22FC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0867" y="4722494"/>
            <a:ext cx="1125913" cy="811956"/>
          </a:xfrm>
          <a:prstGeom prst="rect">
            <a:avLst/>
          </a:prstGeom>
          <a:ln>
            <a:solidFill>
              <a:schemeClr val="tx1">
                <a:lumMod val="50000"/>
                <a:lumOff val="50000"/>
              </a:schemeClr>
            </a:solidFill>
          </a:ln>
        </p:spPr>
      </p:pic>
      <p:cxnSp>
        <p:nvCxnSpPr>
          <p:cNvPr id="82" name="直線矢印コネクタ 81">
            <a:extLst>
              <a:ext uri="{FF2B5EF4-FFF2-40B4-BE49-F238E27FC236}">
                <a16:creationId xmlns:a16="http://schemas.microsoft.com/office/drawing/2014/main" id="{DA3538F0-B33E-48CA-8171-7AD7F28FA86A}"/>
              </a:ext>
            </a:extLst>
          </p:cNvPr>
          <p:cNvCxnSpPr>
            <a:cxnSpLocks/>
          </p:cNvCxnSpPr>
          <p:nvPr/>
        </p:nvCxnSpPr>
        <p:spPr>
          <a:xfrm flipH="1" flipV="1">
            <a:off x="693686" y="4149080"/>
            <a:ext cx="1931" cy="5463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直線矢印コネクタ 84">
            <a:extLst>
              <a:ext uri="{FF2B5EF4-FFF2-40B4-BE49-F238E27FC236}">
                <a16:creationId xmlns:a16="http://schemas.microsoft.com/office/drawing/2014/main" id="{4DB31300-113A-44F4-9345-148F676A40CB}"/>
              </a:ext>
            </a:extLst>
          </p:cNvPr>
          <p:cNvCxnSpPr>
            <a:cxnSpLocks/>
          </p:cNvCxnSpPr>
          <p:nvPr/>
        </p:nvCxnSpPr>
        <p:spPr>
          <a:xfrm flipH="1" flipV="1">
            <a:off x="1333464" y="4407343"/>
            <a:ext cx="270632" cy="3021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テキスト ボックス 89">
            <a:extLst>
              <a:ext uri="{FF2B5EF4-FFF2-40B4-BE49-F238E27FC236}">
                <a16:creationId xmlns:a16="http://schemas.microsoft.com/office/drawing/2014/main" id="{D5DA3565-E08D-4D03-A614-F17C5D88C031}"/>
              </a:ext>
            </a:extLst>
          </p:cNvPr>
          <p:cNvSpPr txBox="1"/>
          <p:nvPr/>
        </p:nvSpPr>
        <p:spPr>
          <a:xfrm>
            <a:off x="7024231" y="1759260"/>
            <a:ext cx="345088"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91" name="円/楕円 40">
            <a:extLst>
              <a:ext uri="{FF2B5EF4-FFF2-40B4-BE49-F238E27FC236}">
                <a16:creationId xmlns:a16="http://schemas.microsoft.com/office/drawing/2014/main" id="{79BF685F-9AF0-44F1-8A56-4849A09C51B9}"/>
              </a:ext>
            </a:extLst>
          </p:cNvPr>
          <p:cNvSpPr/>
          <p:nvPr/>
        </p:nvSpPr>
        <p:spPr>
          <a:xfrm>
            <a:off x="7052451" y="1758434"/>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92" name="円/楕円 40">
            <a:extLst>
              <a:ext uri="{FF2B5EF4-FFF2-40B4-BE49-F238E27FC236}">
                <a16:creationId xmlns:a16="http://schemas.microsoft.com/office/drawing/2014/main" id="{626923C3-78AB-4C5C-BEF4-78B9D8DD7CEA}"/>
              </a:ext>
            </a:extLst>
          </p:cNvPr>
          <p:cNvSpPr/>
          <p:nvPr/>
        </p:nvSpPr>
        <p:spPr>
          <a:xfrm>
            <a:off x="448577" y="1927207"/>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93" name="円/楕円 40">
            <a:extLst>
              <a:ext uri="{FF2B5EF4-FFF2-40B4-BE49-F238E27FC236}">
                <a16:creationId xmlns:a16="http://schemas.microsoft.com/office/drawing/2014/main" id="{95A7599F-462B-4574-8905-71993E7752D8}"/>
              </a:ext>
            </a:extLst>
          </p:cNvPr>
          <p:cNvSpPr/>
          <p:nvPr/>
        </p:nvSpPr>
        <p:spPr>
          <a:xfrm>
            <a:off x="285297" y="2876364"/>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94" name="円/楕円 40">
            <a:extLst>
              <a:ext uri="{FF2B5EF4-FFF2-40B4-BE49-F238E27FC236}">
                <a16:creationId xmlns:a16="http://schemas.microsoft.com/office/drawing/2014/main" id="{3CF8A945-F359-4BF1-8E72-6423F8A9AD8F}"/>
              </a:ext>
            </a:extLst>
          </p:cNvPr>
          <p:cNvSpPr/>
          <p:nvPr/>
        </p:nvSpPr>
        <p:spPr>
          <a:xfrm>
            <a:off x="1903823" y="573530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7" name="テキスト プレースホルダー 1">
            <a:extLst>
              <a:ext uri="{FF2B5EF4-FFF2-40B4-BE49-F238E27FC236}">
                <a16:creationId xmlns:a16="http://schemas.microsoft.com/office/drawing/2014/main" id="{285E1AB6-693D-4486-98D3-1978D4E0AB44}"/>
              </a:ext>
            </a:extLst>
          </p:cNvPr>
          <p:cNvSpPr txBox="1">
            <a:spLocks/>
          </p:cNvSpPr>
          <p:nvPr/>
        </p:nvSpPr>
        <p:spPr>
          <a:xfrm>
            <a:off x="405980" y="711911"/>
            <a:ext cx="11366500" cy="387644"/>
          </a:xfrm>
          <a:prstGeom prst="rect">
            <a:avLst/>
          </a:prstGeom>
          <a:solidFill>
            <a:schemeClr val="bg1">
              <a:lumMod val="95000"/>
            </a:schemeClr>
          </a:solidFill>
        </p:spPr>
        <p:txBody>
          <a:bodyPr>
            <a:normAutofit/>
          </a:bodyPr>
          <a:lstStyle>
            <a:lvl1pPr marL="0" indent="0" algn="l" defTabSz="914411" rtl="0" eaLnBrk="1" latinLnBrk="0" hangingPunct="1">
              <a:spcBef>
                <a:spcPct val="20000"/>
              </a:spcBef>
              <a:buFont typeface="Arial"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a:t>申請受付</a:t>
            </a:r>
            <a:r>
              <a:rPr lang="en-US" altLang="ja-JP" dirty="0"/>
              <a:t>‐</a:t>
            </a:r>
            <a:r>
              <a:rPr lang="ja-JP" altLang="en-US" dirty="0"/>
              <a:t>議案処理を通さず権利情報を更新することができます。</a:t>
            </a:r>
          </a:p>
        </p:txBody>
      </p:sp>
    </p:spTree>
    <p:extLst>
      <p:ext uri="{BB962C8B-B14F-4D97-AF65-F5344CB8AC3E}">
        <p14:creationId xmlns:p14="http://schemas.microsoft.com/office/powerpoint/2010/main" val="1871565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39B721C-B15D-4FA3-A7BA-0F9F6BEEA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9" y="1196752"/>
            <a:ext cx="7796043" cy="4810168"/>
          </a:xfrm>
          <a:prstGeom prst="rect">
            <a:avLst/>
          </a:prstGeom>
        </p:spPr>
      </p:pic>
      <p:pic>
        <p:nvPicPr>
          <p:cNvPr id="56" name="図 55">
            <a:extLst>
              <a:ext uri="{FF2B5EF4-FFF2-40B4-BE49-F238E27FC236}">
                <a16:creationId xmlns:a16="http://schemas.microsoft.com/office/drawing/2014/main" id="{EF618A7F-C743-41C4-ACB6-33976EE51FEE}"/>
              </a:ext>
            </a:extLst>
          </p:cNvPr>
          <p:cNvPicPr>
            <a:picLocks noChangeAspect="1"/>
          </p:cNvPicPr>
          <p:nvPr/>
        </p:nvPicPr>
        <p:blipFill rotWithShape="1">
          <a:blip r:embed="rId4"/>
          <a:srcRect t="9944" r="25000" b="81331"/>
          <a:stretch/>
        </p:blipFill>
        <p:spPr>
          <a:xfrm>
            <a:off x="28149" y="1212112"/>
            <a:ext cx="6508303" cy="478890"/>
          </a:xfrm>
          <a:prstGeom prst="rect">
            <a:avLst/>
          </a:prstGeom>
        </p:spPr>
      </p:pic>
      <p:sp>
        <p:nvSpPr>
          <p:cNvPr id="88" name="テキスト ボックス 87"/>
          <p:cNvSpPr txBox="1"/>
          <p:nvPr/>
        </p:nvSpPr>
        <p:spPr>
          <a:xfrm>
            <a:off x="7781230" y="1554465"/>
            <a:ext cx="4507458" cy="31085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賃借権タブ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補正内容が同一であれば、複数土地を選択して一括で補正を行えます。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補正したい土地を選択。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貸借権の各情報を入力。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2" name="円/楕円 40"/>
          <p:cNvSpPr/>
          <p:nvPr/>
        </p:nvSpPr>
        <p:spPr>
          <a:xfrm>
            <a:off x="2927648" y="3356992"/>
            <a:ext cx="266859" cy="28803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3" name="タイトル 2"/>
          <p:cNvSpPr>
            <a:spLocks noGrp="1"/>
          </p:cNvSpPr>
          <p:nvPr>
            <p:ph type="title"/>
          </p:nvPr>
        </p:nvSpPr>
        <p:spPr/>
        <p:txBody>
          <a:bodyPr/>
          <a:lstStyle/>
          <a:p>
            <a:r>
              <a:rPr lang="en-US" altLang="ja-JP" dirty="0"/>
              <a:t>4-2. </a:t>
            </a:r>
            <a:r>
              <a:rPr lang="ja-JP" altLang="en-US" dirty="0"/>
              <a:t>貸借権補正を行う</a:t>
            </a:r>
            <a:endParaRPr kumimoji="1" lang="ja-JP" altLang="en-US" dirty="0"/>
          </a:p>
        </p:txBody>
      </p:sp>
      <p:sp>
        <p:nvSpPr>
          <p:cNvPr id="2" name="テキスト プレースホルダー 1"/>
          <p:cNvSpPr>
            <a:spLocks noGrp="1"/>
          </p:cNvSpPr>
          <p:nvPr>
            <p:ph type="body" sz="quarter" idx="10"/>
          </p:nvPr>
        </p:nvSpPr>
        <p:spPr>
          <a:xfrm>
            <a:off x="417513" y="693042"/>
            <a:ext cx="11366500" cy="387644"/>
          </a:xfrm>
        </p:spPr>
        <p:txBody>
          <a:bodyPr/>
          <a:lstStyle/>
          <a:p>
            <a:r>
              <a:rPr lang="ja-JP" altLang="en-US" dirty="0"/>
              <a:t>申請受付</a:t>
            </a:r>
            <a:r>
              <a:rPr lang="en-US" altLang="ja-JP" dirty="0"/>
              <a:t>‐</a:t>
            </a:r>
            <a:r>
              <a:rPr lang="ja-JP" altLang="en-US" dirty="0"/>
              <a:t>議案処理を通さず権利情報を更新することができます。</a:t>
            </a:r>
          </a:p>
        </p:txBody>
      </p:sp>
      <p:sp>
        <p:nvSpPr>
          <p:cNvPr id="31" name="正方形/長方形 30">
            <a:extLst>
              <a:ext uri="{FF2B5EF4-FFF2-40B4-BE49-F238E27FC236}">
                <a16:creationId xmlns:a16="http://schemas.microsoft.com/office/drawing/2014/main" id="{DE9F2DE3-DDCA-4864-8F0F-12D7C9634504}"/>
              </a:ext>
            </a:extLst>
          </p:cNvPr>
          <p:cNvSpPr/>
          <p:nvPr/>
        </p:nvSpPr>
        <p:spPr>
          <a:xfrm>
            <a:off x="494616" y="1909353"/>
            <a:ext cx="413380" cy="151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a:extLst>
              <a:ext uri="{FF2B5EF4-FFF2-40B4-BE49-F238E27FC236}">
                <a16:creationId xmlns:a16="http://schemas.microsoft.com/office/drawing/2014/main" id="{E84F9249-8382-4E3E-BF1A-4AD1A4B32D10}"/>
              </a:ext>
            </a:extLst>
          </p:cNvPr>
          <p:cNvSpPr/>
          <p:nvPr/>
        </p:nvSpPr>
        <p:spPr>
          <a:xfrm>
            <a:off x="7475038" y="2154628"/>
            <a:ext cx="288032" cy="357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682DAA52-D3F1-47D1-B0BE-B8B598B19C09}"/>
              </a:ext>
            </a:extLst>
          </p:cNvPr>
          <p:cNvSpPr/>
          <p:nvPr/>
        </p:nvSpPr>
        <p:spPr>
          <a:xfrm>
            <a:off x="424620" y="3607520"/>
            <a:ext cx="1224136" cy="13876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1F053D6D-C8A6-4A2D-99D3-3189274DD0BA}"/>
              </a:ext>
            </a:extLst>
          </p:cNvPr>
          <p:cNvSpPr/>
          <p:nvPr/>
        </p:nvSpPr>
        <p:spPr>
          <a:xfrm>
            <a:off x="415994" y="3785670"/>
            <a:ext cx="1224136" cy="13876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7" name="正方形/長方形 36">
            <a:extLst>
              <a:ext uri="{FF2B5EF4-FFF2-40B4-BE49-F238E27FC236}">
                <a16:creationId xmlns:a16="http://schemas.microsoft.com/office/drawing/2014/main" id="{BBAF8A82-BE56-4665-8060-ACCDD4CBD5FA}"/>
              </a:ext>
            </a:extLst>
          </p:cNvPr>
          <p:cNvSpPr/>
          <p:nvPr/>
        </p:nvSpPr>
        <p:spPr>
          <a:xfrm>
            <a:off x="407368" y="4154336"/>
            <a:ext cx="2160240" cy="131282"/>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3C4DF60-D063-4D14-9E37-64F988BF95AD}"/>
              </a:ext>
            </a:extLst>
          </p:cNvPr>
          <p:cNvSpPr/>
          <p:nvPr/>
        </p:nvSpPr>
        <p:spPr>
          <a:xfrm>
            <a:off x="2497016" y="5852541"/>
            <a:ext cx="413380" cy="151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962A137A-B259-4A0D-8B2C-8DE5ACD6CAE5}"/>
              </a:ext>
            </a:extLst>
          </p:cNvPr>
          <p:cNvSpPr/>
          <p:nvPr/>
        </p:nvSpPr>
        <p:spPr>
          <a:xfrm>
            <a:off x="570052" y="1700808"/>
            <a:ext cx="413380" cy="151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B6F7096A-883C-40D7-9DEC-DAB7E04F3A6D}"/>
              </a:ext>
            </a:extLst>
          </p:cNvPr>
          <p:cNvSpPr/>
          <p:nvPr/>
        </p:nvSpPr>
        <p:spPr>
          <a:xfrm>
            <a:off x="1300510" y="1166949"/>
            <a:ext cx="510054" cy="508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9A188FF0-C229-4FCC-9D7D-4540F1C60446}"/>
              </a:ext>
            </a:extLst>
          </p:cNvPr>
          <p:cNvSpPr/>
          <p:nvPr/>
        </p:nvSpPr>
        <p:spPr>
          <a:xfrm>
            <a:off x="477956" y="3624565"/>
            <a:ext cx="1162174" cy="13113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8961B85B-2D9C-4619-AC25-C8CBC48ADA6D}"/>
              </a:ext>
            </a:extLst>
          </p:cNvPr>
          <p:cNvSpPr/>
          <p:nvPr/>
        </p:nvSpPr>
        <p:spPr>
          <a:xfrm>
            <a:off x="477956" y="3771954"/>
            <a:ext cx="1162174" cy="13113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DAF269A8-2C43-490F-B65F-F5FBD79C095E}"/>
              </a:ext>
            </a:extLst>
          </p:cNvPr>
          <p:cNvSpPr/>
          <p:nvPr/>
        </p:nvSpPr>
        <p:spPr>
          <a:xfrm>
            <a:off x="414988" y="4144145"/>
            <a:ext cx="2152620" cy="17597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2A645DDC-3834-44F1-B42E-38A9AC092197}"/>
              </a:ext>
            </a:extLst>
          </p:cNvPr>
          <p:cNvSpPr/>
          <p:nvPr/>
        </p:nvSpPr>
        <p:spPr>
          <a:xfrm>
            <a:off x="1810564" y="3771954"/>
            <a:ext cx="1162174" cy="13113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3B664D3C-A9C2-4FEC-A75E-FDAD1A597568}"/>
              </a:ext>
            </a:extLst>
          </p:cNvPr>
          <p:cNvSpPr/>
          <p:nvPr/>
        </p:nvSpPr>
        <p:spPr>
          <a:xfrm>
            <a:off x="488710" y="1933660"/>
            <a:ext cx="413380" cy="151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EB8B2B8B-20C5-4641-9085-C9022C5FA285}"/>
              </a:ext>
            </a:extLst>
          </p:cNvPr>
          <p:cNvSpPr/>
          <p:nvPr/>
        </p:nvSpPr>
        <p:spPr>
          <a:xfrm>
            <a:off x="305780" y="2561513"/>
            <a:ext cx="216024" cy="566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a:extLst>
              <a:ext uri="{FF2B5EF4-FFF2-40B4-BE49-F238E27FC236}">
                <a16:creationId xmlns:a16="http://schemas.microsoft.com/office/drawing/2014/main" id="{B92355B9-7BAE-4AAE-8D72-B46CFB72AE1C}"/>
              </a:ext>
            </a:extLst>
          </p:cNvPr>
          <p:cNvSpPr/>
          <p:nvPr/>
        </p:nvSpPr>
        <p:spPr>
          <a:xfrm>
            <a:off x="2432266" y="5761472"/>
            <a:ext cx="540471" cy="333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円/楕円 40">
            <a:extLst>
              <a:ext uri="{FF2B5EF4-FFF2-40B4-BE49-F238E27FC236}">
                <a16:creationId xmlns:a16="http://schemas.microsoft.com/office/drawing/2014/main" id="{F8170C70-8E8A-434E-82BF-1439C7B2B193}"/>
              </a:ext>
            </a:extLst>
          </p:cNvPr>
          <p:cNvSpPr/>
          <p:nvPr/>
        </p:nvSpPr>
        <p:spPr>
          <a:xfrm>
            <a:off x="7096919" y="2188213"/>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41" name="円/楕円 40">
            <a:extLst>
              <a:ext uri="{FF2B5EF4-FFF2-40B4-BE49-F238E27FC236}">
                <a16:creationId xmlns:a16="http://schemas.microsoft.com/office/drawing/2014/main" id="{DC29DB3B-B83F-419C-9208-0CEB15E02251}"/>
              </a:ext>
            </a:extLst>
          </p:cNvPr>
          <p:cNvSpPr/>
          <p:nvPr/>
        </p:nvSpPr>
        <p:spPr>
          <a:xfrm>
            <a:off x="78619" y="2278493"/>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40">
            <a:extLst>
              <a:ext uri="{FF2B5EF4-FFF2-40B4-BE49-F238E27FC236}">
                <a16:creationId xmlns:a16="http://schemas.microsoft.com/office/drawing/2014/main" id="{C8FC3398-E806-492B-A620-4452745108BD}"/>
              </a:ext>
            </a:extLst>
          </p:cNvPr>
          <p:cNvSpPr/>
          <p:nvPr/>
        </p:nvSpPr>
        <p:spPr>
          <a:xfrm>
            <a:off x="325235" y="3343178"/>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円/楕円 40">
            <a:extLst>
              <a:ext uri="{FF2B5EF4-FFF2-40B4-BE49-F238E27FC236}">
                <a16:creationId xmlns:a16="http://schemas.microsoft.com/office/drawing/2014/main" id="{C7277034-3935-497C-847F-33ABEE253906}"/>
              </a:ext>
            </a:extLst>
          </p:cNvPr>
          <p:cNvSpPr/>
          <p:nvPr/>
        </p:nvSpPr>
        <p:spPr>
          <a:xfrm>
            <a:off x="2103937" y="5825374"/>
            <a:ext cx="208122" cy="2212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pic>
        <p:nvPicPr>
          <p:cNvPr id="46" name="図 45">
            <a:extLst>
              <a:ext uri="{FF2B5EF4-FFF2-40B4-BE49-F238E27FC236}">
                <a16:creationId xmlns:a16="http://schemas.microsoft.com/office/drawing/2014/main" id="{3FEE0B45-E899-4C68-ADCF-3BC188D26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105" y="2266701"/>
            <a:ext cx="740427" cy="1202278"/>
          </a:xfrm>
          <a:prstGeom prst="rect">
            <a:avLst/>
          </a:prstGeom>
        </p:spPr>
      </p:pic>
      <p:cxnSp>
        <p:nvCxnSpPr>
          <p:cNvPr id="47" name="直線矢印コネクタ 46">
            <a:extLst>
              <a:ext uri="{FF2B5EF4-FFF2-40B4-BE49-F238E27FC236}">
                <a16:creationId xmlns:a16="http://schemas.microsoft.com/office/drawing/2014/main" id="{03781EA3-8368-4835-9DED-15443E7164B6}"/>
              </a:ext>
            </a:extLst>
          </p:cNvPr>
          <p:cNvCxnSpPr>
            <a:cxnSpLocks/>
          </p:cNvCxnSpPr>
          <p:nvPr/>
        </p:nvCxnSpPr>
        <p:spPr>
          <a:xfrm flipH="1">
            <a:off x="1343473" y="2852936"/>
            <a:ext cx="745632" cy="7920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図 47">
            <a:extLst>
              <a:ext uri="{FF2B5EF4-FFF2-40B4-BE49-F238E27FC236}">
                <a16:creationId xmlns:a16="http://schemas.microsoft.com/office/drawing/2014/main" id="{73F74588-BC38-47CE-9158-8E232CD687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5575" y="2113979"/>
            <a:ext cx="800205" cy="1202278"/>
          </a:xfrm>
          <a:prstGeom prst="rect">
            <a:avLst/>
          </a:prstGeom>
          <a:ln>
            <a:solidFill>
              <a:schemeClr val="tx1">
                <a:lumMod val="50000"/>
                <a:lumOff val="50000"/>
              </a:schemeClr>
            </a:solidFill>
          </a:ln>
        </p:spPr>
      </p:pic>
      <p:cxnSp>
        <p:nvCxnSpPr>
          <p:cNvPr id="49" name="直線矢印コネクタ 48">
            <a:extLst>
              <a:ext uri="{FF2B5EF4-FFF2-40B4-BE49-F238E27FC236}">
                <a16:creationId xmlns:a16="http://schemas.microsoft.com/office/drawing/2014/main" id="{B2FAC87B-DD5E-4EDA-ACD5-76D1113F6AE2}"/>
              </a:ext>
            </a:extLst>
          </p:cNvPr>
          <p:cNvCxnSpPr>
            <a:cxnSpLocks/>
            <a:stCxn id="48" idx="1"/>
          </p:cNvCxnSpPr>
          <p:nvPr/>
        </p:nvCxnSpPr>
        <p:spPr>
          <a:xfrm flipH="1">
            <a:off x="1648757" y="2715118"/>
            <a:ext cx="1796818" cy="112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0" name="図 49">
            <a:extLst>
              <a:ext uri="{FF2B5EF4-FFF2-40B4-BE49-F238E27FC236}">
                <a16:creationId xmlns:a16="http://schemas.microsoft.com/office/drawing/2014/main" id="{E8468AE7-1023-4808-BB94-EF826E296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3832" y="4898364"/>
            <a:ext cx="860595" cy="523670"/>
          </a:xfrm>
          <a:prstGeom prst="rect">
            <a:avLst/>
          </a:prstGeom>
        </p:spPr>
      </p:pic>
      <p:pic>
        <p:nvPicPr>
          <p:cNvPr id="51" name="図 50">
            <a:extLst>
              <a:ext uri="{FF2B5EF4-FFF2-40B4-BE49-F238E27FC236}">
                <a16:creationId xmlns:a16="http://schemas.microsoft.com/office/drawing/2014/main" id="{FCE979FD-B6FD-4A63-BE2A-E809D61553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2836" y="3921186"/>
            <a:ext cx="871006" cy="516357"/>
          </a:xfrm>
          <a:prstGeom prst="rect">
            <a:avLst/>
          </a:prstGeom>
        </p:spPr>
      </p:pic>
      <p:pic>
        <p:nvPicPr>
          <p:cNvPr id="52" name="図 51">
            <a:extLst>
              <a:ext uri="{FF2B5EF4-FFF2-40B4-BE49-F238E27FC236}">
                <a16:creationId xmlns:a16="http://schemas.microsoft.com/office/drawing/2014/main" id="{70924B2C-59AB-43CD-BA5C-A51A5A7971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9943" y="4898364"/>
            <a:ext cx="915837" cy="538401"/>
          </a:xfrm>
          <a:prstGeom prst="rect">
            <a:avLst/>
          </a:prstGeom>
        </p:spPr>
      </p:pic>
      <p:cxnSp>
        <p:nvCxnSpPr>
          <p:cNvPr id="53" name="直線矢印コネクタ 52">
            <a:extLst>
              <a:ext uri="{FF2B5EF4-FFF2-40B4-BE49-F238E27FC236}">
                <a16:creationId xmlns:a16="http://schemas.microsoft.com/office/drawing/2014/main" id="{EF66FB0C-2197-4BC0-866B-CBD8F3F40603}"/>
              </a:ext>
            </a:extLst>
          </p:cNvPr>
          <p:cNvCxnSpPr>
            <a:cxnSpLocks/>
          </p:cNvCxnSpPr>
          <p:nvPr/>
        </p:nvCxnSpPr>
        <p:spPr>
          <a:xfrm flipH="1">
            <a:off x="4345438" y="4219977"/>
            <a:ext cx="19774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直線矢印コネクタ 53">
            <a:extLst>
              <a:ext uri="{FF2B5EF4-FFF2-40B4-BE49-F238E27FC236}">
                <a16:creationId xmlns:a16="http://schemas.microsoft.com/office/drawing/2014/main" id="{A30778B8-83D2-4277-AEA5-DAB62B3F63A1}"/>
              </a:ext>
            </a:extLst>
          </p:cNvPr>
          <p:cNvCxnSpPr>
            <a:cxnSpLocks/>
          </p:cNvCxnSpPr>
          <p:nvPr/>
        </p:nvCxnSpPr>
        <p:spPr>
          <a:xfrm flipV="1">
            <a:off x="3776452" y="4437544"/>
            <a:ext cx="0" cy="359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直線矢印コネクタ 54">
            <a:extLst>
              <a:ext uri="{FF2B5EF4-FFF2-40B4-BE49-F238E27FC236}">
                <a16:creationId xmlns:a16="http://schemas.microsoft.com/office/drawing/2014/main" id="{64ED1319-C45D-4B02-AA2E-86DA14302AD4}"/>
              </a:ext>
            </a:extLst>
          </p:cNvPr>
          <p:cNvCxnSpPr>
            <a:cxnSpLocks/>
          </p:cNvCxnSpPr>
          <p:nvPr/>
        </p:nvCxnSpPr>
        <p:spPr>
          <a:xfrm flipH="1" flipV="1">
            <a:off x="3910503" y="3921187"/>
            <a:ext cx="673329" cy="10919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120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4DE911-82EF-439C-BE93-860247D79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 y="1174814"/>
            <a:ext cx="7764768" cy="4794435"/>
          </a:xfrm>
          <a:prstGeom prst="rect">
            <a:avLst/>
          </a:prstGeom>
        </p:spPr>
      </p:pic>
      <p:pic>
        <p:nvPicPr>
          <p:cNvPr id="59" name="図 58">
            <a:extLst>
              <a:ext uri="{FF2B5EF4-FFF2-40B4-BE49-F238E27FC236}">
                <a16:creationId xmlns:a16="http://schemas.microsoft.com/office/drawing/2014/main" id="{0D65FCE1-6B1D-4ACA-8FEA-544037216AE6}"/>
              </a:ext>
            </a:extLst>
          </p:cNvPr>
          <p:cNvPicPr>
            <a:picLocks noChangeAspect="1"/>
          </p:cNvPicPr>
          <p:nvPr/>
        </p:nvPicPr>
        <p:blipFill rotWithShape="1">
          <a:blip r:embed="rId4"/>
          <a:srcRect t="9948" r="27799" b="81437"/>
          <a:stretch/>
        </p:blipFill>
        <p:spPr>
          <a:xfrm>
            <a:off x="29506" y="1164887"/>
            <a:ext cx="6354526" cy="413213"/>
          </a:xfrm>
          <a:prstGeom prst="rect">
            <a:avLst/>
          </a:prstGeom>
        </p:spPr>
      </p:pic>
      <p:sp>
        <p:nvSpPr>
          <p:cNvPr id="88" name="テキスト ボックス 87"/>
          <p:cNvSpPr txBox="1"/>
          <p:nvPr/>
        </p:nvSpPr>
        <p:spPr>
          <a:xfrm>
            <a:off x="7781230" y="1554465"/>
            <a:ext cx="4507458" cy="46166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貸借権（中間管理）タブ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「貸借・転貸・一括」から転貸を選択。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転貸の各情報を入力。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「貸借・転貸・一括」は選択は下記のとおり。</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転貸：所有者→機構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貸借：機構→受け手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一括：所有者→機構→受け手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4-3-1.</a:t>
            </a:r>
            <a:r>
              <a:rPr lang="ja-JP" altLang="en-US" dirty="0"/>
              <a:t>貸借権（中間管理）補正を行う（転貸）</a:t>
            </a:r>
            <a:r>
              <a:rPr lang="en-US" altLang="ja-JP" dirty="0"/>
              <a:t> </a:t>
            </a:r>
            <a:endParaRPr kumimoji="1" lang="ja-JP" altLang="en-US" dirty="0"/>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49" name="図 48">
            <a:extLst>
              <a:ext uri="{FF2B5EF4-FFF2-40B4-BE49-F238E27FC236}">
                <a16:creationId xmlns:a16="http://schemas.microsoft.com/office/drawing/2014/main" id="{BF635E8F-E9B4-485C-AAE4-214E6A0FE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359" y="2780533"/>
            <a:ext cx="1053603" cy="1582999"/>
          </a:xfrm>
          <a:prstGeom prst="rect">
            <a:avLst/>
          </a:prstGeom>
          <a:ln>
            <a:solidFill>
              <a:schemeClr val="tx1">
                <a:lumMod val="50000"/>
                <a:lumOff val="50000"/>
              </a:schemeClr>
            </a:solidFill>
          </a:ln>
        </p:spPr>
      </p:pic>
      <p:sp>
        <p:nvSpPr>
          <p:cNvPr id="90" name="テキスト ボックス 89">
            <a:extLst>
              <a:ext uri="{FF2B5EF4-FFF2-40B4-BE49-F238E27FC236}">
                <a16:creationId xmlns:a16="http://schemas.microsoft.com/office/drawing/2014/main" id="{D5DA3565-E08D-4D03-A614-F17C5D88C031}"/>
              </a:ext>
            </a:extLst>
          </p:cNvPr>
          <p:cNvSpPr txBox="1"/>
          <p:nvPr/>
        </p:nvSpPr>
        <p:spPr>
          <a:xfrm>
            <a:off x="7024231" y="1759260"/>
            <a:ext cx="345088"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622C3B2C-4566-4196-BFDC-76AD39B47725}"/>
              </a:ext>
            </a:extLst>
          </p:cNvPr>
          <p:cNvSpPr/>
          <p:nvPr/>
        </p:nvSpPr>
        <p:spPr>
          <a:xfrm>
            <a:off x="1329028" y="1158836"/>
            <a:ext cx="440865" cy="450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正方形/長方形 40">
            <a:extLst>
              <a:ext uri="{FF2B5EF4-FFF2-40B4-BE49-F238E27FC236}">
                <a16:creationId xmlns:a16="http://schemas.microsoft.com/office/drawing/2014/main" id="{6902DE40-49A9-402A-AC1D-F9E4DD7780AF}"/>
              </a:ext>
            </a:extLst>
          </p:cNvPr>
          <p:cNvSpPr/>
          <p:nvPr/>
        </p:nvSpPr>
        <p:spPr>
          <a:xfrm>
            <a:off x="464964" y="1560921"/>
            <a:ext cx="443031" cy="1801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F92F5898-DCBC-44AF-8811-2BA50D2CDF43}"/>
              </a:ext>
            </a:extLst>
          </p:cNvPr>
          <p:cNvSpPr/>
          <p:nvPr/>
        </p:nvSpPr>
        <p:spPr>
          <a:xfrm>
            <a:off x="808475" y="1753030"/>
            <a:ext cx="576300" cy="150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612F2F67-9499-415C-9C81-4B46D761DCA5}"/>
              </a:ext>
            </a:extLst>
          </p:cNvPr>
          <p:cNvSpPr/>
          <p:nvPr/>
        </p:nvSpPr>
        <p:spPr>
          <a:xfrm>
            <a:off x="7320136" y="1943926"/>
            <a:ext cx="288032" cy="332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1AD96F3A-5685-4B2C-9EEE-E650FBFB6A5B}"/>
              </a:ext>
            </a:extLst>
          </p:cNvPr>
          <p:cNvSpPr/>
          <p:nvPr/>
        </p:nvSpPr>
        <p:spPr>
          <a:xfrm>
            <a:off x="47328" y="3066990"/>
            <a:ext cx="298177" cy="505041"/>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1DF73CD0-7321-4B97-ACF0-63BD10C71281}"/>
              </a:ext>
            </a:extLst>
          </p:cNvPr>
          <p:cNvSpPr/>
          <p:nvPr/>
        </p:nvSpPr>
        <p:spPr>
          <a:xfrm>
            <a:off x="2186171" y="5777646"/>
            <a:ext cx="41388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a:extLst>
              <a:ext uri="{FF2B5EF4-FFF2-40B4-BE49-F238E27FC236}">
                <a16:creationId xmlns:a16="http://schemas.microsoft.com/office/drawing/2014/main" id="{D13D5602-DAB0-497C-BBD0-0DAD7843CFC3}"/>
              </a:ext>
            </a:extLst>
          </p:cNvPr>
          <p:cNvSpPr/>
          <p:nvPr/>
        </p:nvSpPr>
        <p:spPr>
          <a:xfrm>
            <a:off x="417513" y="3244217"/>
            <a:ext cx="1022619" cy="15058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B07DCD21-B2ED-4A01-B054-F7BB65DE95F0}"/>
              </a:ext>
            </a:extLst>
          </p:cNvPr>
          <p:cNvSpPr/>
          <p:nvPr/>
        </p:nvSpPr>
        <p:spPr>
          <a:xfrm>
            <a:off x="392436" y="3387906"/>
            <a:ext cx="1047696" cy="1505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0EEE72EC-9144-4F28-95D7-EB3B131A1549}"/>
              </a:ext>
            </a:extLst>
          </p:cNvPr>
          <p:cNvSpPr/>
          <p:nvPr/>
        </p:nvSpPr>
        <p:spPr>
          <a:xfrm>
            <a:off x="1611237" y="3391450"/>
            <a:ext cx="943005" cy="15058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1" name="正方形/長方形 50">
            <a:extLst>
              <a:ext uri="{FF2B5EF4-FFF2-40B4-BE49-F238E27FC236}">
                <a16:creationId xmlns:a16="http://schemas.microsoft.com/office/drawing/2014/main" id="{A8BB6498-0A4D-4398-BD7A-68766E5B6450}"/>
              </a:ext>
            </a:extLst>
          </p:cNvPr>
          <p:cNvSpPr/>
          <p:nvPr/>
        </p:nvSpPr>
        <p:spPr>
          <a:xfrm>
            <a:off x="281932" y="3692265"/>
            <a:ext cx="2069652" cy="15058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正方形/長方形 51">
            <a:extLst>
              <a:ext uri="{FF2B5EF4-FFF2-40B4-BE49-F238E27FC236}">
                <a16:creationId xmlns:a16="http://schemas.microsoft.com/office/drawing/2014/main" id="{0C6E2306-ABEB-4570-B6CE-6F89AB78F0C4}"/>
              </a:ext>
            </a:extLst>
          </p:cNvPr>
          <p:cNvSpPr/>
          <p:nvPr/>
        </p:nvSpPr>
        <p:spPr>
          <a:xfrm>
            <a:off x="263353" y="3542082"/>
            <a:ext cx="2285738" cy="15058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3" name="円/楕円 40">
            <a:extLst>
              <a:ext uri="{FF2B5EF4-FFF2-40B4-BE49-F238E27FC236}">
                <a16:creationId xmlns:a16="http://schemas.microsoft.com/office/drawing/2014/main" id="{ED15C0E9-1E6D-44D4-8A9D-8ACCE80258E3}"/>
              </a:ext>
            </a:extLst>
          </p:cNvPr>
          <p:cNvSpPr/>
          <p:nvPr/>
        </p:nvSpPr>
        <p:spPr>
          <a:xfrm>
            <a:off x="7109317" y="1851562"/>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54" name="円/楕円 40">
            <a:extLst>
              <a:ext uri="{FF2B5EF4-FFF2-40B4-BE49-F238E27FC236}">
                <a16:creationId xmlns:a16="http://schemas.microsoft.com/office/drawing/2014/main" id="{B978B36E-479A-4185-8D8B-253FD712C65C}"/>
              </a:ext>
            </a:extLst>
          </p:cNvPr>
          <p:cNvSpPr/>
          <p:nvPr/>
        </p:nvSpPr>
        <p:spPr>
          <a:xfrm>
            <a:off x="374855" y="1840698"/>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56" name="円/楕円 40">
            <a:extLst>
              <a:ext uri="{FF2B5EF4-FFF2-40B4-BE49-F238E27FC236}">
                <a16:creationId xmlns:a16="http://schemas.microsoft.com/office/drawing/2014/main" id="{AA533057-31FA-4C61-B8F6-B8026BE3868F}"/>
              </a:ext>
            </a:extLst>
          </p:cNvPr>
          <p:cNvSpPr/>
          <p:nvPr/>
        </p:nvSpPr>
        <p:spPr>
          <a:xfrm>
            <a:off x="102507" y="2853990"/>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40">
            <a:extLst>
              <a:ext uri="{FF2B5EF4-FFF2-40B4-BE49-F238E27FC236}">
                <a16:creationId xmlns:a16="http://schemas.microsoft.com/office/drawing/2014/main" id="{3147A502-887F-4045-8D6C-9ACEC5764775}"/>
              </a:ext>
            </a:extLst>
          </p:cNvPr>
          <p:cNvSpPr/>
          <p:nvPr/>
        </p:nvSpPr>
        <p:spPr>
          <a:xfrm>
            <a:off x="1440634" y="2984255"/>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61" name="正方形/長方形 60">
            <a:extLst>
              <a:ext uri="{FF2B5EF4-FFF2-40B4-BE49-F238E27FC236}">
                <a16:creationId xmlns:a16="http://schemas.microsoft.com/office/drawing/2014/main" id="{D8EECFFE-9918-4FCC-8DCB-5CE62426FD47}"/>
              </a:ext>
            </a:extLst>
          </p:cNvPr>
          <p:cNvSpPr/>
          <p:nvPr/>
        </p:nvSpPr>
        <p:spPr>
          <a:xfrm>
            <a:off x="287201" y="2057758"/>
            <a:ext cx="210819" cy="3854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3" name="円/楕円 40">
            <a:extLst>
              <a:ext uri="{FF2B5EF4-FFF2-40B4-BE49-F238E27FC236}">
                <a16:creationId xmlns:a16="http://schemas.microsoft.com/office/drawing/2014/main" id="{0231E03A-0281-4BCB-855F-CA5650BA48C7}"/>
              </a:ext>
            </a:extLst>
          </p:cNvPr>
          <p:cNvSpPr/>
          <p:nvPr/>
        </p:nvSpPr>
        <p:spPr>
          <a:xfrm>
            <a:off x="1977329" y="5674059"/>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6" name="直線矢印コネクタ 65">
            <a:extLst>
              <a:ext uri="{FF2B5EF4-FFF2-40B4-BE49-F238E27FC236}">
                <a16:creationId xmlns:a16="http://schemas.microsoft.com/office/drawing/2014/main" id="{458F67D8-657D-40F4-97E0-89E2133EBAA6}"/>
              </a:ext>
            </a:extLst>
          </p:cNvPr>
          <p:cNvCxnSpPr>
            <a:cxnSpLocks/>
          </p:cNvCxnSpPr>
          <p:nvPr/>
        </p:nvCxnSpPr>
        <p:spPr>
          <a:xfrm flipH="1">
            <a:off x="1462873" y="3252816"/>
            <a:ext cx="14505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7" name="図 66">
            <a:extLst>
              <a:ext uri="{FF2B5EF4-FFF2-40B4-BE49-F238E27FC236}">
                <a16:creationId xmlns:a16="http://schemas.microsoft.com/office/drawing/2014/main" id="{67804D0C-F64B-4FE7-942E-86DBD217D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5541" y="2937353"/>
            <a:ext cx="800205" cy="1202278"/>
          </a:xfrm>
          <a:prstGeom prst="rect">
            <a:avLst/>
          </a:prstGeom>
          <a:ln>
            <a:solidFill>
              <a:schemeClr val="tx1">
                <a:lumMod val="50000"/>
                <a:lumOff val="50000"/>
              </a:schemeClr>
            </a:solidFill>
          </a:ln>
        </p:spPr>
      </p:pic>
      <p:cxnSp>
        <p:nvCxnSpPr>
          <p:cNvPr id="68" name="直線矢印コネクタ 67">
            <a:extLst>
              <a:ext uri="{FF2B5EF4-FFF2-40B4-BE49-F238E27FC236}">
                <a16:creationId xmlns:a16="http://schemas.microsoft.com/office/drawing/2014/main" id="{F6B0BDC0-F4DB-4E2D-9CF5-8B5CD2435FB8}"/>
              </a:ext>
            </a:extLst>
          </p:cNvPr>
          <p:cNvCxnSpPr>
            <a:cxnSpLocks/>
          </p:cNvCxnSpPr>
          <p:nvPr/>
        </p:nvCxnSpPr>
        <p:spPr>
          <a:xfrm flipH="1">
            <a:off x="1462874" y="3538492"/>
            <a:ext cx="27626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4" name="図 63">
            <a:extLst>
              <a:ext uri="{FF2B5EF4-FFF2-40B4-BE49-F238E27FC236}">
                <a16:creationId xmlns:a16="http://schemas.microsoft.com/office/drawing/2014/main" id="{90E6123E-FB94-49A4-8854-89D8599389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8311" y="2937353"/>
            <a:ext cx="740427" cy="1202278"/>
          </a:xfrm>
          <a:prstGeom prst="rect">
            <a:avLst/>
          </a:prstGeom>
        </p:spPr>
      </p:pic>
      <p:pic>
        <p:nvPicPr>
          <p:cNvPr id="69" name="図 68">
            <a:extLst>
              <a:ext uri="{FF2B5EF4-FFF2-40B4-BE49-F238E27FC236}">
                <a16:creationId xmlns:a16="http://schemas.microsoft.com/office/drawing/2014/main" id="{E4BCA858-9B62-41DC-844A-ED0E8DDD3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121" y="5131766"/>
            <a:ext cx="860595" cy="523670"/>
          </a:xfrm>
          <a:prstGeom prst="rect">
            <a:avLst/>
          </a:prstGeom>
        </p:spPr>
      </p:pic>
      <p:pic>
        <p:nvPicPr>
          <p:cNvPr id="75" name="図 74">
            <a:extLst>
              <a:ext uri="{FF2B5EF4-FFF2-40B4-BE49-F238E27FC236}">
                <a16:creationId xmlns:a16="http://schemas.microsoft.com/office/drawing/2014/main" id="{09F2736B-9862-4798-9526-11FEE55EF5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995" y="5124400"/>
            <a:ext cx="915837" cy="538401"/>
          </a:xfrm>
          <a:prstGeom prst="rect">
            <a:avLst/>
          </a:prstGeom>
        </p:spPr>
      </p:pic>
      <p:pic>
        <p:nvPicPr>
          <p:cNvPr id="76" name="図 75">
            <a:extLst>
              <a:ext uri="{FF2B5EF4-FFF2-40B4-BE49-F238E27FC236}">
                <a16:creationId xmlns:a16="http://schemas.microsoft.com/office/drawing/2014/main" id="{87661B57-10D2-409C-8DBE-371DF115E7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0639" y="4350093"/>
            <a:ext cx="871006" cy="516357"/>
          </a:xfrm>
          <a:prstGeom prst="rect">
            <a:avLst/>
          </a:prstGeom>
        </p:spPr>
      </p:pic>
      <p:cxnSp>
        <p:nvCxnSpPr>
          <p:cNvPr id="38" name="直線矢印コネクタ 37">
            <a:extLst>
              <a:ext uri="{FF2B5EF4-FFF2-40B4-BE49-F238E27FC236}">
                <a16:creationId xmlns:a16="http://schemas.microsoft.com/office/drawing/2014/main" id="{952D6E76-78F4-44DA-877A-CD362A24FD7C}"/>
              </a:ext>
            </a:extLst>
          </p:cNvPr>
          <p:cNvCxnSpPr>
            <a:cxnSpLocks/>
          </p:cNvCxnSpPr>
          <p:nvPr/>
        </p:nvCxnSpPr>
        <p:spPr>
          <a:xfrm flipV="1">
            <a:off x="695400" y="4437112"/>
            <a:ext cx="0" cy="694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1FB394A1-7599-4361-9984-A514C74BDB31}"/>
              </a:ext>
            </a:extLst>
          </p:cNvPr>
          <p:cNvCxnSpPr>
            <a:cxnSpLocks/>
          </p:cNvCxnSpPr>
          <p:nvPr/>
        </p:nvCxnSpPr>
        <p:spPr>
          <a:xfrm flipH="1" flipV="1">
            <a:off x="1411563" y="4716115"/>
            <a:ext cx="534761" cy="397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0EFE30F8-14B1-4A23-AA19-5AA4BF6AC06A}"/>
              </a:ext>
            </a:extLst>
          </p:cNvPr>
          <p:cNvCxnSpPr>
            <a:cxnSpLocks/>
          </p:cNvCxnSpPr>
          <p:nvPr/>
        </p:nvCxnSpPr>
        <p:spPr>
          <a:xfrm flipH="1">
            <a:off x="1404853" y="4575212"/>
            <a:ext cx="29557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プレースホルダー 1">
            <a:extLst>
              <a:ext uri="{FF2B5EF4-FFF2-40B4-BE49-F238E27FC236}">
                <a16:creationId xmlns:a16="http://schemas.microsoft.com/office/drawing/2014/main" id="{DB0DC686-71A4-45FF-9F6F-8F5D7D275FE1}"/>
              </a:ext>
            </a:extLst>
          </p:cNvPr>
          <p:cNvSpPr>
            <a:spLocks noGrp="1"/>
          </p:cNvSpPr>
          <p:nvPr>
            <p:ph type="body" sz="quarter" idx="10"/>
          </p:nvPr>
        </p:nvSpPr>
        <p:spPr>
          <a:xfrm>
            <a:off x="417513" y="693042"/>
            <a:ext cx="11366500" cy="387644"/>
          </a:xfrm>
        </p:spPr>
        <p:txBody>
          <a:bodyPr/>
          <a:lstStyle/>
          <a:p>
            <a:r>
              <a:rPr lang="ja-JP" altLang="en-US" dirty="0"/>
              <a:t>申請受付</a:t>
            </a:r>
            <a:r>
              <a:rPr lang="en-US" altLang="ja-JP" dirty="0"/>
              <a:t>‐</a:t>
            </a:r>
            <a:r>
              <a:rPr lang="ja-JP" altLang="en-US" dirty="0"/>
              <a:t>議案処理を通さず権利情報を更新することができます。</a:t>
            </a:r>
          </a:p>
        </p:txBody>
      </p:sp>
    </p:spTree>
    <p:extLst>
      <p:ext uri="{BB962C8B-B14F-4D97-AF65-F5344CB8AC3E}">
        <p14:creationId xmlns:p14="http://schemas.microsoft.com/office/powerpoint/2010/main" val="142083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33495D0-316B-4883-9C1F-3E7B91B63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92" y="1172350"/>
            <a:ext cx="7654938" cy="4782997"/>
          </a:xfrm>
          <a:prstGeom prst="rect">
            <a:avLst/>
          </a:prstGeom>
        </p:spPr>
      </p:pic>
      <p:pic>
        <p:nvPicPr>
          <p:cNvPr id="28" name="図 27">
            <a:extLst>
              <a:ext uri="{FF2B5EF4-FFF2-40B4-BE49-F238E27FC236}">
                <a16:creationId xmlns:a16="http://schemas.microsoft.com/office/drawing/2014/main" id="{D24EA9B8-B9CA-417B-8164-9E3D960755BF}"/>
              </a:ext>
            </a:extLst>
          </p:cNvPr>
          <p:cNvPicPr>
            <a:picLocks noChangeAspect="1"/>
          </p:cNvPicPr>
          <p:nvPr/>
        </p:nvPicPr>
        <p:blipFill rotWithShape="1">
          <a:blip r:embed="rId4"/>
          <a:srcRect t="9948" r="27799" b="81437"/>
          <a:stretch/>
        </p:blipFill>
        <p:spPr>
          <a:xfrm>
            <a:off x="126292" y="1169581"/>
            <a:ext cx="6272714" cy="414669"/>
          </a:xfrm>
          <a:prstGeom prst="rect">
            <a:avLst/>
          </a:prstGeom>
        </p:spPr>
      </p:pic>
      <p:sp>
        <p:nvSpPr>
          <p:cNvPr id="88" name="テキスト ボックス 87"/>
          <p:cNvSpPr txBox="1"/>
          <p:nvPr/>
        </p:nvSpPr>
        <p:spPr>
          <a:xfrm>
            <a:off x="7781230" y="1554465"/>
            <a:ext cx="4507458" cy="37548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貸借権（中間管理）タブ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「貸借・転貸・一括」から貸借を選択。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貸借の各情報を入力。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貸借権の補正内容を登録する際、対象の土地データに経由転貸情報が設定されていない場合は警告画面が表示され更新することはできません。 </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4-3-2.</a:t>
            </a:r>
            <a:r>
              <a:rPr lang="ja-JP" altLang="en-US" dirty="0"/>
              <a:t>貸借権（中間管理）補正を行う</a:t>
            </a:r>
            <a:r>
              <a:rPr lang="en-US" altLang="ja-JP" dirty="0"/>
              <a:t>【</a:t>
            </a:r>
            <a:r>
              <a:rPr lang="ja-JP" altLang="en-US" dirty="0"/>
              <a:t>貸借</a:t>
            </a:r>
            <a:r>
              <a:rPr lang="en-US" altLang="ja-JP" dirty="0"/>
              <a:t>】 </a:t>
            </a:r>
            <a:endParaRPr kumimoji="1" lang="ja-JP" altLang="en-US" dirty="0"/>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0" name="テキスト ボックス 89">
            <a:extLst>
              <a:ext uri="{FF2B5EF4-FFF2-40B4-BE49-F238E27FC236}">
                <a16:creationId xmlns:a16="http://schemas.microsoft.com/office/drawing/2014/main" id="{D5DA3565-E08D-4D03-A614-F17C5D88C031}"/>
              </a:ext>
            </a:extLst>
          </p:cNvPr>
          <p:cNvSpPr txBox="1"/>
          <p:nvPr/>
        </p:nvSpPr>
        <p:spPr>
          <a:xfrm>
            <a:off x="7024231" y="1759260"/>
            <a:ext cx="345088"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CE62A25B-E5FE-4C6F-8871-3E8D5CD01C8A}"/>
              </a:ext>
            </a:extLst>
          </p:cNvPr>
          <p:cNvSpPr/>
          <p:nvPr/>
        </p:nvSpPr>
        <p:spPr>
          <a:xfrm>
            <a:off x="1389896" y="1181109"/>
            <a:ext cx="538142" cy="463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正方形/長方形 38">
            <a:extLst>
              <a:ext uri="{FF2B5EF4-FFF2-40B4-BE49-F238E27FC236}">
                <a16:creationId xmlns:a16="http://schemas.microsoft.com/office/drawing/2014/main" id="{C5369FBE-D6E8-4006-A233-DFED3379E6AD}"/>
              </a:ext>
            </a:extLst>
          </p:cNvPr>
          <p:cNvSpPr/>
          <p:nvPr/>
        </p:nvSpPr>
        <p:spPr>
          <a:xfrm>
            <a:off x="532756" y="1604227"/>
            <a:ext cx="450676" cy="148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正方形/長方形 40">
            <a:extLst>
              <a:ext uri="{FF2B5EF4-FFF2-40B4-BE49-F238E27FC236}">
                <a16:creationId xmlns:a16="http://schemas.microsoft.com/office/drawing/2014/main" id="{9E4D1917-143F-4381-94BB-52F36BD27398}"/>
              </a:ext>
            </a:extLst>
          </p:cNvPr>
          <p:cNvSpPr/>
          <p:nvPr/>
        </p:nvSpPr>
        <p:spPr>
          <a:xfrm>
            <a:off x="907996" y="1767056"/>
            <a:ext cx="531934" cy="148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B058CECF-2EDB-4B1B-9187-B5376C559A77}"/>
              </a:ext>
            </a:extLst>
          </p:cNvPr>
          <p:cNvSpPr/>
          <p:nvPr/>
        </p:nvSpPr>
        <p:spPr>
          <a:xfrm>
            <a:off x="384090" y="2060848"/>
            <a:ext cx="197396" cy="3869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FC9FE921-E810-4B18-8C87-BBA635FB8C1D}"/>
              </a:ext>
            </a:extLst>
          </p:cNvPr>
          <p:cNvSpPr/>
          <p:nvPr/>
        </p:nvSpPr>
        <p:spPr>
          <a:xfrm>
            <a:off x="2204640" y="5777334"/>
            <a:ext cx="43204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388327E3-44FF-43D4-BA49-65019F06964E}"/>
              </a:ext>
            </a:extLst>
          </p:cNvPr>
          <p:cNvSpPr/>
          <p:nvPr/>
        </p:nvSpPr>
        <p:spPr>
          <a:xfrm>
            <a:off x="7334189" y="1988840"/>
            <a:ext cx="197396" cy="2331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E310BDBB-719D-45EA-9F8F-55C866DF990B}"/>
              </a:ext>
            </a:extLst>
          </p:cNvPr>
          <p:cNvSpPr/>
          <p:nvPr/>
        </p:nvSpPr>
        <p:spPr>
          <a:xfrm>
            <a:off x="496737" y="3274684"/>
            <a:ext cx="990751" cy="1483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a:extLst>
              <a:ext uri="{FF2B5EF4-FFF2-40B4-BE49-F238E27FC236}">
                <a16:creationId xmlns:a16="http://schemas.microsoft.com/office/drawing/2014/main" id="{E4B65CAF-10B2-4AE6-8634-8FC7B1DBD461}"/>
              </a:ext>
            </a:extLst>
          </p:cNvPr>
          <p:cNvSpPr/>
          <p:nvPr/>
        </p:nvSpPr>
        <p:spPr>
          <a:xfrm>
            <a:off x="1631504" y="3415541"/>
            <a:ext cx="990751" cy="1483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55117CF0-C727-430F-A0DB-B7829203F3DC}"/>
              </a:ext>
            </a:extLst>
          </p:cNvPr>
          <p:cNvSpPr/>
          <p:nvPr/>
        </p:nvSpPr>
        <p:spPr>
          <a:xfrm>
            <a:off x="447819" y="3703399"/>
            <a:ext cx="1903765" cy="1483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22ACF0C8-6129-4FEC-9C99-E06AD87F448F}"/>
              </a:ext>
            </a:extLst>
          </p:cNvPr>
          <p:cNvSpPr/>
          <p:nvPr/>
        </p:nvSpPr>
        <p:spPr>
          <a:xfrm>
            <a:off x="142366" y="3069311"/>
            <a:ext cx="281498" cy="494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7" name="図 6">
            <a:extLst>
              <a:ext uri="{FF2B5EF4-FFF2-40B4-BE49-F238E27FC236}">
                <a16:creationId xmlns:a16="http://schemas.microsoft.com/office/drawing/2014/main" id="{520535EB-1530-4172-AF40-08D8F7D4A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72" y="5284260"/>
            <a:ext cx="2423038" cy="799281"/>
          </a:xfrm>
          <a:prstGeom prst="rect">
            <a:avLst/>
          </a:prstGeom>
        </p:spPr>
      </p:pic>
      <p:sp>
        <p:nvSpPr>
          <p:cNvPr id="24" name="正方形/長方形 23">
            <a:extLst>
              <a:ext uri="{FF2B5EF4-FFF2-40B4-BE49-F238E27FC236}">
                <a16:creationId xmlns:a16="http://schemas.microsoft.com/office/drawing/2014/main" id="{B27FCE5F-0C02-41D7-9AF1-966164B08B9A}"/>
              </a:ext>
            </a:extLst>
          </p:cNvPr>
          <p:cNvSpPr/>
          <p:nvPr/>
        </p:nvSpPr>
        <p:spPr>
          <a:xfrm>
            <a:off x="335361" y="3569832"/>
            <a:ext cx="2271750" cy="1483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6" name="図 25">
            <a:extLst>
              <a:ext uri="{FF2B5EF4-FFF2-40B4-BE49-F238E27FC236}">
                <a16:creationId xmlns:a16="http://schemas.microsoft.com/office/drawing/2014/main" id="{2736AF6E-63EC-412C-BB16-24C910A3E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556" y="2888556"/>
            <a:ext cx="740427" cy="1202278"/>
          </a:xfrm>
          <a:prstGeom prst="rect">
            <a:avLst/>
          </a:prstGeom>
        </p:spPr>
      </p:pic>
      <p:cxnSp>
        <p:nvCxnSpPr>
          <p:cNvPr id="11" name="直線矢印コネクタ 10">
            <a:extLst>
              <a:ext uri="{FF2B5EF4-FFF2-40B4-BE49-F238E27FC236}">
                <a16:creationId xmlns:a16="http://schemas.microsoft.com/office/drawing/2014/main" id="{825BE193-D89E-46D6-A327-E54E393762AE}"/>
              </a:ext>
            </a:extLst>
          </p:cNvPr>
          <p:cNvCxnSpPr>
            <a:cxnSpLocks/>
          </p:cNvCxnSpPr>
          <p:nvPr/>
        </p:nvCxnSpPr>
        <p:spPr>
          <a:xfrm flipH="1">
            <a:off x="1503724" y="3116850"/>
            <a:ext cx="1401832" cy="180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円/楕円 40">
            <a:extLst>
              <a:ext uri="{FF2B5EF4-FFF2-40B4-BE49-F238E27FC236}">
                <a16:creationId xmlns:a16="http://schemas.microsoft.com/office/drawing/2014/main" id="{CBB8A5EC-0BBC-40D1-936B-9F157913C014}"/>
              </a:ext>
            </a:extLst>
          </p:cNvPr>
          <p:cNvSpPr/>
          <p:nvPr/>
        </p:nvSpPr>
        <p:spPr>
          <a:xfrm>
            <a:off x="7138783" y="1876120"/>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7" name="円/楕円 40">
            <a:extLst>
              <a:ext uri="{FF2B5EF4-FFF2-40B4-BE49-F238E27FC236}">
                <a16:creationId xmlns:a16="http://schemas.microsoft.com/office/drawing/2014/main" id="{C13EF449-B5F5-4F30-A986-DCD0158C199F}"/>
              </a:ext>
            </a:extLst>
          </p:cNvPr>
          <p:cNvSpPr/>
          <p:nvPr/>
        </p:nvSpPr>
        <p:spPr>
          <a:xfrm>
            <a:off x="395203" y="1864664"/>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9" name="円/楕円 40">
            <a:extLst>
              <a:ext uri="{FF2B5EF4-FFF2-40B4-BE49-F238E27FC236}">
                <a16:creationId xmlns:a16="http://schemas.microsoft.com/office/drawing/2014/main" id="{BF82476A-DE1A-45D7-90F4-D83568CF8FC5}"/>
              </a:ext>
            </a:extLst>
          </p:cNvPr>
          <p:cNvSpPr/>
          <p:nvPr/>
        </p:nvSpPr>
        <p:spPr>
          <a:xfrm>
            <a:off x="173271" y="2881592"/>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円/楕円 40">
            <a:extLst>
              <a:ext uri="{FF2B5EF4-FFF2-40B4-BE49-F238E27FC236}">
                <a16:creationId xmlns:a16="http://schemas.microsoft.com/office/drawing/2014/main" id="{93CAFA2F-74C0-4DA0-9D9B-AF7DBE981750}"/>
              </a:ext>
            </a:extLst>
          </p:cNvPr>
          <p:cNvSpPr/>
          <p:nvPr/>
        </p:nvSpPr>
        <p:spPr>
          <a:xfrm>
            <a:off x="1434003" y="2888048"/>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52" name="円/楕円 40">
            <a:extLst>
              <a:ext uri="{FF2B5EF4-FFF2-40B4-BE49-F238E27FC236}">
                <a16:creationId xmlns:a16="http://schemas.microsoft.com/office/drawing/2014/main" id="{FC190840-16F8-442D-BCB9-7298A5699B4A}"/>
              </a:ext>
            </a:extLst>
          </p:cNvPr>
          <p:cNvSpPr/>
          <p:nvPr/>
        </p:nvSpPr>
        <p:spPr>
          <a:xfrm>
            <a:off x="2032511" y="5558609"/>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30" name="テキスト プレースホルダー 1">
            <a:extLst>
              <a:ext uri="{FF2B5EF4-FFF2-40B4-BE49-F238E27FC236}">
                <a16:creationId xmlns:a16="http://schemas.microsoft.com/office/drawing/2014/main" id="{BCEB0906-AD87-4B74-8981-87644DA43D5E}"/>
              </a:ext>
            </a:extLst>
          </p:cNvPr>
          <p:cNvSpPr>
            <a:spLocks noGrp="1"/>
          </p:cNvSpPr>
          <p:nvPr>
            <p:ph type="body" sz="quarter" idx="10"/>
          </p:nvPr>
        </p:nvSpPr>
        <p:spPr>
          <a:xfrm>
            <a:off x="417513" y="693738"/>
            <a:ext cx="11366500" cy="353803"/>
          </a:xfrm>
        </p:spPr>
        <p:txBody>
          <a:bodyPr/>
          <a:lstStyle/>
          <a:p>
            <a:r>
              <a:rPr lang="ja-JP" altLang="en-US" dirty="0"/>
              <a:t>申請受付</a:t>
            </a:r>
            <a:r>
              <a:rPr lang="en-US" altLang="ja-JP" dirty="0"/>
              <a:t>‐</a:t>
            </a:r>
            <a:r>
              <a:rPr lang="ja-JP" altLang="en-US" dirty="0"/>
              <a:t>議案処理を通さず権利情報を更新することができます。</a:t>
            </a:r>
          </a:p>
        </p:txBody>
      </p:sp>
    </p:spTree>
    <p:extLst>
      <p:ext uri="{BB962C8B-B14F-4D97-AF65-F5344CB8AC3E}">
        <p14:creationId xmlns:p14="http://schemas.microsoft.com/office/powerpoint/2010/main" val="3678271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B5F5241-6434-4D98-80DE-3FABC0E5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62" y="1227733"/>
            <a:ext cx="7740199" cy="4752967"/>
          </a:xfrm>
          <a:prstGeom prst="rect">
            <a:avLst/>
          </a:prstGeom>
        </p:spPr>
      </p:pic>
      <p:pic>
        <p:nvPicPr>
          <p:cNvPr id="36" name="図 35">
            <a:extLst>
              <a:ext uri="{FF2B5EF4-FFF2-40B4-BE49-F238E27FC236}">
                <a16:creationId xmlns:a16="http://schemas.microsoft.com/office/drawing/2014/main" id="{DF32BF52-A505-4EB3-8176-7E73D5620C65}"/>
              </a:ext>
            </a:extLst>
          </p:cNvPr>
          <p:cNvPicPr>
            <a:picLocks noChangeAspect="1"/>
          </p:cNvPicPr>
          <p:nvPr/>
        </p:nvPicPr>
        <p:blipFill rotWithShape="1">
          <a:blip r:embed="rId4"/>
          <a:srcRect t="9948" r="27799" b="81437"/>
          <a:stretch/>
        </p:blipFill>
        <p:spPr>
          <a:xfrm>
            <a:off x="61533" y="1227733"/>
            <a:ext cx="6354526" cy="413213"/>
          </a:xfrm>
          <a:prstGeom prst="rect">
            <a:avLst/>
          </a:prstGeom>
        </p:spPr>
      </p:pic>
      <p:sp>
        <p:nvSpPr>
          <p:cNvPr id="88" name="テキスト ボックス 87"/>
          <p:cNvSpPr txBox="1"/>
          <p:nvPr/>
        </p:nvSpPr>
        <p:spPr>
          <a:xfrm>
            <a:off x="7864561" y="1484784"/>
            <a:ext cx="4344856" cy="31085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貸借権（中間管理権）タブ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「貸借・転貸・一括」から一括を選択。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経由転貸情報、貸借情報の各情報を入力。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4-3-3 .</a:t>
            </a:r>
            <a:r>
              <a:rPr lang="ja-JP" altLang="en-US" dirty="0"/>
              <a:t>貸借権（中間管理）補正を行う</a:t>
            </a:r>
            <a:r>
              <a:rPr lang="en-US" altLang="ja-JP" dirty="0"/>
              <a:t>【</a:t>
            </a:r>
            <a:r>
              <a:rPr lang="ja-JP" altLang="en-US" dirty="0"/>
              <a:t>一括</a:t>
            </a:r>
            <a:r>
              <a:rPr lang="en-US" altLang="ja-JP" dirty="0"/>
              <a:t>】 </a:t>
            </a:r>
            <a:endParaRPr kumimoji="1" lang="ja-JP" altLang="en-US" dirty="0"/>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1" name="正方形/長方形 40">
            <a:extLst>
              <a:ext uri="{FF2B5EF4-FFF2-40B4-BE49-F238E27FC236}">
                <a16:creationId xmlns:a16="http://schemas.microsoft.com/office/drawing/2014/main" id="{5F983AB7-CB14-4D5A-BADB-3BD61FC26956}"/>
              </a:ext>
            </a:extLst>
          </p:cNvPr>
          <p:cNvSpPr/>
          <p:nvPr/>
        </p:nvSpPr>
        <p:spPr>
          <a:xfrm>
            <a:off x="1335427" y="1209972"/>
            <a:ext cx="434467" cy="5053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1" name="正方形/長方形 70">
            <a:extLst>
              <a:ext uri="{FF2B5EF4-FFF2-40B4-BE49-F238E27FC236}">
                <a16:creationId xmlns:a16="http://schemas.microsoft.com/office/drawing/2014/main" id="{27976841-1ECB-484B-BBEA-5F488F6B8E5A}"/>
              </a:ext>
            </a:extLst>
          </p:cNvPr>
          <p:cNvSpPr/>
          <p:nvPr/>
        </p:nvSpPr>
        <p:spPr>
          <a:xfrm>
            <a:off x="493755" y="3290106"/>
            <a:ext cx="982795"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3" name="円/楕円 40">
            <a:extLst>
              <a:ext uri="{FF2B5EF4-FFF2-40B4-BE49-F238E27FC236}">
                <a16:creationId xmlns:a16="http://schemas.microsoft.com/office/drawing/2014/main" id="{95A7599F-462B-4574-8905-71993E7752D8}"/>
              </a:ext>
            </a:extLst>
          </p:cNvPr>
          <p:cNvSpPr/>
          <p:nvPr/>
        </p:nvSpPr>
        <p:spPr>
          <a:xfrm>
            <a:off x="7186133" y="1827625"/>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a:extLst>
              <a:ext uri="{FF2B5EF4-FFF2-40B4-BE49-F238E27FC236}">
                <a16:creationId xmlns:a16="http://schemas.microsoft.com/office/drawing/2014/main" id="{E412803D-BD7E-4065-9281-DA413486DE26}"/>
              </a:ext>
            </a:extLst>
          </p:cNvPr>
          <p:cNvSpPr/>
          <p:nvPr/>
        </p:nvSpPr>
        <p:spPr>
          <a:xfrm>
            <a:off x="585674" y="1625352"/>
            <a:ext cx="397758" cy="138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14FD9ECB-362C-497F-9517-CC9DBBBA66E9}"/>
              </a:ext>
            </a:extLst>
          </p:cNvPr>
          <p:cNvSpPr/>
          <p:nvPr/>
        </p:nvSpPr>
        <p:spPr>
          <a:xfrm>
            <a:off x="889987" y="1788467"/>
            <a:ext cx="586563" cy="138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98855C0A-1BE4-4E84-9FCB-B9D59DE76F4A}"/>
              </a:ext>
            </a:extLst>
          </p:cNvPr>
          <p:cNvSpPr/>
          <p:nvPr/>
        </p:nvSpPr>
        <p:spPr>
          <a:xfrm>
            <a:off x="7392144" y="1988840"/>
            <a:ext cx="21602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4A6A2301-622F-4CB8-82EB-0C58FF9FA5B7}"/>
              </a:ext>
            </a:extLst>
          </p:cNvPr>
          <p:cNvSpPr/>
          <p:nvPr/>
        </p:nvSpPr>
        <p:spPr>
          <a:xfrm>
            <a:off x="154228" y="3125770"/>
            <a:ext cx="269635" cy="447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63CF246A-B09A-4540-AF5E-53B8DC4F44E1}"/>
              </a:ext>
            </a:extLst>
          </p:cNvPr>
          <p:cNvSpPr/>
          <p:nvPr/>
        </p:nvSpPr>
        <p:spPr>
          <a:xfrm>
            <a:off x="417513" y="2087454"/>
            <a:ext cx="133872" cy="447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7BD0F855-B753-4E3C-BF14-28B4675B8E2A}"/>
              </a:ext>
            </a:extLst>
          </p:cNvPr>
          <p:cNvSpPr/>
          <p:nvPr/>
        </p:nvSpPr>
        <p:spPr>
          <a:xfrm>
            <a:off x="2927647" y="3279945"/>
            <a:ext cx="977979"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正方形/長方形 51">
            <a:extLst>
              <a:ext uri="{FF2B5EF4-FFF2-40B4-BE49-F238E27FC236}">
                <a16:creationId xmlns:a16="http://schemas.microsoft.com/office/drawing/2014/main" id="{DE5C8265-B009-43C2-BE24-86F9981FFBF1}"/>
              </a:ext>
            </a:extLst>
          </p:cNvPr>
          <p:cNvSpPr/>
          <p:nvPr/>
        </p:nvSpPr>
        <p:spPr>
          <a:xfrm>
            <a:off x="1711408" y="3406955"/>
            <a:ext cx="906674" cy="16605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3" name="正方形/長方形 52">
            <a:extLst>
              <a:ext uri="{FF2B5EF4-FFF2-40B4-BE49-F238E27FC236}">
                <a16:creationId xmlns:a16="http://schemas.microsoft.com/office/drawing/2014/main" id="{90A9D974-A42F-4805-881A-1F9865BB9E6E}"/>
              </a:ext>
            </a:extLst>
          </p:cNvPr>
          <p:cNvSpPr/>
          <p:nvPr/>
        </p:nvSpPr>
        <p:spPr>
          <a:xfrm>
            <a:off x="289045" y="3586616"/>
            <a:ext cx="2278563"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4" name="正方形/長方形 53">
            <a:extLst>
              <a:ext uri="{FF2B5EF4-FFF2-40B4-BE49-F238E27FC236}">
                <a16:creationId xmlns:a16="http://schemas.microsoft.com/office/drawing/2014/main" id="{BAA8F9C7-E21A-419C-A6FA-6DAE64BD0ABE}"/>
              </a:ext>
            </a:extLst>
          </p:cNvPr>
          <p:cNvSpPr/>
          <p:nvPr/>
        </p:nvSpPr>
        <p:spPr>
          <a:xfrm>
            <a:off x="289045" y="3727657"/>
            <a:ext cx="2062539"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6" name="正方形/長方形 55">
            <a:extLst>
              <a:ext uri="{FF2B5EF4-FFF2-40B4-BE49-F238E27FC236}">
                <a16:creationId xmlns:a16="http://schemas.microsoft.com/office/drawing/2014/main" id="{E2610F20-AD84-49B9-9FB1-BE4F77956CB6}"/>
              </a:ext>
            </a:extLst>
          </p:cNvPr>
          <p:cNvSpPr/>
          <p:nvPr/>
        </p:nvSpPr>
        <p:spPr>
          <a:xfrm>
            <a:off x="2711624" y="3604217"/>
            <a:ext cx="2278563" cy="121293"/>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8" name="正方形/長方形 57">
            <a:extLst>
              <a:ext uri="{FF2B5EF4-FFF2-40B4-BE49-F238E27FC236}">
                <a16:creationId xmlns:a16="http://schemas.microsoft.com/office/drawing/2014/main" id="{836AA433-9947-4830-A7E8-BE5AF83D1671}"/>
              </a:ext>
            </a:extLst>
          </p:cNvPr>
          <p:cNvSpPr/>
          <p:nvPr/>
        </p:nvSpPr>
        <p:spPr>
          <a:xfrm>
            <a:off x="2804092" y="3727657"/>
            <a:ext cx="1961504" cy="138894"/>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9" name="正方形/長方形 58">
            <a:extLst>
              <a:ext uri="{FF2B5EF4-FFF2-40B4-BE49-F238E27FC236}">
                <a16:creationId xmlns:a16="http://schemas.microsoft.com/office/drawing/2014/main" id="{B115C64D-1C46-447D-82DE-FA3BBD36FE86}"/>
              </a:ext>
            </a:extLst>
          </p:cNvPr>
          <p:cNvSpPr/>
          <p:nvPr/>
        </p:nvSpPr>
        <p:spPr>
          <a:xfrm>
            <a:off x="2209832" y="5813039"/>
            <a:ext cx="429783" cy="138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6" name="図 5">
            <a:extLst>
              <a:ext uri="{FF2B5EF4-FFF2-40B4-BE49-F238E27FC236}">
                <a16:creationId xmlns:a16="http://schemas.microsoft.com/office/drawing/2014/main" id="{E4D82993-A367-45EB-98E6-6BF0AFB75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161" y="2932662"/>
            <a:ext cx="740427" cy="1202278"/>
          </a:xfrm>
          <a:prstGeom prst="rect">
            <a:avLst/>
          </a:prstGeom>
        </p:spPr>
      </p:pic>
      <p:pic>
        <p:nvPicPr>
          <p:cNvPr id="8" name="図 7">
            <a:extLst>
              <a:ext uri="{FF2B5EF4-FFF2-40B4-BE49-F238E27FC236}">
                <a16:creationId xmlns:a16="http://schemas.microsoft.com/office/drawing/2014/main" id="{CCA80340-4B59-4207-89B2-FD9C7E1AE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998" y="5111902"/>
            <a:ext cx="860595" cy="538401"/>
          </a:xfrm>
          <a:prstGeom prst="rect">
            <a:avLst/>
          </a:prstGeom>
        </p:spPr>
      </p:pic>
      <p:pic>
        <p:nvPicPr>
          <p:cNvPr id="10" name="図 9">
            <a:extLst>
              <a:ext uri="{FF2B5EF4-FFF2-40B4-BE49-F238E27FC236}">
                <a16:creationId xmlns:a16="http://schemas.microsoft.com/office/drawing/2014/main" id="{13B6C0F8-4D31-47FF-AF4D-220CA5CC03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2144" y="4340748"/>
            <a:ext cx="871006" cy="516357"/>
          </a:xfrm>
          <a:prstGeom prst="rect">
            <a:avLst/>
          </a:prstGeom>
        </p:spPr>
      </p:pic>
      <p:pic>
        <p:nvPicPr>
          <p:cNvPr id="12" name="図 11">
            <a:extLst>
              <a:ext uri="{FF2B5EF4-FFF2-40B4-BE49-F238E27FC236}">
                <a16:creationId xmlns:a16="http://schemas.microsoft.com/office/drawing/2014/main" id="{3B3153BA-0A0D-4BEC-8735-7B7DCC1201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121" y="5131766"/>
            <a:ext cx="860595" cy="523670"/>
          </a:xfrm>
          <a:prstGeom prst="rect">
            <a:avLst/>
          </a:prstGeom>
        </p:spPr>
      </p:pic>
      <p:cxnSp>
        <p:nvCxnSpPr>
          <p:cNvPr id="38" name="直線矢印コネクタ 37">
            <a:extLst>
              <a:ext uri="{FF2B5EF4-FFF2-40B4-BE49-F238E27FC236}">
                <a16:creationId xmlns:a16="http://schemas.microsoft.com/office/drawing/2014/main" id="{CE450F76-C6E1-4D32-A1B1-B20DBC16337B}"/>
              </a:ext>
            </a:extLst>
          </p:cNvPr>
          <p:cNvCxnSpPr>
            <a:cxnSpLocks/>
          </p:cNvCxnSpPr>
          <p:nvPr/>
        </p:nvCxnSpPr>
        <p:spPr>
          <a:xfrm flipV="1">
            <a:off x="773198" y="4514252"/>
            <a:ext cx="0" cy="617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1B39A20-922B-41EC-A006-3B19E81D13E5}"/>
              </a:ext>
            </a:extLst>
          </p:cNvPr>
          <p:cNvCxnSpPr>
            <a:cxnSpLocks/>
          </p:cNvCxnSpPr>
          <p:nvPr/>
        </p:nvCxnSpPr>
        <p:spPr>
          <a:xfrm flipH="1" flipV="1">
            <a:off x="1491692" y="4744823"/>
            <a:ext cx="430298" cy="369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27BA7183-5FB7-4513-9840-4BCD39E26FCF}"/>
              </a:ext>
            </a:extLst>
          </p:cNvPr>
          <p:cNvCxnSpPr>
            <a:cxnSpLocks/>
          </p:cNvCxnSpPr>
          <p:nvPr/>
        </p:nvCxnSpPr>
        <p:spPr>
          <a:xfrm flipH="1" flipV="1">
            <a:off x="1472625" y="4603784"/>
            <a:ext cx="2940409" cy="14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DF76F794-1BC7-428B-AB21-7039B25F0EFE}"/>
              </a:ext>
            </a:extLst>
          </p:cNvPr>
          <p:cNvCxnSpPr>
            <a:cxnSpLocks/>
          </p:cNvCxnSpPr>
          <p:nvPr/>
        </p:nvCxnSpPr>
        <p:spPr>
          <a:xfrm flipH="1">
            <a:off x="1502658" y="3154599"/>
            <a:ext cx="3673470" cy="179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195E817F-0AFB-4A54-88FE-076C644801A3}"/>
              </a:ext>
            </a:extLst>
          </p:cNvPr>
          <p:cNvCxnSpPr>
            <a:cxnSpLocks/>
          </p:cNvCxnSpPr>
          <p:nvPr/>
        </p:nvCxnSpPr>
        <p:spPr>
          <a:xfrm flipH="1">
            <a:off x="3937461" y="3194024"/>
            <a:ext cx="436937" cy="180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円/楕円 40">
            <a:extLst>
              <a:ext uri="{FF2B5EF4-FFF2-40B4-BE49-F238E27FC236}">
                <a16:creationId xmlns:a16="http://schemas.microsoft.com/office/drawing/2014/main" id="{1CCB640E-422B-4179-99BC-2ECD85E2E934}"/>
              </a:ext>
            </a:extLst>
          </p:cNvPr>
          <p:cNvSpPr/>
          <p:nvPr/>
        </p:nvSpPr>
        <p:spPr>
          <a:xfrm>
            <a:off x="472048" y="1871327"/>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89" name="円/楕円 40">
            <a:extLst>
              <a:ext uri="{FF2B5EF4-FFF2-40B4-BE49-F238E27FC236}">
                <a16:creationId xmlns:a16="http://schemas.microsoft.com/office/drawing/2014/main" id="{5419AE1C-DA3B-4DE8-9A72-D0819EF58F43}"/>
              </a:ext>
            </a:extLst>
          </p:cNvPr>
          <p:cNvSpPr/>
          <p:nvPr/>
        </p:nvSpPr>
        <p:spPr>
          <a:xfrm>
            <a:off x="228580" y="2930617"/>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90" name="円/楕円 40">
            <a:extLst>
              <a:ext uri="{FF2B5EF4-FFF2-40B4-BE49-F238E27FC236}">
                <a16:creationId xmlns:a16="http://schemas.microsoft.com/office/drawing/2014/main" id="{30E20E65-3FA8-4222-B47B-C382ED91D593}"/>
              </a:ext>
            </a:extLst>
          </p:cNvPr>
          <p:cNvSpPr/>
          <p:nvPr/>
        </p:nvSpPr>
        <p:spPr>
          <a:xfrm>
            <a:off x="2608618" y="2982036"/>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円/楕円 40">
            <a:extLst>
              <a:ext uri="{FF2B5EF4-FFF2-40B4-BE49-F238E27FC236}">
                <a16:creationId xmlns:a16="http://schemas.microsoft.com/office/drawing/2014/main" id="{3159E9E8-A144-48BF-BEB8-11CF8007295A}"/>
              </a:ext>
            </a:extLst>
          </p:cNvPr>
          <p:cNvSpPr/>
          <p:nvPr/>
        </p:nvSpPr>
        <p:spPr>
          <a:xfrm>
            <a:off x="2026336" y="5686418"/>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プレースホルダー 1">
            <a:extLst>
              <a:ext uri="{FF2B5EF4-FFF2-40B4-BE49-F238E27FC236}">
                <a16:creationId xmlns:a16="http://schemas.microsoft.com/office/drawing/2014/main" id="{940BE526-C51E-4A3B-805D-ACCAC33FCC91}"/>
              </a:ext>
            </a:extLst>
          </p:cNvPr>
          <p:cNvSpPr>
            <a:spLocks noGrp="1"/>
          </p:cNvSpPr>
          <p:nvPr>
            <p:ph type="body" sz="quarter" idx="10"/>
          </p:nvPr>
        </p:nvSpPr>
        <p:spPr>
          <a:xfrm>
            <a:off x="417513" y="693738"/>
            <a:ext cx="11366500" cy="337705"/>
          </a:xfrm>
        </p:spPr>
        <p:txBody>
          <a:bodyPr/>
          <a:lstStyle/>
          <a:p>
            <a:r>
              <a:rPr lang="ja-JP" altLang="en-US" dirty="0"/>
              <a:t>申請受付</a:t>
            </a:r>
            <a:r>
              <a:rPr lang="en-US" altLang="ja-JP" dirty="0"/>
              <a:t>‐</a:t>
            </a:r>
            <a:r>
              <a:rPr lang="ja-JP" altLang="en-US" dirty="0"/>
              <a:t>議案処理を通さず権利情報を更新することができます。</a:t>
            </a:r>
          </a:p>
        </p:txBody>
      </p:sp>
    </p:spTree>
    <p:extLst>
      <p:ext uri="{BB962C8B-B14F-4D97-AF65-F5344CB8AC3E}">
        <p14:creationId xmlns:p14="http://schemas.microsoft.com/office/powerpoint/2010/main" val="2461691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a:extLst>
              <a:ext uri="{FF2B5EF4-FFF2-40B4-BE49-F238E27FC236}">
                <a16:creationId xmlns:a16="http://schemas.microsoft.com/office/drawing/2014/main" id="{82F45BA8-8045-43B8-8D01-2BFB8649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8" y="1176657"/>
            <a:ext cx="7786904" cy="4754899"/>
          </a:xfrm>
          <a:prstGeom prst="rect">
            <a:avLst/>
          </a:prstGeom>
        </p:spPr>
      </p:pic>
      <p:pic>
        <p:nvPicPr>
          <p:cNvPr id="22" name="図 21">
            <a:extLst>
              <a:ext uri="{FF2B5EF4-FFF2-40B4-BE49-F238E27FC236}">
                <a16:creationId xmlns:a16="http://schemas.microsoft.com/office/drawing/2014/main" id="{1B3050EE-3ABC-4653-BDEB-3A8CFF34F22C}"/>
              </a:ext>
            </a:extLst>
          </p:cNvPr>
          <p:cNvPicPr>
            <a:picLocks noChangeAspect="1"/>
          </p:cNvPicPr>
          <p:nvPr/>
        </p:nvPicPr>
        <p:blipFill rotWithShape="1">
          <a:blip r:embed="rId3"/>
          <a:srcRect t="9948" r="27799" b="81437"/>
          <a:stretch/>
        </p:blipFill>
        <p:spPr>
          <a:xfrm>
            <a:off x="37288" y="1173772"/>
            <a:ext cx="6354526" cy="413213"/>
          </a:xfrm>
          <a:prstGeom prst="rect">
            <a:avLst/>
          </a:prstGeom>
        </p:spPr>
      </p:pic>
      <p:sp>
        <p:nvSpPr>
          <p:cNvPr id="2" name="タイトル 1">
            <a:extLst>
              <a:ext uri="{FF2B5EF4-FFF2-40B4-BE49-F238E27FC236}">
                <a16:creationId xmlns:a16="http://schemas.microsoft.com/office/drawing/2014/main" id="{9B86EA48-253D-4ACD-BC10-9CFC3D1F46B0}"/>
              </a:ext>
            </a:extLst>
          </p:cNvPr>
          <p:cNvSpPr>
            <a:spLocks noGrp="1"/>
          </p:cNvSpPr>
          <p:nvPr>
            <p:ph type="title"/>
          </p:nvPr>
        </p:nvSpPr>
        <p:spPr/>
        <p:txBody>
          <a:bodyPr/>
          <a:lstStyle/>
          <a:p>
            <a:r>
              <a:rPr lang="en-US" altLang="ja-JP" dirty="0"/>
              <a:t>4-4 . </a:t>
            </a:r>
            <a:r>
              <a:rPr lang="ja-JP" altLang="en-US" dirty="0"/>
              <a:t>農地転用補正を行う</a:t>
            </a:r>
            <a:endParaRPr kumimoji="1" lang="ja-JP" altLang="en-US" dirty="0"/>
          </a:p>
        </p:txBody>
      </p:sp>
      <p:sp>
        <p:nvSpPr>
          <p:cNvPr id="3" name="テキスト プレースホルダー 2">
            <a:extLst>
              <a:ext uri="{FF2B5EF4-FFF2-40B4-BE49-F238E27FC236}">
                <a16:creationId xmlns:a16="http://schemas.microsoft.com/office/drawing/2014/main" id="{59BD347E-55A1-4A5B-9C6C-78F706F7B837}"/>
              </a:ext>
            </a:extLst>
          </p:cNvPr>
          <p:cNvSpPr>
            <a:spLocks noGrp="1"/>
          </p:cNvSpPr>
          <p:nvPr>
            <p:ph type="body" sz="quarter" idx="10"/>
          </p:nvPr>
        </p:nvSpPr>
        <p:spPr>
          <a:xfrm>
            <a:off x="417513" y="693041"/>
            <a:ext cx="11366500" cy="432497"/>
          </a:xfrm>
        </p:spPr>
        <p:txBody>
          <a:bodyPr>
            <a:normAutofit/>
          </a:bodyPr>
          <a:lstStyle/>
          <a:p>
            <a:r>
              <a:rPr kumimoji="1" lang="ja-JP" altLang="en-US" dirty="0"/>
              <a:t>申請受付</a:t>
            </a:r>
            <a:r>
              <a:rPr kumimoji="1" lang="en-US" altLang="ja-JP" dirty="0"/>
              <a:t>-</a:t>
            </a:r>
            <a:r>
              <a:rPr kumimoji="1" lang="ja-JP" altLang="en-US" dirty="0"/>
              <a:t>議案処理を通さず権利情報を更新することができます。</a:t>
            </a:r>
          </a:p>
        </p:txBody>
      </p:sp>
      <p:sp>
        <p:nvSpPr>
          <p:cNvPr id="14" name="正方形/長方形 13">
            <a:extLst>
              <a:ext uri="{FF2B5EF4-FFF2-40B4-BE49-F238E27FC236}">
                <a16:creationId xmlns:a16="http://schemas.microsoft.com/office/drawing/2014/main" id="{E63B90B5-C5B3-4B98-AE55-02093EDE74F0}"/>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28EE7313-F232-45BC-AC0B-EDE4ED684DAE}"/>
              </a:ext>
            </a:extLst>
          </p:cNvPr>
          <p:cNvSpPr/>
          <p:nvPr/>
        </p:nvSpPr>
        <p:spPr>
          <a:xfrm>
            <a:off x="839416" y="6135304"/>
            <a:ext cx="889987" cy="261610"/>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1409D437-9D1A-4293-AB73-70169FB4C2A5}"/>
              </a:ext>
            </a:extLst>
          </p:cNvPr>
          <p:cNvSpPr/>
          <p:nvPr/>
        </p:nvSpPr>
        <p:spPr>
          <a:xfrm>
            <a:off x="7850760" y="1628800"/>
            <a:ext cx="4341240" cy="3108543"/>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農地転用タブ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転用形態などの情報を入力。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5</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条を入力する場合、受け人情報や賃料を入力する画面が表示されます。（左図は農地法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4</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条の場合）</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35A6EA68-810A-4A49-9F1D-718F9A590776}"/>
              </a:ext>
            </a:extLst>
          </p:cNvPr>
          <p:cNvSpPr/>
          <p:nvPr/>
        </p:nvSpPr>
        <p:spPr>
          <a:xfrm>
            <a:off x="1367995" y="1167354"/>
            <a:ext cx="415701" cy="45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正方形/長方形 30">
            <a:extLst>
              <a:ext uri="{FF2B5EF4-FFF2-40B4-BE49-F238E27FC236}">
                <a16:creationId xmlns:a16="http://schemas.microsoft.com/office/drawing/2014/main" id="{A34E9260-9CEF-4A92-A1C8-7667FBDB1F64}"/>
              </a:ext>
            </a:extLst>
          </p:cNvPr>
          <p:cNvSpPr/>
          <p:nvPr/>
        </p:nvSpPr>
        <p:spPr>
          <a:xfrm>
            <a:off x="459315" y="1608063"/>
            <a:ext cx="445453" cy="164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a:extLst>
              <a:ext uri="{FF2B5EF4-FFF2-40B4-BE49-F238E27FC236}">
                <a16:creationId xmlns:a16="http://schemas.microsoft.com/office/drawing/2014/main" id="{61A65A6B-B611-4866-BDF2-B08E7E04F214}"/>
              </a:ext>
            </a:extLst>
          </p:cNvPr>
          <p:cNvSpPr/>
          <p:nvPr/>
        </p:nvSpPr>
        <p:spPr>
          <a:xfrm>
            <a:off x="1367995" y="1746790"/>
            <a:ext cx="445453" cy="1499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a:extLst>
              <a:ext uri="{FF2B5EF4-FFF2-40B4-BE49-F238E27FC236}">
                <a16:creationId xmlns:a16="http://schemas.microsoft.com/office/drawing/2014/main" id="{1D8C1E3E-4A57-47F0-827D-0E4F7AAA8639}"/>
              </a:ext>
            </a:extLst>
          </p:cNvPr>
          <p:cNvSpPr/>
          <p:nvPr/>
        </p:nvSpPr>
        <p:spPr>
          <a:xfrm>
            <a:off x="7342033" y="1956861"/>
            <a:ext cx="21602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正方形/長方形 38">
            <a:extLst>
              <a:ext uri="{FF2B5EF4-FFF2-40B4-BE49-F238E27FC236}">
                <a16:creationId xmlns:a16="http://schemas.microsoft.com/office/drawing/2014/main" id="{1B79D2B6-6ED0-4C53-86D8-5173A7CF20A7}"/>
              </a:ext>
            </a:extLst>
          </p:cNvPr>
          <p:cNvSpPr/>
          <p:nvPr/>
        </p:nvSpPr>
        <p:spPr>
          <a:xfrm>
            <a:off x="360064" y="3088831"/>
            <a:ext cx="1127424" cy="14996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正方形/長方形 40">
            <a:extLst>
              <a:ext uri="{FF2B5EF4-FFF2-40B4-BE49-F238E27FC236}">
                <a16:creationId xmlns:a16="http://schemas.microsoft.com/office/drawing/2014/main" id="{4AA592A5-458D-4E27-8B6F-4F41B5652FDF}"/>
              </a:ext>
            </a:extLst>
          </p:cNvPr>
          <p:cNvSpPr/>
          <p:nvPr/>
        </p:nvSpPr>
        <p:spPr>
          <a:xfrm>
            <a:off x="360064" y="3245419"/>
            <a:ext cx="1127424" cy="14996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B6360C3D-115D-4654-A5F6-2A5473DA62DC}"/>
              </a:ext>
            </a:extLst>
          </p:cNvPr>
          <p:cNvSpPr/>
          <p:nvPr/>
        </p:nvSpPr>
        <p:spPr>
          <a:xfrm>
            <a:off x="1783696" y="3245419"/>
            <a:ext cx="999936" cy="14996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円/楕円 40">
            <a:extLst>
              <a:ext uri="{FF2B5EF4-FFF2-40B4-BE49-F238E27FC236}">
                <a16:creationId xmlns:a16="http://schemas.microsoft.com/office/drawing/2014/main" id="{CC1DF65E-4C23-4A91-BCB5-7547D42F64F9}"/>
              </a:ext>
            </a:extLst>
          </p:cNvPr>
          <p:cNvSpPr/>
          <p:nvPr/>
        </p:nvSpPr>
        <p:spPr>
          <a:xfrm>
            <a:off x="95189" y="2061175"/>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8" name="円/楕円 40">
            <a:extLst>
              <a:ext uri="{FF2B5EF4-FFF2-40B4-BE49-F238E27FC236}">
                <a16:creationId xmlns:a16="http://schemas.microsoft.com/office/drawing/2014/main" id="{F94FE73A-3434-4ED0-B8B1-332AB02FEA4B}"/>
              </a:ext>
            </a:extLst>
          </p:cNvPr>
          <p:cNvSpPr/>
          <p:nvPr/>
        </p:nvSpPr>
        <p:spPr>
          <a:xfrm>
            <a:off x="7181325" y="1865030"/>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円/楕円 40">
            <a:extLst>
              <a:ext uri="{FF2B5EF4-FFF2-40B4-BE49-F238E27FC236}">
                <a16:creationId xmlns:a16="http://schemas.microsoft.com/office/drawing/2014/main" id="{44584665-1B90-412C-BCC9-C8F63E82EA42}"/>
              </a:ext>
            </a:extLst>
          </p:cNvPr>
          <p:cNvSpPr/>
          <p:nvPr/>
        </p:nvSpPr>
        <p:spPr>
          <a:xfrm>
            <a:off x="1585179" y="2931443"/>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0F271F49-08B5-4332-AC5F-3C651108468E}"/>
              </a:ext>
            </a:extLst>
          </p:cNvPr>
          <p:cNvSpPr/>
          <p:nvPr/>
        </p:nvSpPr>
        <p:spPr>
          <a:xfrm>
            <a:off x="337781" y="2049758"/>
            <a:ext cx="141595" cy="3922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正方形/長方形 51">
            <a:extLst>
              <a:ext uri="{FF2B5EF4-FFF2-40B4-BE49-F238E27FC236}">
                <a16:creationId xmlns:a16="http://schemas.microsoft.com/office/drawing/2014/main" id="{6684C09A-4BA8-4E0F-AD0D-0F1C3025492D}"/>
              </a:ext>
            </a:extLst>
          </p:cNvPr>
          <p:cNvSpPr/>
          <p:nvPr/>
        </p:nvSpPr>
        <p:spPr>
          <a:xfrm>
            <a:off x="2189407" y="5754619"/>
            <a:ext cx="406805"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1" name="円/楕円 40">
            <a:extLst>
              <a:ext uri="{FF2B5EF4-FFF2-40B4-BE49-F238E27FC236}">
                <a16:creationId xmlns:a16="http://schemas.microsoft.com/office/drawing/2014/main" id="{7188CADE-BE8C-48F2-B34A-8EBDE03FB3AE}"/>
              </a:ext>
            </a:extLst>
          </p:cNvPr>
          <p:cNvSpPr/>
          <p:nvPr/>
        </p:nvSpPr>
        <p:spPr>
          <a:xfrm>
            <a:off x="2004974" y="5594406"/>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3" name="テキスト プレースホルダー 1">
            <a:extLst>
              <a:ext uri="{FF2B5EF4-FFF2-40B4-BE49-F238E27FC236}">
                <a16:creationId xmlns:a16="http://schemas.microsoft.com/office/drawing/2014/main" id="{7A73116D-6992-48D0-B425-32A7B871236A}"/>
              </a:ext>
            </a:extLst>
          </p:cNvPr>
          <p:cNvSpPr txBox="1">
            <a:spLocks/>
          </p:cNvSpPr>
          <p:nvPr/>
        </p:nvSpPr>
        <p:spPr>
          <a:xfrm>
            <a:off x="417513" y="693042"/>
            <a:ext cx="11366500" cy="387644"/>
          </a:xfrm>
          <a:prstGeom prst="rect">
            <a:avLst/>
          </a:prstGeom>
          <a:solidFill>
            <a:schemeClr val="bg1">
              <a:lumMod val="95000"/>
            </a:schemeClr>
          </a:solidFill>
        </p:spPr>
        <p:txBody>
          <a:bodyPr>
            <a:normAutofit/>
          </a:bodyPr>
          <a:lstStyle>
            <a:lvl1pPr marL="0" indent="0" algn="l" defTabSz="914411" rtl="0" eaLnBrk="1" latinLnBrk="0" hangingPunct="1">
              <a:spcBef>
                <a:spcPct val="20000"/>
              </a:spcBef>
              <a:buFont typeface="Arial"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a:t>申請受付</a:t>
            </a:r>
            <a:r>
              <a:rPr lang="en-US" altLang="ja-JP"/>
              <a:t>‐</a:t>
            </a:r>
            <a:r>
              <a:rPr lang="ja-JP" altLang="en-US"/>
              <a:t>議案処理を通さず権利情報を更新することができます。</a:t>
            </a:r>
            <a:endParaRPr lang="ja-JP" altLang="en-US" dirty="0"/>
          </a:p>
        </p:txBody>
      </p:sp>
    </p:spTree>
    <p:extLst>
      <p:ext uri="{BB962C8B-B14F-4D97-AF65-F5344CB8AC3E}">
        <p14:creationId xmlns:p14="http://schemas.microsoft.com/office/powerpoint/2010/main" val="203246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7FCD536-5637-431E-A008-6FC47404E7AA}"/>
              </a:ext>
            </a:extLst>
          </p:cNvPr>
          <p:cNvSpPr txBox="1"/>
          <p:nvPr/>
        </p:nvSpPr>
        <p:spPr>
          <a:xfrm>
            <a:off x="417513" y="764704"/>
            <a:ext cx="9289032" cy="3600986"/>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〇農業委員会サポートシステム</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→農業委員会等が管理する農地台帳情報と地図情報の更新等を行うシステム。</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①アクセス方法</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LGWAN</a:t>
            </a:r>
            <a:r>
              <a:rPr lang="ja-JP" altLang="en-US" sz="1600" dirty="0">
                <a:latin typeface="メイリオ" panose="020B0604030504040204" pitchFamily="50" charset="-128"/>
                <a:ea typeface="メイリオ" panose="020B0604030504040204" pitchFamily="50" charset="-128"/>
              </a:rPr>
              <a:t>回線・インターネット回線でアクセス可能です。</a:t>
            </a:r>
            <a:endParaRPr lang="en-US" altLang="ja-JP" sz="1600" dirty="0">
              <a:latin typeface="メイリオ" panose="020B0604030504040204" pitchFamily="50" charset="-128"/>
              <a:ea typeface="メイリオ" panose="020B0604030504040204" pitchFamily="50" charset="-128"/>
            </a:endParaRPr>
          </a:p>
          <a:p>
            <a:r>
              <a:rPr lang="en-US" altLang="ja-JP" sz="1600" dirty="0"/>
              <a:t>LGWAN</a:t>
            </a:r>
            <a:r>
              <a:rPr lang="ja-JP" altLang="en-US" sz="1600" dirty="0"/>
              <a:t>回線：</a:t>
            </a:r>
            <a:r>
              <a:rPr lang="en-US" altLang="ja-JP" sz="1600" dirty="0"/>
              <a:t>https://www-lg.alis-system.jp/agencyweb/login.aspx</a:t>
            </a:r>
          </a:p>
          <a:p>
            <a:r>
              <a:rPr lang="ja-JP" altLang="en-US" sz="1600" dirty="0"/>
              <a:t>インターネット回線：</a:t>
            </a:r>
            <a:r>
              <a:rPr lang="en-US" altLang="ja-JP" sz="1600" dirty="0"/>
              <a:t>https://www.alis-system.jp/agencyweb/login.aspx</a:t>
            </a: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②端末スペック等</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→利用にあたっての端末のスペックは下図のとおり。</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①②等の詳細は「システム操作手順書</a:t>
            </a:r>
            <a:r>
              <a:rPr lang="en-US" altLang="ja-JP" sz="1600" dirty="0">
                <a:latin typeface="メイリオ" panose="020B0604030504040204" pitchFamily="50" charset="-128"/>
                <a:ea typeface="メイリオ" panose="020B0604030504040204" pitchFamily="50" charset="-128"/>
              </a:rPr>
              <a:t>_</a:t>
            </a:r>
            <a:r>
              <a:rPr lang="ja-JP" altLang="en-US" sz="1600" dirty="0">
                <a:latin typeface="メイリオ" panose="020B0604030504040204" pitchFamily="50" charset="-128"/>
                <a:ea typeface="メイリオ" panose="020B0604030504040204" pitchFamily="50" charset="-128"/>
              </a:rPr>
              <a:t>農業委員会向け （ </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はじめに）」に記載があります。</a:t>
            </a:r>
            <a:endParaRPr lang="en-US" altLang="ja-JP" dirty="0"/>
          </a:p>
          <a:p>
            <a:endParaRPr lang="en-US" altLang="ja-JP" dirty="0"/>
          </a:p>
          <a:p>
            <a:endParaRPr lang="ja-JP" altLang="en-US" dirty="0"/>
          </a:p>
        </p:txBody>
      </p:sp>
      <p:sp>
        <p:nvSpPr>
          <p:cNvPr id="6" name="タイトル 2">
            <a:extLst>
              <a:ext uri="{FF2B5EF4-FFF2-40B4-BE49-F238E27FC236}">
                <a16:creationId xmlns:a16="http://schemas.microsoft.com/office/drawing/2014/main" id="{E45C4C68-9D6E-420A-AEF2-BF6721FD17EE}"/>
              </a:ext>
            </a:extLst>
          </p:cNvPr>
          <p:cNvSpPr>
            <a:spLocks noGrp="1"/>
          </p:cNvSpPr>
          <p:nvPr>
            <p:ph type="title"/>
          </p:nvPr>
        </p:nvSpPr>
        <p:spPr>
          <a:xfrm>
            <a:off x="417513" y="44450"/>
            <a:ext cx="9494837" cy="547688"/>
          </a:xfrm>
        </p:spPr>
        <p:txBody>
          <a:bodyPr/>
          <a:lstStyle/>
          <a:p>
            <a:r>
              <a:rPr lang="en-US" altLang="ja-JP" dirty="0"/>
              <a:t>1-1. </a:t>
            </a:r>
            <a:r>
              <a:rPr lang="ja-JP" altLang="en-US" dirty="0"/>
              <a:t>農業委員会サポートシステムの利用端末について</a:t>
            </a:r>
            <a:endParaRPr kumimoji="1" lang="ja-JP" altLang="en-US" dirty="0"/>
          </a:p>
        </p:txBody>
      </p:sp>
      <p:pic>
        <p:nvPicPr>
          <p:cNvPr id="5" name="図 4">
            <a:extLst>
              <a:ext uri="{FF2B5EF4-FFF2-40B4-BE49-F238E27FC236}">
                <a16:creationId xmlns:a16="http://schemas.microsoft.com/office/drawing/2014/main" id="{D9D2DE18-2713-8BD9-B11A-56EAA7CF45A3}"/>
              </a:ext>
            </a:extLst>
          </p:cNvPr>
          <p:cNvPicPr>
            <a:picLocks noChangeAspect="1"/>
          </p:cNvPicPr>
          <p:nvPr/>
        </p:nvPicPr>
        <p:blipFill rotWithShape="1">
          <a:blip r:embed="rId2"/>
          <a:srcRect t="798"/>
          <a:stretch/>
        </p:blipFill>
        <p:spPr>
          <a:xfrm>
            <a:off x="2634543" y="3861048"/>
            <a:ext cx="6922914" cy="2952502"/>
          </a:xfrm>
          <a:prstGeom prst="rect">
            <a:avLst/>
          </a:prstGeom>
        </p:spPr>
      </p:pic>
    </p:spTree>
    <p:extLst>
      <p:ext uri="{BB962C8B-B14F-4D97-AF65-F5344CB8AC3E}">
        <p14:creationId xmlns:p14="http://schemas.microsoft.com/office/powerpoint/2010/main" val="1883310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6F8A036-D751-41D5-8FA7-723A02FE0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8" y="1224324"/>
            <a:ext cx="7788233" cy="4788484"/>
          </a:xfrm>
          <a:prstGeom prst="rect">
            <a:avLst/>
          </a:prstGeom>
        </p:spPr>
      </p:pic>
      <p:pic>
        <p:nvPicPr>
          <p:cNvPr id="30" name="図 29">
            <a:extLst>
              <a:ext uri="{FF2B5EF4-FFF2-40B4-BE49-F238E27FC236}">
                <a16:creationId xmlns:a16="http://schemas.microsoft.com/office/drawing/2014/main" id="{468C8076-DC06-408C-A479-AF3E141A6466}"/>
              </a:ext>
            </a:extLst>
          </p:cNvPr>
          <p:cNvPicPr>
            <a:picLocks noChangeAspect="1"/>
          </p:cNvPicPr>
          <p:nvPr/>
        </p:nvPicPr>
        <p:blipFill rotWithShape="1">
          <a:blip r:embed="rId4"/>
          <a:srcRect t="9948" r="27799" b="81437"/>
          <a:stretch/>
        </p:blipFill>
        <p:spPr>
          <a:xfrm>
            <a:off x="61533" y="1227733"/>
            <a:ext cx="6354526" cy="413213"/>
          </a:xfrm>
          <a:prstGeom prst="rect">
            <a:avLst/>
          </a:prstGeom>
        </p:spPr>
      </p:pic>
      <p:sp>
        <p:nvSpPr>
          <p:cNvPr id="88" name="テキスト ボックス 87"/>
          <p:cNvSpPr txBox="1"/>
          <p:nvPr/>
        </p:nvSpPr>
        <p:spPr>
          <a:xfrm>
            <a:off x="7781571" y="1202987"/>
            <a:ext cx="4507458" cy="50475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解約タブ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で以下の操作を行います。今回は「貸借」を選択。</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「貸借・転貸・転用」から貸借を選択。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解約の種類などの情報を入力。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貸借と転貸は権利関係の変更となり、転用は転用形態の変更となる。そのため農地法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5</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条の場合は下記の処理が必要。</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①「台帳・地図補正」で貸借と転用の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回の解約処理を行う。</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②「台帳・地図補正」で貸借の解約処理を行い、「台帳管理」の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転用形態</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タブで転用情報を直接修正。</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③台帳・地図補正」で転用の解約処理を行い、「台帳管理」の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タブで貸借情報を直接修正。</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a:xfrm>
            <a:off x="485591" y="106058"/>
            <a:ext cx="9494526" cy="547835"/>
          </a:xfrm>
        </p:spPr>
        <p:txBody>
          <a:bodyPr/>
          <a:lstStyle/>
          <a:p>
            <a:r>
              <a:rPr lang="en-US" altLang="ja-JP" dirty="0"/>
              <a:t>4-5.</a:t>
            </a:r>
            <a:r>
              <a:rPr lang="ja-JP" altLang="en-US" dirty="0"/>
              <a:t>解約補正を行う</a:t>
            </a:r>
            <a:endParaRPr kumimoji="1" lang="ja-JP" altLang="en-US" dirty="0"/>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49" name="図 48">
            <a:extLst>
              <a:ext uri="{FF2B5EF4-FFF2-40B4-BE49-F238E27FC236}">
                <a16:creationId xmlns:a16="http://schemas.microsoft.com/office/drawing/2014/main" id="{BF635E8F-E9B4-485C-AAE4-214E6A0FE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359" y="2780533"/>
            <a:ext cx="1053603" cy="1582999"/>
          </a:xfrm>
          <a:prstGeom prst="rect">
            <a:avLst/>
          </a:prstGeom>
          <a:ln>
            <a:solidFill>
              <a:schemeClr val="tx1">
                <a:lumMod val="50000"/>
                <a:lumOff val="50000"/>
              </a:schemeClr>
            </a:solidFill>
          </a:ln>
        </p:spPr>
      </p:pic>
      <p:sp>
        <p:nvSpPr>
          <p:cNvPr id="90" name="テキスト ボックス 89">
            <a:extLst>
              <a:ext uri="{FF2B5EF4-FFF2-40B4-BE49-F238E27FC236}">
                <a16:creationId xmlns:a16="http://schemas.microsoft.com/office/drawing/2014/main" id="{D5DA3565-E08D-4D03-A614-F17C5D88C031}"/>
              </a:ext>
            </a:extLst>
          </p:cNvPr>
          <p:cNvSpPr txBox="1"/>
          <p:nvPr/>
        </p:nvSpPr>
        <p:spPr>
          <a:xfrm>
            <a:off x="7024231" y="1759260"/>
            <a:ext cx="345088"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C6344B9C-B385-43C6-849D-385F764EFEA3}"/>
              </a:ext>
            </a:extLst>
          </p:cNvPr>
          <p:cNvSpPr/>
          <p:nvPr/>
        </p:nvSpPr>
        <p:spPr>
          <a:xfrm>
            <a:off x="1358371" y="1223500"/>
            <a:ext cx="502453" cy="472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正方形/長方形 40">
            <a:extLst>
              <a:ext uri="{FF2B5EF4-FFF2-40B4-BE49-F238E27FC236}">
                <a16:creationId xmlns:a16="http://schemas.microsoft.com/office/drawing/2014/main" id="{83917DEC-21FC-4791-A0AA-F79833861F9E}"/>
              </a:ext>
            </a:extLst>
          </p:cNvPr>
          <p:cNvSpPr/>
          <p:nvPr/>
        </p:nvSpPr>
        <p:spPr>
          <a:xfrm>
            <a:off x="518844" y="1627636"/>
            <a:ext cx="353112" cy="1463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E1774E32-A3C6-4A39-B05A-49657967B409}"/>
              </a:ext>
            </a:extLst>
          </p:cNvPr>
          <p:cNvSpPr/>
          <p:nvPr/>
        </p:nvSpPr>
        <p:spPr>
          <a:xfrm>
            <a:off x="1796819" y="1802528"/>
            <a:ext cx="345088" cy="146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4DDC4CFC-BD5C-4877-8A1A-803595E51F5E}"/>
              </a:ext>
            </a:extLst>
          </p:cNvPr>
          <p:cNvSpPr/>
          <p:nvPr/>
        </p:nvSpPr>
        <p:spPr>
          <a:xfrm>
            <a:off x="319625" y="2086500"/>
            <a:ext cx="147516"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D0AAA5D0-4A84-4D17-96FF-02CF22EE5613}"/>
              </a:ext>
            </a:extLst>
          </p:cNvPr>
          <p:cNvSpPr/>
          <p:nvPr/>
        </p:nvSpPr>
        <p:spPr>
          <a:xfrm>
            <a:off x="7350931" y="2023661"/>
            <a:ext cx="216025" cy="260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790E6B08-876D-4149-A332-DDB49F7004EE}"/>
              </a:ext>
            </a:extLst>
          </p:cNvPr>
          <p:cNvSpPr/>
          <p:nvPr/>
        </p:nvSpPr>
        <p:spPr>
          <a:xfrm>
            <a:off x="2160524" y="5824725"/>
            <a:ext cx="433703"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a:extLst>
              <a:ext uri="{FF2B5EF4-FFF2-40B4-BE49-F238E27FC236}">
                <a16:creationId xmlns:a16="http://schemas.microsoft.com/office/drawing/2014/main" id="{DF89FEC6-0CCC-4FE3-B6CC-8B94255C689D}"/>
              </a:ext>
            </a:extLst>
          </p:cNvPr>
          <p:cNvSpPr/>
          <p:nvPr/>
        </p:nvSpPr>
        <p:spPr>
          <a:xfrm>
            <a:off x="45577" y="3158293"/>
            <a:ext cx="304528" cy="43204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621EC43D-639B-4A21-869A-C069CF8A08F9}"/>
              </a:ext>
            </a:extLst>
          </p:cNvPr>
          <p:cNvSpPr/>
          <p:nvPr/>
        </p:nvSpPr>
        <p:spPr>
          <a:xfrm>
            <a:off x="440460" y="3158293"/>
            <a:ext cx="1042936" cy="14401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2F76E8F2-782A-40E7-82DD-7DEDE91CA3CD}"/>
              </a:ext>
            </a:extLst>
          </p:cNvPr>
          <p:cNvSpPr/>
          <p:nvPr/>
        </p:nvSpPr>
        <p:spPr>
          <a:xfrm>
            <a:off x="423863" y="3302309"/>
            <a:ext cx="1042936" cy="14401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1" name="正方形/長方形 50">
            <a:extLst>
              <a:ext uri="{FF2B5EF4-FFF2-40B4-BE49-F238E27FC236}">
                <a16:creationId xmlns:a16="http://schemas.microsoft.com/office/drawing/2014/main" id="{FD4B0E1E-3245-4D50-B245-73718ACDBA53}"/>
              </a:ext>
            </a:extLst>
          </p:cNvPr>
          <p:cNvSpPr/>
          <p:nvPr/>
        </p:nvSpPr>
        <p:spPr>
          <a:xfrm>
            <a:off x="1860825" y="3302309"/>
            <a:ext cx="1042936" cy="14401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円/楕円 40">
            <a:extLst>
              <a:ext uri="{FF2B5EF4-FFF2-40B4-BE49-F238E27FC236}">
                <a16:creationId xmlns:a16="http://schemas.microsoft.com/office/drawing/2014/main" id="{4CF24A8D-35D2-4D6A-A4E5-ED86CB0AE9C9}"/>
              </a:ext>
            </a:extLst>
          </p:cNvPr>
          <p:cNvSpPr/>
          <p:nvPr/>
        </p:nvSpPr>
        <p:spPr>
          <a:xfrm>
            <a:off x="346768" y="1862212"/>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92" name="円/楕円 40">
            <a:extLst>
              <a:ext uri="{FF2B5EF4-FFF2-40B4-BE49-F238E27FC236}">
                <a16:creationId xmlns:a16="http://schemas.microsoft.com/office/drawing/2014/main" id="{626923C3-78AB-4C5C-BEF4-78B9D8DD7CEA}"/>
              </a:ext>
            </a:extLst>
          </p:cNvPr>
          <p:cNvSpPr/>
          <p:nvPr/>
        </p:nvSpPr>
        <p:spPr>
          <a:xfrm>
            <a:off x="7136657" y="1893726"/>
            <a:ext cx="206012"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53" name="円/楕円 40">
            <a:extLst>
              <a:ext uri="{FF2B5EF4-FFF2-40B4-BE49-F238E27FC236}">
                <a16:creationId xmlns:a16="http://schemas.microsoft.com/office/drawing/2014/main" id="{AD2DD1F3-9570-4A51-A634-E0C740B712DD}"/>
              </a:ext>
            </a:extLst>
          </p:cNvPr>
          <p:cNvSpPr/>
          <p:nvPr/>
        </p:nvSpPr>
        <p:spPr>
          <a:xfrm>
            <a:off x="94835" y="2934005"/>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40">
            <a:extLst>
              <a:ext uri="{FF2B5EF4-FFF2-40B4-BE49-F238E27FC236}">
                <a16:creationId xmlns:a16="http://schemas.microsoft.com/office/drawing/2014/main" id="{9266F0A2-87D7-4664-BFC3-75980F888803}"/>
              </a:ext>
            </a:extLst>
          </p:cNvPr>
          <p:cNvSpPr/>
          <p:nvPr/>
        </p:nvSpPr>
        <p:spPr>
          <a:xfrm>
            <a:off x="1594808" y="2934004"/>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40">
            <a:extLst>
              <a:ext uri="{FF2B5EF4-FFF2-40B4-BE49-F238E27FC236}">
                <a16:creationId xmlns:a16="http://schemas.microsoft.com/office/drawing/2014/main" id="{3887E1AF-C310-496A-971E-74EA1552DDBA}"/>
              </a:ext>
            </a:extLst>
          </p:cNvPr>
          <p:cNvSpPr/>
          <p:nvPr/>
        </p:nvSpPr>
        <p:spPr>
          <a:xfrm>
            <a:off x="1954513" y="5653605"/>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5ED0B259-BA1D-4AD9-A222-A7CBEEB57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576" y="3910914"/>
            <a:ext cx="1208013" cy="1215517"/>
          </a:xfrm>
          <a:prstGeom prst="rect">
            <a:avLst/>
          </a:prstGeom>
        </p:spPr>
      </p:pic>
      <p:cxnSp>
        <p:nvCxnSpPr>
          <p:cNvPr id="59" name="直線矢印コネクタ 58">
            <a:extLst>
              <a:ext uri="{FF2B5EF4-FFF2-40B4-BE49-F238E27FC236}">
                <a16:creationId xmlns:a16="http://schemas.microsoft.com/office/drawing/2014/main" id="{D2FAFEDA-5154-40E5-8EC5-D5C0347F6641}"/>
              </a:ext>
            </a:extLst>
          </p:cNvPr>
          <p:cNvCxnSpPr>
            <a:cxnSpLocks/>
          </p:cNvCxnSpPr>
          <p:nvPr/>
        </p:nvCxnSpPr>
        <p:spPr>
          <a:xfrm flipH="1" flipV="1">
            <a:off x="1515161" y="3228025"/>
            <a:ext cx="924212" cy="689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図 21">
            <a:extLst>
              <a:ext uri="{FF2B5EF4-FFF2-40B4-BE49-F238E27FC236}">
                <a16:creationId xmlns:a16="http://schemas.microsoft.com/office/drawing/2014/main" id="{01595C6C-C588-43C6-BF28-52E29E2880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773" y="3850461"/>
            <a:ext cx="1170945" cy="1866555"/>
          </a:xfrm>
          <a:prstGeom prst="rect">
            <a:avLst/>
          </a:prstGeom>
        </p:spPr>
      </p:pic>
      <p:cxnSp>
        <p:nvCxnSpPr>
          <p:cNvPr id="63" name="直線矢印コネクタ 62">
            <a:extLst>
              <a:ext uri="{FF2B5EF4-FFF2-40B4-BE49-F238E27FC236}">
                <a16:creationId xmlns:a16="http://schemas.microsoft.com/office/drawing/2014/main" id="{D25934D5-B290-4AD5-8233-EF2ECB78888A}"/>
              </a:ext>
            </a:extLst>
          </p:cNvPr>
          <p:cNvCxnSpPr>
            <a:cxnSpLocks/>
          </p:cNvCxnSpPr>
          <p:nvPr/>
        </p:nvCxnSpPr>
        <p:spPr>
          <a:xfrm flipV="1">
            <a:off x="813538" y="3462985"/>
            <a:ext cx="0" cy="387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テキスト プレースホルダー 1">
            <a:extLst>
              <a:ext uri="{FF2B5EF4-FFF2-40B4-BE49-F238E27FC236}">
                <a16:creationId xmlns:a16="http://schemas.microsoft.com/office/drawing/2014/main" id="{84420007-C3DC-419E-83D4-9A63374365B8}"/>
              </a:ext>
            </a:extLst>
          </p:cNvPr>
          <p:cNvSpPr txBox="1">
            <a:spLocks/>
          </p:cNvSpPr>
          <p:nvPr/>
        </p:nvSpPr>
        <p:spPr>
          <a:xfrm>
            <a:off x="467141" y="692365"/>
            <a:ext cx="11366500" cy="387644"/>
          </a:xfrm>
          <a:prstGeom prst="rect">
            <a:avLst/>
          </a:prstGeom>
          <a:solidFill>
            <a:schemeClr val="bg1">
              <a:lumMod val="95000"/>
            </a:schemeClr>
          </a:solidFill>
        </p:spPr>
        <p:txBody>
          <a:bodyPr>
            <a:normAutofit/>
          </a:bodyPr>
          <a:lstStyle>
            <a:lvl1pPr marL="0" indent="0" algn="l" defTabSz="914411" rtl="0" eaLnBrk="1" latinLnBrk="0" hangingPunct="1">
              <a:spcBef>
                <a:spcPct val="20000"/>
              </a:spcBef>
              <a:buFont typeface="Arial"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a:t>申請受付</a:t>
            </a:r>
            <a:r>
              <a:rPr lang="en-US" altLang="ja-JP" dirty="0"/>
              <a:t>‐</a:t>
            </a:r>
            <a:r>
              <a:rPr lang="ja-JP" altLang="en-US" dirty="0"/>
              <a:t>議案処理を通さず権利情報を更新することができます。</a:t>
            </a:r>
          </a:p>
        </p:txBody>
      </p:sp>
    </p:spTree>
    <p:extLst>
      <p:ext uri="{BB962C8B-B14F-4D97-AF65-F5344CB8AC3E}">
        <p14:creationId xmlns:p14="http://schemas.microsoft.com/office/powerpoint/2010/main" val="3255447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B8DAE37-5CF8-4B6A-ADDA-B69F55139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94" y="1191574"/>
            <a:ext cx="7674098" cy="4783015"/>
          </a:xfrm>
          <a:prstGeom prst="rect">
            <a:avLst/>
          </a:prstGeom>
        </p:spPr>
      </p:pic>
      <p:pic>
        <p:nvPicPr>
          <p:cNvPr id="28" name="図 27">
            <a:extLst>
              <a:ext uri="{FF2B5EF4-FFF2-40B4-BE49-F238E27FC236}">
                <a16:creationId xmlns:a16="http://schemas.microsoft.com/office/drawing/2014/main" id="{3FFCD001-5497-4761-8722-C51B5B10C954}"/>
              </a:ext>
            </a:extLst>
          </p:cNvPr>
          <p:cNvPicPr>
            <a:picLocks noChangeAspect="1"/>
          </p:cNvPicPr>
          <p:nvPr/>
        </p:nvPicPr>
        <p:blipFill rotWithShape="1">
          <a:blip r:embed="rId4"/>
          <a:srcRect t="9948" r="27799" b="81437"/>
          <a:stretch/>
        </p:blipFill>
        <p:spPr>
          <a:xfrm>
            <a:off x="122294" y="1216801"/>
            <a:ext cx="6354526" cy="402340"/>
          </a:xfrm>
          <a:prstGeom prst="rect">
            <a:avLst/>
          </a:prstGeom>
        </p:spPr>
      </p:pic>
      <p:sp>
        <p:nvSpPr>
          <p:cNvPr id="88" name="テキスト ボックス 87"/>
          <p:cNvSpPr txBox="1"/>
          <p:nvPr/>
        </p:nvSpPr>
        <p:spPr>
          <a:xfrm>
            <a:off x="7772452" y="1223502"/>
            <a:ext cx="4507458" cy="418576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解約（中間管理）タブ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で以下の操作を行います。今回は「一括」を選択。</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補正対象の土地を選択。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③「貸借・転貸・一括」から解約の対象を選択。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　解約の情報、適用法などを入力。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⑤　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「貸借・転貸・一括」は選択は下記のとおり。</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転貸：所有者→機構の処理</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貸借：機構→受け手の処理</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一括：所有者→機構→受け手の処理</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4-6.</a:t>
            </a:r>
            <a:r>
              <a:rPr lang="ja-JP" altLang="en-US" dirty="0"/>
              <a:t>解約（中間管理）補正を行う</a:t>
            </a:r>
            <a:r>
              <a:rPr lang="en-US" altLang="ja-JP" dirty="0"/>
              <a:t> </a:t>
            </a:r>
            <a:endParaRPr kumimoji="1" lang="ja-JP" altLang="en-US" dirty="0"/>
          </a:p>
        </p:txBody>
      </p:sp>
      <p:sp>
        <p:nvSpPr>
          <p:cNvPr id="40" name="正方形/長方形 39">
            <a:extLst>
              <a:ext uri="{FF2B5EF4-FFF2-40B4-BE49-F238E27FC236}">
                <a16:creationId xmlns:a16="http://schemas.microsoft.com/office/drawing/2014/main" id="{EDEA0A00-6C6F-4112-BBAF-4D8A4BC6501D}"/>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42">
            <a:extLst>
              <a:ext uri="{FF2B5EF4-FFF2-40B4-BE49-F238E27FC236}">
                <a16:creationId xmlns:a16="http://schemas.microsoft.com/office/drawing/2014/main" id="{DD6F0F34-4ECE-4AD1-999B-2CC6CED84F6D}"/>
              </a:ext>
            </a:extLst>
          </p:cNvPr>
          <p:cNvSpPr txBox="1"/>
          <p:nvPr/>
        </p:nvSpPr>
        <p:spPr>
          <a:xfrm>
            <a:off x="813538" y="6119718"/>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0" name="テキスト ボックス 89">
            <a:extLst>
              <a:ext uri="{FF2B5EF4-FFF2-40B4-BE49-F238E27FC236}">
                <a16:creationId xmlns:a16="http://schemas.microsoft.com/office/drawing/2014/main" id="{D5DA3565-E08D-4D03-A614-F17C5D88C031}"/>
              </a:ext>
            </a:extLst>
          </p:cNvPr>
          <p:cNvSpPr txBox="1"/>
          <p:nvPr/>
        </p:nvSpPr>
        <p:spPr>
          <a:xfrm>
            <a:off x="7024231" y="1759260"/>
            <a:ext cx="345088"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6C81CF8A-6965-4B6E-BD4F-16B79123EDCC}"/>
              </a:ext>
            </a:extLst>
          </p:cNvPr>
          <p:cNvSpPr/>
          <p:nvPr/>
        </p:nvSpPr>
        <p:spPr>
          <a:xfrm>
            <a:off x="1412523" y="1216801"/>
            <a:ext cx="476998" cy="402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正方形/長方形 40">
            <a:extLst>
              <a:ext uri="{FF2B5EF4-FFF2-40B4-BE49-F238E27FC236}">
                <a16:creationId xmlns:a16="http://schemas.microsoft.com/office/drawing/2014/main" id="{73969EF3-D89F-4893-A93F-4FEB6FF32E39}"/>
              </a:ext>
            </a:extLst>
          </p:cNvPr>
          <p:cNvSpPr/>
          <p:nvPr/>
        </p:nvSpPr>
        <p:spPr>
          <a:xfrm>
            <a:off x="551385" y="1603553"/>
            <a:ext cx="432047" cy="1534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245E543B-41B2-4E73-A85F-83722F1CBC9A}"/>
              </a:ext>
            </a:extLst>
          </p:cNvPr>
          <p:cNvSpPr/>
          <p:nvPr/>
        </p:nvSpPr>
        <p:spPr>
          <a:xfrm>
            <a:off x="2152582" y="1757037"/>
            <a:ext cx="559042" cy="1597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346A5F77-E82D-45D4-999B-2F7B8D146EA7}"/>
              </a:ext>
            </a:extLst>
          </p:cNvPr>
          <p:cNvSpPr/>
          <p:nvPr/>
        </p:nvSpPr>
        <p:spPr>
          <a:xfrm>
            <a:off x="7320136" y="1988840"/>
            <a:ext cx="216024" cy="250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8CE4AC5D-E7E4-459C-A71A-45548822DC80}"/>
              </a:ext>
            </a:extLst>
          </p:cNvPr>
          <p:cNvSpPr/>
          <p:nvPr/>
        </p:nvSpPr>
        <p:spPr>
          <a:xfrm>
            <a:off x="371229" y="2060848"/>
            <a:ext cx="144014" cy="501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1D094835-A63F-4D83-84C1-2B7B4C24DE16}"/>
              </a:ext>
            </a:extLst>
          </p:cNvPr>
          <p:cNvSpPr/>
          <p:nvPr/>
        </p:nvSpPr>
        <p:spPr>
          <a:xfrm>
            <a:off x="2207568" y="5807461"/>
            <a:ext cx="392204" cy="141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a:extLst>
              <a:ext uri="{FF2B5EF4-FFF2-40B4-BE49-F238E27FC236}">
                <a16:creationId xmlns:a16="http://schemas.microsoft.com/office/drawing/2014/main" id="{B3CE97E0-3182-4AB1-8DDA-56B2587CDC03}"/>
              </a:ext>
            </a:extLst>
          </p:cNvPr>
          <p:cNvSpPr/>
          <p:nvPr/>
        </p:nvSpPr>
        <p:spPr>
          <a:xfrm>
            <a:off x="503991" y="3115258"/>
            <a:ext cx="1008111" cy="153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063F704A-C68A-4CA1-84EF-E4CC8E3B8B1D}"/>
              </a:ext>
            </a:extLst>
          </p:cNvPr>
          <p:cNvSpPr/>
          <p:nvPr/>
        </p:nvSpPr>
        <p:spPr>
          <a:xfrm>
            <a:off x="661691" y="3272832"/>
            <a:ext cx="1028297" cy="12134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9719FE4B-A974-4DE7-AA4A-1DD83613A793}"/>
              </a:ext>
            </a:extLst>
          </p:cNvPr>
          <p:cNvSpPr/>
          <p:nvPr/>
        </p:nvSpPr>
        <p:spPr>
          <a:xfrm>
            <a:off x="1889521" y="3266280"/>
            <a:ext cx="966119" cy="151511"/>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5" name="図 14">
            <a:extLst>
              <a:ext uri="{FF2B5EF4-FFF2-40B4-BE49-F238E27FC236}">
                <a16:creationId xmlns:a16="http://schemas.microsoft.com/office/drawing/2014/main" id="{6F1F0017-3FF0-4EF2-8273-D41E3E2A6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0462" y="3858311"/>
            <a:ext cx="1237563" cy="1182696"/>
          </a:xfrm>
          <a:prstGeom prst="rect">
            <a:avLst/>
          </a:prstGeom>
        </p:spPr>
      </p:pic>
      <p:pic>
        <p:nvPicPr>
          <p:cNvPr id="18" name="図 17">
            <a:extLst>
              <a:ext uri="{FF2B5EF4-FFF2-40B4-BE49-F238E27FC236}">
                <a16:creationId xmlns:a16="http://schemas.microsoft.com/office/drawing/2014/main" id="{94A07B90-ADFE-46D9-950F-FFF3B43FF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72" y="3858311"/>
            <a:ext cx="1148033" cy="1678315"/>
          </a:xfrm>
          <a:prstGeom prst="rect">
            <a:avLst/>
          </a:prstGeom>
        </p:spPr>
      </p:pic>
      <p:cxnSp>
        <p:nvCxnSpPr>
          <p:cNvPr id="20" name="直線矢印コネクタ 19">
            <a:extLst>
              <a:ext uri="{FF2B5EF4-FFF2-40B4-BE49-F238E27FC236}">
                <a16:creationId xmlns:a16="http://schemas.microsoft.com/office/drawing/2014/main" id="{C5B4AC3D-321C-4DFF-9B94-56556DD61675}"/>
              </a:ext>
            </a:extLst>
          </p:cNvPr>
          <p:cNvCxnSpPr>
            <a:cxnSpLocks/>
          </p:cNvCxnSpPr>
          <p:nvPr/>
        </p:nvCxnSpPr>
        <p:spPr>
          <a:xfrm flipV="1">
            <a:off x="1112488" y="3440395"/>
            <a:ext cx="0" cy="417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7D3518F0-952C-4A57-83B1-F6A908459C10}"/>
              </a:ext>
            </a:extLst>
          </p:cNvPr>
          <p:cNvCxnSpPr>
            <a:cxnSpLocks/>
          </p:cNvCxnSpPr>
          <p:nvPr/>
        </p:nvCxnSpPr>
        <p:spPr>
          <a:xfrm flipH="1" flipV="1">
            <a:off x="1542591" y="3223485"/>
            <a:ext cx="602747" cy="63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円/楕円 40">
            <a:extLst>
              <a:ext uri="{FF2B5EF4-FFF2-40B4-BE49-F238E27FC236}">
                <a16:creationId xmlns:a16="http://schemas.microsoft.com/office/drawing/2014/main" id="{79FD28E5-A9E9-4D64-BFC8-5BFA05C7F657}"/>
              </a:ext>
            </a:extLst>
          </p:cNvPr>
          <p:cNvSpPr/>
          <p:nvPr/>
        </p:nvSpPr>
        <p:spPr>
          <a:xfrm>
            <a:off x="1951687" y="5679503"/>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円/楕円 40">
            <a:extLst>
              <a:ext uri="{FF2B5EF4-FFF2-40B4-BE49-F238E27FC236}">
                <a16:creationId xmlns:a16="http://schemas.microsoft.com/office/drawing/2014/main" id="{E22A9258-747A-474B-84A0-2D10D034DBE6}"/>
              </a:ext>
            </a:extLst>
          </p:cNvPr>
          <p:cNvSpPr/>
          <p:nvPr/>
        </p:nvSpPr>
        <p:spPr>
          <a:xfrm>
            <a:off x="1683510" y="2969174"/>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円/楕円 40">
            <a:extLst>
              <a:ext uri="{FF2B5EF4-FFF2-40B4-BE49-F238E27FC236}">
                <a16:creationId xmlns:a16="http://schemas.microsoft.com/office/drawing/2014/main" id="{209C9A14-EE00-484A-A0D0-4381498B4B09}"/>
              </a:ext>
            </a:extLst>
          </p:cNvPr>
          <p:cNvSpPr/>
          <p:nvPr/>
        </p:nvSpPr>
        <p:spPr>
          <a:xfrm>
            <a:off x="196261" y="2885244"/>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円/楕円 40">
            <a:extLst>
              <a:ext uri="{FF2B5EF4-FFF2-40B4-BE49-F238E27FC236}">
                <a16:creationId xmlns:a16="http://schemas.microsoft.com/office/drawing/2014/main" id="{A2E1FFBB-1002-4874-B78C-07888E1F566D}"/>
              </a:ext>
            </a:extLst>
          </p:cNvPr>
          <p:cNvSpPr/>
          <p:nvPr/>
        </p:nvSpPr>
        <p:spPr>
          <a:xfrm>
            <a:off x="423863" y="1833963"/>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66" name="円/楕円 40">
            <a:extLst>
              <a:ext uri="{FF2B5EF4-FFF2-40B4-BE49-F238E27FC236}">
                <a16:creationId xmlns:a16="http://schemas.microsoft.com/office/drawing/2014/main" id="{65731342-0EAB-438F-8BA7-E4D51ABE080C}"/>
              </a:ext>
            </a:extLst>
          </p:cNvPr>
          <p:cNvSpPr/>
          <p:nvPr/>
        </p:nvSpPr>
        <p:spPr>
          <a:xfrm>
            <a:off x="7119096" y="1833963"/>
            <a:ext cx="206011" cy="1988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a:extLst>
              <a:ext uri="{FF2B5EF4-FFF2-40B4-BE49-F238E27FC236}">
                <a16:creationId xmlns:a16="http://schemas.microsoft.com/office/drawing/2014/main" id="{D8DC9100-6950-47B9-967D-29C688AD7528}"/>
              </a:ext>
            </a:extLst>
          </p:cNvPr>
          <p:cNvSpPr/>
          <p:nvPr/>
        </p:nvSpPr>
        <p:spPr>
          <a:xfrm>
            <a:off x="169129" y="3099698"/>
            <a:ext cx="254734" cy="501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 name="テキスト プレースホルダー 1">
            <a:extLst>
              <a:ext uri="{FF2B5EF4-FFF2-40B4-BE49-F238E27FC236}">
                <a16:creationId xmlns:a16="http://schemas.microsoft.com/office/drawing/2014/main" id="{04119D28-4436-4285-B75C-0622BD4228D3}"/>
              </a:ext>
            </a:extLst>
          </p:cNvPr>
          <p:cNvSpPr txBox="1">
            <a:spLocks noGrp="1"/>
          </p:cNvSpPr>
          <p:nvPr>
            <p:ph type="body" sz="quarter" idx="10"/>
          </p:nvPr>
        </p:nvSpPr>
        <p:spPr>
          <a:xfrm>
            <a:off x="417513" y="693041"/>
            <a:ext cx="11366500" cy="362217"/>
          </a:xfrm>
          <a:prstGeom prst="rect">
            <a:avLst/>
          </a:prstGeom>
          <a:solidFill>
            <a:schemeClr val="bg1">
              <a:lumMod val="95000"/>
            </a:schemeClr>
          </a:solidFill>
        </p:spPr>
        <p:txBody>
          <a:bodyPr>
            <a:normAutofit/>
          </a:bodyPr>
          <a:lstStyle>
            <a:lvl1pPr marL="0" indent="0" algn="l" defTabSz="914411" rtl="0" eaLnBrk="1" latinLnBrk="0" hangingPunct="1">
              <a:spcBef>
                <a:spcPct val="20000"/>
              </a:spcBef>
              <a:buFont typeface="Arial"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a:t>申請受付</a:t>
            </a:r>
            <a:r>
              <a:rPr lang="en-US" altLang="ja-JP" dirty="0"/>
              <a:t>‐</a:t>
            </a:r>
            <a:r>
              <a:rPr lang="ja-JP" altLang="en-US" dirty="0"/>
              <a:t>議案処理を通さず権利情報を更新することができます。</a:t>
            </a:r>
          </a:p>
        </p:txBody>
      </p:sp>
      <p:pic>
        <p:nvPicPr>
          <p:cNvPr id="4" name="図 3">
            <a:extLst>
              <a:ext uri="{FF2B5EF4-FFF2-40B4-BE49-F238E27FC236}">
                <a16:creationId xmlns:a16="http://schemas.microsoft.com/office/drawing/2014/main" id="{38C50458-1CFF-63DE-F3BA-A91DA680EB8E}"/>
              </a:ext>
            </a:extLst>
          </p:cNvPr>
          <p:cNvPicPr>
            <a:picLocks noChangeAspect="1"/>
          </p:cNvPicPr>
          <p:nvPr/>
        </p:nvPicPr>
        <p:blipFill>
          <a:blip r:embed="rId7"/>
          <a:stretch>
            <a:fillRect/>
          </a:stretch>
        </p:blipFill>
        <p:spPr>
          <a:xfrm>
            <a:off x="726834" y="3311689"/>
            <a:ext cx="856242" cy="99385"/>
          </a:xfrm>
          <a:prstGeom prst="rect">
            <a:avLst/>
          </a:prstGeom>
        </p:spPr>
      </p:pic>
    </p:spTree>
    <p:extLst>
      <p:ext uri="{BB962C8B-B14F-4D97-AF65-F5344CB8AC3E}">
        <p14:creationId xmlns:p14="http://schemas.microsoft.com/office/powerpoint/2010/main" val="1835673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DB05193-AADF-4B6B-BF6D-9DC7A4E39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6" y="1211174"/>
            <a:ext cx="7786904" cy="4825508"/>
          </a:xfrm>
          <a:prstGeom prst="rect">
            <a:avLst/>
          </a:prstGeom>
          <a:ln>
            <a:noFill/>
          </a:ln>
        </p:spPr>
      </p:pic>
      <p:pic>
        <p:nvPicPr>
          <p:cNvPr id="29" name="図 28">
            <a:extLst>
              <a:ext uri="{FF2B5EF4-FFF2-40B4-BE49-F238E27FC236}">
                <a16:creationId xmlns:a16="http://schemas.microsoft.com/office/drawing/2014/main" id="{0C78B7FA-272F-4ED4-BD7F-E98A92C6E317}"/>
              </a:ext>
            </a:extLst>
          </p:cNvPr>
          <p:cNvPicPr>
            <a:picLocks noChangeAspect="1"/>
          </p:cNvPicPr>
          <p:nvPr/>
        </p:nvPicPr>
        <p:blipFill rotWithShape="1">
          <a:blip r:embed="rId3"/>
          <a:srcRect t="9948" r="27799" b="81437"/>
          <a:stretch/>
        </p:blipFill>
        <p:spPr>
          <a:xfrm>
            <a:off x="63856" y="1211926"/>
            <a:ext cx="6354526" cy="413213"/>
          </a:xfrm>
          <a:prstGeom prst="rect">
            <a:avLst/>
          </a:prstGeom>
        </p:spPr>
      </p:pic>
      <p:sp>
        <p:nvSpPr>
          <p:cNvPr id="2" name="タイトル 1">
            <a:extLst>
              <a:ext uri="{FF2B5EF4-FFF2-40B4-BE49-F238E27FC236}">
                <a16:creationId xmlns:a16="http://schemas.microsoft.com/office/drawing/2014/main" id="{9B86EA48-253D-4ACD-BC10-9CFC3D1F46B0}"/>
              </a:ext>
            </a:extLst>
          </p:cNvPr>
          <p:cNvSpPr>
            <a:spLocks noGrp="1"/>
          </p:cNvSpPr>
          <p:nvPr>
            <p:ph type="title"/>
          </p:nvPr>
        </p:nvSpPr>
        <p:spPr/>
        <p:txBody>
          <a:bodyPr/>
          <a:lstStyle/>
          <a:p>
            <a:r>
              <a:rPr lang="en-US" altLang="ja-JP" dirty="0"/>
              <a:t>4-7. </a:t>
            </a:r>
            <a:r>
              <a:rPr lang="ja-JP" altLang="en-US" dirty="0"/>
              <a:t>現況地目の補正を行う</a:t>
            </a:r>
            <a:endParaRPr kumimoji="1" lang="ja-JP" altLang="en-US" dirty="0"/>
          </a:p>
        </p:txBody>
      </p:sp>
      <p:sp>
        <p:nvSpPr>
          <p:cNvPr id="3" name="テキスト プレースホルダー 2">
            <a:extLst>
              <a:ext uri="{FF2B5EF4-FFF2-40B4-BE49-F238E27FC236}">
                <a16:creationId xmlns:a16="http://schemas.microsoft.com/office/drawing/2014/main" id="{59BD347E-55A1-4A5B-9C6C-78F706F7B837}"/>
              </a:ext>
            </a:extLst>
          </p:cNvPr>
          <p:cNvSpPr>
            <a:spLocks noGrp="1"/>
          </p:cNvSpPr>
          <p:nvPr>
            <p:ph type="body" sz="quarter" idx="10"/>
          </p:nvPr>
        </p:nvSpPr>
        <p:spPr>
          <a:xfrm>
            <a:off x="417513" y="693041"/>
            <a:ext cx="11366500" cy="432497"/>
          </a:xfrm>
        </p:spPr>
        <p:txBody>
          <a:bodyPr>
            <a:normAutofit/>
          </a:bodyPr>
          <a:lstStyle/>
          <a:p>
            <a:r>
              <a:rPr lang="ja-JP" altLang="en-US" dirty="0"/>
              <a:t>非農地判断等による現況地目の変更等を行う場合、「台帳・地図補正」で変更できます。</a:t>
            </a:r>
            <a:endParaRPr kumimoji="1" lang="ja-JP" altLang="en-US" dirty="0"/>
          </a:p>
        </p:txBody>
      </p:sp>
      <p:sp>
        <p:nvSpPr>
          <p:cNvPr id="14" name="正方形/長方形 13">
            <a:extLst>
              <a:ext uri="{FF2B5EF4-FFF2-40B4-BE49-F238E27FC236}">
                <a16:creationId xmlns:a16="http://schemas.microsoft.com/office/drawing/2014/main" id="{E63B90B5-C5B3-4B98-AE55-02093EDE74F0}"/>
              </a:ext>
            </a:extLst>
          </p:cNvPr>
          <p:cNvSpPr/>
          <p:nvPr/>
        </p:nvSpPr>
        <p:spPr>
          <a:xfrm>
            <a:off x="263352" y="617055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28EE7313-F232-45BC-AC0B-EDE4ED684DAE}"/>
              </a:ext>
            </a:extLst>
          </p:cNvPr>
          <p:cNvSpPr/>
          <p:nvPr/>
        </p:nvSpPr>
        <p:spPr>
          <a:xfrm>
            <a:off x="839416" y="6135304"/>
            <a:ext cx="889987" cy="261610"/>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1409D437-9D1A-4293-AB73-70169FB4C2A5}"/>
              </a:ext>
            </a:extLst>
          </p:cNvPr>
          <p:cNvSpPr/>
          <p:nvPr/>
        </p:nvSpPr>
        <p:spPr>
          <a:xfrm>
            <a:off x="7850760" y="1628800"/>
            <a:ext cx="4341240" cy="3170099"/>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現況タブ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補正内容が同一であれば、複数土地を選択して一括で補正を行えます。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補正したい土地を選択。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現況判定地目などの情報を入力。</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9214FFEF-35AA-462C-B743-C70013EC794E}"/>
              </a:ext>
            </a:extLst>
          </p:cNvPr>
          <p:cNvSpPr/>
          <p:nvPr/>
        </p:nvSpPr>
        <p:spPr>
          <a:xfrm>
            <a:off x="1335027" y="1194204"/>
            <a:ext cx="512501" cy="488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0C6CE377-64EF-47A9-9500-C8D78E0C1DB5}"/>
              </a:ext>
            </a:extLst>
          </p:cNvPr>
          <p:cNvSpPr/>
          <p:nvPr/>
        </p:nvSpPr>
        <p:spPr>
          <a:xfrm>
            <a:off x="493663" y="1636230"/>
            <a:ext cx="440325" cy="15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ACC0FF67-E929-4BC3-95C9-733AD57D713A}"/>
              </a:ext>
            </a:extLst>
          </p:cNvPr>
          <p:cNvSpPr/>
          <p:nvPr/>
        </p:nvSpPr>
        <p:spPr>
          <a:xfrm>
            <a:off x="2711623" y="1788631"/>
            <a:ext cx="288033" cy="15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B01963C1-52AE-405E-82F7-256BDE540781}"/>
              </a:ext>
            </a:extLst>
          </p:cNvPr>
          <p:cNvSpPr/>
          <p:nvPr/>
        </p:nvSpPr>
        <p:spPr>
          <a:xfrm>
            <a:off x="354626" y="2060848"/>
            <a:ext cx="139037"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3F3D3A3F-FB33-4C86-B3BA-D17192BCD36D}"/>
              </a:ext>
            </a:extLst>
          </p:cNvPr>
          <p:cNvSpPr/>
          <p:nvPr/>
        </p:nvSpPr>
        <p:spPr>
          <a:xfrm>
            <a:off x="191344" y="3141066"/>
            <a:ext cx="1224136"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035F2AA3-4EBC-4357-ABB5-4CE225245846}"/>
              </a:ext>
            </a:extLst>
          </p:cNvPr>
          <p:cNvSpPr/>
          <p:nvPr/>
        </p:nvSpPr>
        <p:spPr>
          <a:xfrm>
            <a:off x="1775519" y="3292647"/>
            <a:ext cx="93610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8" name="図 27">
            <a:extLst>
              <a:ext uri="{FF2B5EF4-FFF2-40B4-BE49-F238E27FC236}">
                <a16:creationId xmlns:a16="http://schemas.microsoft.com/office/drawing/2014/main" id="{8C59A459-9FE1-4DA9-B1F4-BDC9EE521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74" y="3843597"/>
            <a:ext cx="1106866" cy="1768815"/>
          </a:xfrm>
          <a:prstGeom prst="rect">
            <a:avLst/>
          </a:prstGeom>
        </p:spPr>
      </p:pic>
      <p:cxnSp>
        <p:nvCxnSpPr>
          <p:cNvPr id="30" name="直線矢印コネクタ 29">
            <a:extLst>
              <a:ext uri="{FF2B5EF4-FFF2-40B4-BE49-F238E27FC236}">
                <a16:creationId xmlns:a16="http://schemas.microsoft.com/office/drawing/2014/main" id="{20105B7B-A9B1-44FF-B70A-5D4CEAC440F2}"/>
              </a:ext>
            </a:extLst>
          </p:cNvPr>
          <p:cNvCxnSpPr>
            <a:cxnSpLocks/>
          </p:cNvCxnSpPr>
          <p:nvPr/>
        </p:nvCxnSpPr>
        <p:spPr>
          <a:xfrm flipV="1">
            <a:off x="1284409" y="3316851"/>
            <a:ext cx="0" cy="5267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正方形/長方形 32">
            <a:extLst>
              <a:ext uri="{FF2B5EF4-FFF2-40B4-BE49-F238E27FC236}">
                <a16:creationId xmlns:a16="http://schemas.microsoft.com/office/drawing/2014/main" id="{BDA2D401-A1D9-4A3A-A97F-D415ACE9FACF}"/>
              </a:ext>
            </a:extLst>
          </p:cNvPr>
          <p:cNvSpPr/>
          <p:nvPr/>
        </p:nvSpPr>
        <p:spPr>
          <a:xfrm>
            <a:off x="2207568" y="5876464"/>
            <a:ext cx="432048" cy="129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円/楕円 40">
            <a:extLst>
              <a:ext uri="{FF2B5EF4-FFF2-40B4-BE49-F238E27FC236}">
                <a16:creationId xmlns:a16="http://schemas.microsoft.com/office/drawing/2014/main" id="{CC53B86B-4FB0-4322-85DE-FD15C2CDCB2B}"/>
              </a:ext>
            </a:extLst>
          </p:cNvPr>
          <p:cNvSpPr/>
          <p:nvPr/>
        </p:nvSpPr>
        <p:spPr>
          <a:xfrm>
            <a:off x="7052451" y="1758434"/>
            <a:ext cx="266859" cy="2668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5" name="円/楕円 40">
            <a:extLst>
              <a:ext uri="{FF2B5EF4-FFF2-40B4-BE49-F238E27FC236}">
                <a16:creationId xmlns:a16="http://schemas.microsoft.com/office/drawing/2014/main" id="{E1B33DA6-7A05-47CA-AF63-209E56896EAB}"/>
              </a:ext>
            </a:extLst>
          </p:cNvPr>
          <p:cNvSpPr/>
          <p:nvPr/>
        </p:nvSpPr>
        <p:spPr>
          <a:xfrm>
            <a:off x="1530358" y="3014403"/>
            <a:ext cx="199045" cy="2104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36" name="円/楕円 40">
            <a:extLst>
              <a:ext uri="{FF2B5EF4-FFF2-40B4-BE49-F238E27FC236}">
                <a16:creationId xmlns:a16="http://schemas.microsoft.com/office/drawing/2014/main" id="{1459985E-DC3C-48E0-8AC0-EF470ECDE55A}"/>
              </a:ext>
            </a:extLst>
          </p:cNvPr>
          <p:cNvSpPr/>
          <p:nvPr/>
        </p:nvSpPr>
        <p:spPr>
          <a:xfrm>
            <a:off x="450664" y="1978248"/>
            <a:ext cx="210819" cy="184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37" name="円/楕円 40">
            <a:extLst>
              <a:ext uri="{FF2B5EF4-FFF2-40B4-BE49-F238E27FC236}">
                <a16:creationId xmlns:a16="http://schemas.microsoft.com/office/drawing/2014/main" id="{1A223326-C241-44D0-ABD2-264B0C81FEB3}"/>
              </a:ext>
            </a:extLst>
          </p:cNvPr>
          <p:cNvSpPr/>
          <p:nvPr/>
        </p:nvSpPr>
        <p:spPr>
          <a:xfrm>
            <a:off x="1959860" y="5788351"/>
            <a:ext cx="231737"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7" name="正方形/長方形 26">
            <a:extLst>
              <a:ext uri="{FF2B5EF4-FFF2-40B4-BE49-F238E27FC236}">
                <a16:creationId xmlns:a16="http://schemas.microsoft.com/office/drawing/2014/main" id="{80EBCB04-8AF1-4434-B582-E5BE43A6F216}"/>
              </a:ext>
            </a:extLst>
          </p:cNvPr>
          <p:cNvSpPr/>
          <p:nvPr/>
        </p:nvSpPr>
        <p:spPr>
          <a:xfrm>
            <a:off x="7348828" y="2019833"/>
            <a:ext cx="266859" cy="27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5747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C7AE042-AE9F-4B36-94EE-7DB2DB88A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1207673"/>
            <a:ext cx="7850760" cy="4825507"/>
          </a:xfrm>
          <a:prstGeom prst="rect">
            <a:avLst/>
          </a:prstGeom>
        </p:spPr>
      </p:pic>
      <p:pic>
        <p:nvPicPr>
          <p:cNvPr id="32" name="図 31">
            <a:extLst>
              <a:ext uri="{FF2B5EF4-FFF2-40B4-BE49-F238E27FC236}">
                <a16:creationId xmlns:a16="http://schemas.microsoft.com/office/drawing/2014/main" id="{B9590A75-ECFD-4532-BCDE-769F14025149}"/>
              </a:ext>
            </a:extLst>
          </p:cNvPr>
          <p:cNvPicPr>
            <a:picLocks noChangeAspect="1"/>
          </p:cNvPicPr>
          <p:nvPr/>
        </p:nvPicPr>
        <p:blipFill rotWithShape="1">
          <a:blip r:embed="rId3"/>
          <a:srcRect t="9948" r="27799" b="81437"/>
          <a:stretch/>
        </p:blipFill>
        <p:spPr>
          <a:xfrm>
            <a:off x="61533" y="1227734"/>
            <a:ext cx="6354526" cy="384127"/>
          </a:xfrm>
          <a:prstGeom prst="rect">
            <a:avLst/>
          </a:prstGeom>
        </p:spPr>
      </p:pic>
      <p:sp>
        <p:nvSpPr>
          <p:cNvPr id="2" name="タイトル 1">
            <a:extLst>
              <a:ext uri="{FF2B5EF4-FFF2-40B4-BE49-F238E27FC236}">
                <a16:creationId xmlns:a16="http://schemas.microsoft.com/office/drawing/2014/main" id="{F2719214-7505-458C-AEA1-F0E4E3E608A6}"/>
              </a:ext>
            </a:extLst>
          </p:cNvPr>
          <p:cNvSpPr>
            <a:spLocks noGrp="1"/>
          </p:cNvSpPr>
          <p:nvPr>
            <p:ph type="title"/>
          </p:nvPr>
        </p:nvSpPr>
        <p:spPr/>
        <p:txBody>
          <a:bodyPr/>
          <a:lstStyle/>
          <a:p>
            <a:r>
              <a:rPr lang="en-US" altLang="ja-JP" dirty="0"/>
              <a:t>4-8 </a:t>
            </a:r>
            <a:r>
              <a:rPr lang="ja-JP" altLang="en-US" dirty="0"/>
              <a:t>一括承継補正を行う</a:t>
            </a:r>
            <a:endParaRPr kumimoji="1" lang="ja-JP" altLang="en-US" dirty="0"/>
          </a:p>
        </p:txBody>
      </p:sp>
      <p:sp>
        <p:nvSpPr>
          <p:cNvPr id="3" name="テキスト プレースホルダー 2">
            <a:extLst>
              <a:ext uri="{FF2B5EF4-FFF2-40B4-BE49-F238E27FC236}">
                <a16:creationId xmlns:a16="http://schemas.microsoft.com/office/drawing/2014/main" id="{771E3F1A-B76A-4538-8CF3-D1C365327BE0}"/>
              </a:ext>
            </a:extLst>
          </p:cNvPr>
          <p:cNvSpPr>
            <a:spLocks noGrp="1"/>
          </p:cNvSpPr>
          <p:nvPr>
            <p:ph type="body" sz="quarter" idx="10"/>
          </p:nvPr>
        </p:nvSpPr>
        <p:spPr>
          <a:xfrm>
            <a:off x="417513" y="693041"/>
            <a:ext cx="11366500" cy="432497"/>
          </a:xfrm>
        </p:spPr>
        <p:txBody>
          <a:bodyPr/>
          <a:lstStyle/>
          <a:p>
            <a:r>
              <a:rPr kumimoji="1" lang="ja-JP" altLang="en-US" dirty="0"/>
              <a:t>円滑化団体から農地中間管理機構への一括承継等を行う場合、「台帳・地図補正」で修正ができます。</a:t>
            </a:r>
          </a:p>
        </p:txBody>
      </p:sp>
      <p:sp>
        <p:nvSpPr>
          <p:cNvPr id="8" name="正方形/長方形 7">
            <a:extLst>
              <a:ext uri="{FF2B5EF4-FFF2-40B4-BE49-F238E27FC236}">
                <a16:creationId xmlns:a16="http://schemas.microsoft.com/office/drawing/2014/main" id="{1104804D-7F2F-41D6-8660-23A55F91C2C3}"/>
              </a:ext>
            </a:extLst>
          </p:cNvPr>
          <p:cNvSpPr/>
          <p:nvPr/>
        </p:nvSpPr>
        <p:spPr>
          <a:xfrm>
            <a:off x="7850760" y="1484784"/>
            <a:ext cx="4341240" cy="5970865"/>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権利補正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一括承継タブ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一括承継タブは、右クリックメニューから遷移はできません。</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承継元となる世帯員（承継対象項目を承継したい世帯員）を選択。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承継対象項目（所有者、借受人、経由転貸人、登記上の所有者）を </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 </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つ以上 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対象地を検索。（条件に合致する土地が表示される。）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承継対象地を選択。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承継先を選択。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：必要に応じて、承継対象とする土地の所在地や、貸借終了年月日（〇月〇日から</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月</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日までの間で指定されているもの）期間を選択。</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 </a:t>
            </a: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32178E5D-829E-4AA4-8877-C88ACC04977C}"/>
              </a:ext>
            </a:extLst>
          </p:cNvPr>
          <p:cNvSpPr/>
          <p:nvPr/>
        </p:nvSpPr>
        <p:spPr>
          <a:xfrm>
            <a:off x="1343472" y="1226120"/>
            <a:ext cx="432048" cy="413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08D11357-AF69-4933-9EE9-F6093224E24E}"/>
              </a:ext>
            </a:extLst>
          </p:cNvPr>
          <p:cNvSpPr/>
          <p:nvPr/>
        </p:nvSpPr>
        <p:spPr>
          <a:xfrm>
            <a:off x="479376" y="1628800"/>
            <a:ext cx="432048" cy="155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1C634DFC-1412-479A-B183-4A67DF925764}"/>
              </a:ext>
            </a:extLst>
          </p:cNvPr>
          <p:cNvSpPr/>
          <p:nvPr/>
        </p:nvSpPr>
        <p:spPr>
          <a:xfrm>
            <a:off x="2999656" y="1783967"/>
            <a:ext cx="432048" cy="149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1F0E397D-50D6-49D8-9283-B65239DAEAE7}"/>
              </a:ext>
            </a:extLst>
          </p:cNvPr>
          <p:cNvSpPr/>
          <p:nvPr/>
        </p:nvSpPr>
        <p:spPr>
          <a:xfrm>
            <a:off x="47328" y="2032825"/>
            <a:ext cx="1960042" cy="14906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8D14BB14-06EB-414A-8D9A-47ACEB7E4415}"/>
              </a:ext>
            </a:extLst>
          </p:cNvPr>
          <p:cNvSpPr/>
          <p:nvPr/>
        </p:nvSpPr>
        <p:spPr>
          <a:xfrm>
            <a:off x="3415303" y="1933034"/>
            <a:ext cx="520457" cy="70387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C28579E-57DB-4CB8-ABF7-4607F1C6BA24}"/>
              </a:ext>
            </a:extLst>
          </p:cNvPr>
          <p:cNvSpPr/>
          <p:nvPr/>
        </p:nvSpPr>
        <p:spPr>
          <a:xfrm>
            <a:off x="263352" y="2746668"/>
            <a:ext cx="216024" cy="6152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56470371-E97A-473F-A665-80CB589CAAA4}"/>
              </a:ext>
            </a:extLst>
          </p:cNvPr>
          <p:cNvSpPr/>
          <p:nvPr/>
        </p:nvSpPr>
        <p:spPr>
          <a:xfrm>
            <a:off x="274610" y="3833922"/>
            <a:ext cx="1960042" cy="14906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a:extLst>
              <a:ext uri="{FF2B5EF4-FFF2-40B4-BE49-F238E27FC236}">
                <a16:creationId xmlns:a16="http://schemas.microsoft.com/office/drawing/2014/main" id="{36814F15-AF35-4EE2-BD9A-45D8AB10E85C}"/>
              </a:ext>
            </a:extLst>
          </p:cNvPr>
          <p:cNvSpPr/>
          <p:nvPr/>
        </p:nvSpPr>
        <p:spPr>
          <a:xfrm>
            <a:off x="58423" y="3982989"/>
            <a:ext cx="997017" cy="14906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F5A4E9C6-7856-4AE2-B310-48B4349CF11D}"/>
              </a:ext>
            </a:extLst>
          </p:cNvPr>
          <p:cNvSpPr/>
          <p:nvPr/>
        </p:nvSpPr>
        <p:spPr>
          <a:xfrm>
            <a:off x="158768" y="6307623"/>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0963F96B-CE71-406A-B05D-E7FBFEC82183}"/>
              </a:ext>
            </a:extLst>
          </p:cNvPr>
          <p:cNvSpPr/>
          <p:nvPr/>
        </p:nvSpPr>
        <p:spPr>
          <a:xfrm>
            <a:off x="747944" y="6272314"/>
            <a:ext cx="889987" cy="261610"/>
          </a:xfrm>
          <a:prstGeom prst="rect">
            <a:avLst/>
          </a:prstGeom>
        </p:spPr>
        <p:txBody>
          <a:bodyPr wrap="none">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23107DB8-F972-48F2-9CFA-2E84F82246E7}"/>
              </a:ext>
            </a:extLst>
          </p:cNvPr>
          <p:cNvSpPr/>
          <p:nvPr/>
        </p:nvSpPr>
        <p:spPr>
          <a:xfrm>
            <a:off x="47328" y="2204789"/>
            <a:ext cx="2859551" cy="380644"/>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BD9BCC96-99E9-4764-90D2-7A82E2DB1E25}"/>
              </a:ext>
            </a:extLst>
          </p:cNvPr>
          <p:cNvSpPr/>
          <p:nvPr/>
        </p:nvSpPr>
        <p:spPr>
          <a:xfrm>
            <a:off x="2906879" y="2410061"/>
            <a:ext cx="380809" cy="212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3BF3705F-6ED5-4980-AD9B-4D83DA590888}"/>
              </a:ext>
            </a:extLst>
          </p:cNvPr>
          <p:cNvSpPr/>
          <p:nvPr/>
        </p:nvSpPr>
        <p:spPr>
          <a:xfrm>
            <a:off x="8184232" y="5805264"/>
            <a:ext cx="576064" cy="143671"/>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40">
            <a:extLst>
              <a:ext uri="{FF2B5EF4-FFF2-40B4-BE49-F238E27FC236}">
                <a16:creationId xmlns:a16="http://schemas.microsoft.com/office/drawing/2014/main" id="{DF910C63-160D-48F2-AD18-AFCA702C70FD}"/>
              </a:ext>
            </a:extLst>
          </p:cNvPr>
          <p:cNvSpPr/>
          <p:nvPr/>
        </p:nvSpPr>
        <p:spPr>
          <a:xfrm>
            <a:off x="554267" y="1818382"/>
            <a:ext cx="193677" cy="1798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3" name="円/楕円 40">
            <a:extLst>
              <a:ext uri="{FF2B5EF4-FFF2-40B4-BE49-F238E27FC236}">
                <a16:creationId xmlns:a16="http://schemas.microsoft.com/office/drawing/2014/main" id="{FB31181B-BBD7-42FC-9FB1-8F0EC31D3B2C}"/>
              </a:ext>
            </a:extLst>
          </p:cNvPr>
          <p:cNvSpPr/>
          <p:nvPr/>
        </p:nvSpPr>
        <p:spPr>
          <a:xfrm>
            <a:off x="3221625" y="1933033"/>
            <a:ext cx="193677" cy="1798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4" name="円/楕円 40">
            <a:extLst>
              <a:ext uri="{FF2B5EF4-FFF2-40B4-BE49-F238E27FC236}">
                <a16:creationId xmlns:a16="http://schemas.microsoft.com/office/drawing/2014/main" id="{BA2BF9E5-0BE6-4157-9726-DA1CBC8082E4}"/>
              </a:ext>
            </a:extLst>
          </p:cNvPr>
          <p:cNvSpPr/>
          <p:nvPr/>
        </p:nvSpPr>
        <p:spPr>
          <a:xfrm>
            <a:off x="3009596" y="2241874"/>
            <a:ext cx="173687" cy="1532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25" name="円/楕円 40">
            <a:extLst>
              <a:ext uri="{FF2B5EF4-FFF2-40B4-BE49-F238E27FC236}">
                <a16:creationId xmlns:a16="http://schemas.microsoft.com/office/drawing/2014/main" id="{22DF0DAE-4C80-470E-AB7B-B6EA013DB2C2}"/>
              </a:ext>
            </a:extLst>
          </p:cNvPr>
          <p:cNvSpPr/>
          <p:nvPr/>
        </p:nvSpPr>
        <p:spPr>
          <a:xfrm>
            <a:off x="363416" y="2567825"/>
            <a:ext cx="190852" cy="1788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6" name="円/楕円 40">
            <a:extLst>
              <a:ext uri="{FF2B5EF4-FFF2-40B4-BE49-F238E27FC236}">
                <a16:creationId xmlns:a16="http://schemas.microsoft.com/office/drawing/2014/main" id="{58F4936A-21D7-402D-9014-6279899CF38B}"/>
              </a:ext>
            </a:extLst>
          </p:cNvPr>
          <p:cNvSpPr/>
          <p:nvPr/>
        </p:nvSpPr>
        <p:spPr>
          <a:xfrm>
            <a:off x="67653" y="3697915"/>
            <a:ext cx="163483" cy="1641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695F9308-D481-4355-B5D1-EB88EF8DC606}"/>
              </a:ext>
            </a:extLst>
          </p:cNvPr>
          <p:cNvSpPr/>
          <p:nvPr/>
        </p:nvSpPr>
        <p:spPr>
          <a:xfrm>
            <a:off x="2135560" y="5798037"/>
            <a:ext cx="504056" cy="2182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円/楕円 40">
            <a:extLst>
              <a:ext uri="{FF2B5EF4-FFF2-40B4-BE49-F238E27FC236}">
                <a16:creationId xmlns:a16="http://schemas.microsoft.com/office/drawing/2014/main" id="{EDB36B50-5E74-4A11-AF50-FDBD974EAC59}"/>
              </a:ext>
            </a:extLst>
          </p:cNvPr>
          <p:cNvSpPr/>
          <p:nvPr/>
        </p:nvSpPr>
        <p:spPr>
          <a:xfrm>
            <a:off x="1964720" y="5724143"/>
            <a:ext cx="184058" cy="1622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sp>
        <p:nvSpPr>
          <p:cNvPr id="29" name="正方形/長方形 28">
            <a:extLst>
              <a:ext uri="{FF2B5EF4-FFF2-40B4-BE49-F238E27FC236}">
                <a16:creationId xmlns:a16="http://schemas.microsoft.com/office/drawing/2014/main" id="{060E859D-30AF-438D-8C3D-1F0C847E1A9F}"/>
              </a:ext>
            </a:extLst>
          </p:cNvPr>
          <p:cNvSpPr/>
          <p:nvPr/>
        </p:nvSpPr>
        <p:spPr>
          <a:xfrm>
            <a:off x="479376" y="5843699"/>
            <a:ext cx="576065" cy="162240"/>
          </a:xfrm>
          <a:prstGeom prst="rect">
            <a:avLst/>
          </a:prstGeom>
          <a:noFill/>
          <a:ln>
            <a:solidFill>
              <a:srgbClr val="FF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テキスト ボックス 29">
            <a:extLst>
              <a:ext uri="{FF2B5EF4-FFF2-40B4-BE49-F238E27FC236}">
                <a16:creationId xmlns:a16="http://schemas.microsoft.com/office/drawing/2014/main" id="{AB6E6FDF-D29A-4CB3-990C-BEB7E419EC46}"/>
              </a:ext>
            </a:extLst>
          </p:cNvPr>
          <p:cNvSpPr txBox="1"/>
          <p:nvPr/>
        </p:nvSpPr>
        <p:spPr>
          <a:xfrm>
            <a:off x="1637931" y="6080064"/>
            <a:ext cx="6186261" cy="646331"/>
          </a:xfrm>
          <a:prstGeom prst="rect">
            <a:avLst/>
          </a:prstGeom>
          <a:noFill/>
        </p:spPr>
        <p:txBody>
          <a:bodyPr wrap="square" rtlCol="0">
            <a:spAutoFit/>
          </a:bodyPr>
          <a:lstStyle/>
          <a:p>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CSV </a:t>
            </a:r>
            <a:r>
              <a:rPr lang="ja-JP" altLang="en-US" sz="1200" dirty="0">
                <a:latin typeface="メイリオ" panose="020B0604030504040204" pitchFamily="50" charset="-128"/>
                <a:ea typeface="メイリオ" panose="020B0604030504040204" pitchFamily="50" charset="-128"/>
              </a:rPr>
              <a:t>出力ボタンをクリックすることで、承継対象の選択で設定した条件に合致する土地の一覧（一括承継対象地一覧の出力 ）を </a:t>
            </a:r>
            <a:r>
              <a:rPr lang="en-US" altLang="ja-JP" sz="1200" dirty="0">
                <a:latin typeface="メイリオ" panose="020B0604030504040204" pitchFamily="50" charset="-128"/>
                <a:ea typeface="メイリオ" panose="020B0604030504040204" pitchFamily="50" charset="-128"/>
              </a:rPr>
              <a:t>CSV </a:t>
            </a:r>
            <a:r>
              <a:rPr lang="ja-JP" altLang="en-US" sz="1200" dirty="0">
                <a:latin typeface="メイリオ" panose="020B0604030504040204" pitchFamily="50" charset="-128"/>
                <a:ea typeface="メイリオ" panose="020B0604030504040204" pitchFamily="50" charset="-128"/>
              </a:rPr>
              <a:t>形式で出力できます。</a:t>
            </a:r>
            <a:r>
              <a:rPr lang="en-US" altLang="ja-JP" sz="1200" dirty="0">
                <a:latin typeface="メイリオ" panose="020B0604030504040204" pitchFamily="50" charset="-128"/>
                <a:ea typeface="メイリオ" panose="020B0604030504040204" pitchFamily="50" charset="-128"/>
              </a:rPr>
              <a:t>CSV </a:t>
            </a:r>
            <a:r>
              <a:rPr lang="ja-JP" altLang="en-US" sz="1200" dirty="0">
                <a:latin typeface="メイリオ" panose="020B0604030504040204" pitchFamily="50" charset="-128"/>
                <a:ea typeface="メイリオ" panose="020B0604030504040204" pitchFamily="50" charset="-128"/>
              </a:rPr>
              <a:t>には選択のチェックを外しているものも含めて検索表示された全件が出力されます。 </a:t>
            </a:r>
            <a:endParaRPr kumimoji="1" lang="ja-JP" altLang="en-US" sz="1200" dirty="0">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F84AFB31-190B-4CA9-A293-F2221A376BF8}"/>
              </a:ext>
            </a:extLst>
          </p:cNvPr>
          <p:cNvSpPr/>
          <p:nvPr/>
        </p:nvSpPr>
        <p:spPr>
          <a:xfrm>
            <a:off x="1964719" y="6104684"/>
            <a:ext cx="497582" cy="162240"/>
          </a:xfrm>
          <a:prstGeom prst="rect">
            <a:avLst/>
          </a:prstGeom>
          <a:noFill/>
          <a:ln>
            <a:solidFill>
              <a:srgbClr val="FF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0807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421190" y="1628800"/>
            <a:ext cx="4507458" cy="38472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土地農家詳細検索</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から農振区分を変更する土地を検索します。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土地農家詳細検索から該当の土地の絞り込み検索を行います。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検索した結果から該当の土地を複数選択します。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選択した土地から右クリックします。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台帳・地図更新の農振法を選択します。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b="1"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土地農家詳細検索機能の検索結果は</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出力できるため、必要な検索条件に合致した台帳情報を独自に活用することが可能。</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12" name="グループ化 11"/>
          <p:cNvGrpSpPr/>
          <p:nvPr/>
        </p:nvGrpSpPr>
        <p:grpSpPr>
          <a:xfrm>
            <a:off x="17252" y="1556792"/>
            <a:ext cx="7446900" cy="4248472"/>
            <a:chOff x="454016" y="1977792"/>
            <a:chExt cx="6577573" cy="3381466"/>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08" y="1977792"/>
              <a:ext cx="6570881" cy="3381466"/>
            </a:xfrm>
            <a:prstGeom prst="rect">
              <a:avLst/>
            </a:prstGeom>
            <a:ln>
              <a:solidFill>
                <a:schemeClr val="tx1"/>
              </a:solidFill>
            </a:ln>
          </p:spPr>
        </p:pic>
        <p:sp>
          <p:nvSpPr>
            <p:cNvPr id="8" name="正方形/長方形 7"/>
            <p:cNvSpPr/>
            <p:nvPr/>
          </p:nvSpPr>
          <p:spPr>
            <a:xfrm>
              <a:off x="3811751" y="3877526"/>
              <a:ext cx="36000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p:cNvSpPr/>
            <p:nvPr/>
          </p:nvSpPr>
          <p:spPr>
            <a:xfrm>
              <a:off x="460708" y="3398305"/>
              <a:ext cx="3907100" cy="405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p:cNvSpPr/>
            <p:nvPr/>
          </p:nvSpPr>
          <p:spPr>
            <a:xfrm>
              <a:off x="454016" y="2587764"/>
              <a:ext cx="2003484" cy="181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p:cNvSpPr/>
            <p:nvPr/>
          </p:nvSpPr>
          <p:spPr>
            <a:xfrm>
              <a:off x="5782588" y="4326584"/>
              <a:ext cx="601444"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p:cNvSpPr/>
            <p:nvPr/>
          </p:nvSpPr>
          <p:spPr>
            <a:xfrm>
              <a:off x="460708" y="4127197"/>
              <a:ext cx="4771196" cy="10973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40"/>
            <p:cNvSpPr/>
            <p:nvPr/>
          </p:nvSpPr>
          <p:spPr>
            <a:xfrm>
              <a:off x="2451413" y="2432488"/>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7" name="円/楕円 40"/>
            <p:cNvSpPr/>
            <p:nvPr/>
          </p:nvSpPr>
          <p:spPr>
            <a:xfrm>
              <a:off x="2787169" y="3121735"/>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8" name="円/楕円 40"/>
            <p:cNvSpPr/>
            <p:nvPr/>
          </p:nvSpPr>
          <p:spPr>
            <a:xfrm>
              <a:off x="4204248" y="3756990"/>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40"/>
            <p:cNvSpPr/>
            <p:nvPr/>
          </p:nvSpPr>
          <p:spPr>
            <a:xfrm>
              <a:off x="1333560" y="3931565"/>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0" name="円/楕円 40"/>
            <p:cNvSpPr/>
            <p:nvPr/>
          </p:nvSpPr>
          <p:spPr>
            <a:xfrm>
              <a:off x="6296246" y="4039910"/>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1" name="正方形/長方形 20"/>
            <p:cNvSpPr/>
            <p:nvPr/>
          </p:nvSpPr>
          <p:spPr>
            <a:xfrm>
              <a:off x="5308145" y="4266635"/>
              <a:ext cx="439798" cy="206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40"/>
            <p:cNvSpPr/>
            <p:nvPr/>
          </p:nvSpPr>
          <p:spPr>
            <a:xfrm>
              <a:off x="5356831" y="3899250"/>
              <a:ext cx="290129" cy="286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タイトル 2"/>
          <p:cNvSpPr>
            <a:spLocks noGrp="1"/>
          </p:cNvSpPr>
          <p:nvPr>
            <p:ph type="title"/>
          </p:nvPr>
        </p:nvSpPr>
        <p:spPr/>
        <p:txBody>
          <a:bodyPr/>
          <a:lstStyle/>
          <a:p>
            <a:r>
              <a:rPr lang="en-US" altLang="ja-JP" dirty="0"/>
              <a:t>4-9. </a:t>
            </a:r>
            <a:r>
              <a:rPr lang="ja-JP" altLang="en-US" dirty="0"/>
              <a:t>その他補正を行う（農振見直しに伴う台帳補正）（</a:t>
            </a:r>
            <a:r>
              <a:rPr lang="en-US" altLang="ja-JP" dirty="0"/>
              <a:t>1/2</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農振区分の見直しが発生した場合に台帳補正を行います。（履歴は残りません）</a:t>
            </a:r>
          </a:p>
        </p:txBody>
      </p:sp>
      <p:pic>
        <p:nvPicPr>
          <p:cNvPr id="23" name="図 22">
            <a:extLst>
              <a:ext uri="{FF2B5EF4-FFF2-40B4-BE49-F238E27FC236}">
                <a16:creationId xmlns:a16="http://schemas.microsoft.com/office/drawing/2014/main" id="{E6A0887F-BAA7-498C-A457-D11F16445AAD}"/>
              </a:ext>
            </a:extLst>
          </p:cNvPr>
          <p:cNvPicPr>
            <a:picLocks noChangeAspect="1"/>
          </p:cNvPicPr>
          <p:nvPr/>
        </p:nvPicPr>
        <p:blipFill>
          <a:blip r:embed="rId4"/>
          <a:stretch>
            <a:fillRect/>
          </a:stretch>
        </p:blipFill>
        <p:spPr>
          <a:xfrm>
            <a:off x="45756" y="1566546"/>
            <a:ext cx="7418396" cy="428762"/>
          </a:xfrm>
          <a:prstGeom prst="rect">
            <a:avLst/>
          </a:prstGeom>
        </p:spPr>
      </p:pic>
      <p:pic>
        <p:nvPicPr>
          <p:cNvPr id="5" name="図 4">
            <a:extLst>
              <a:ext uri="{FF2B5EF4-FFF2-40B4-BE49-F238E27FC236}">
                <a16:creationId xmlns:a16="http://schemas.microsoft.com/office/drawing/2014/main" id="{F606C90F-16D2-4E00-89D7-CB71CEAA6002}"/>
              </a:ext>
            </a:extLst>
          </p:cNvPr>
          <p:cNvPicPr>
            <a:picLocks noChangeAspect="1"/>
          </p:cNvPicPr>
          <p:nvPr/>
        </p:nvPicPr>
        <p:blipFill rotWithShape="1">
          <a:blip r:embed="rId5"/>
          <a:srcRect t="10011" r="24012" b="81411"/>
          <a:stretch/>
        </p:blipFill>
        <p:spPr>
          <a:xfrm>
            <a:off x="24828" y="1566546"/>
            <a:ext cx="6320493" cy="455536"/>
          </a:xfrm>
          <a:prstGeom prst="rect">
            <a:avLst/>
          </a:prstGeom>
        </p:spPr>
      </p:pic>
    </p:spTree>
    <p:extLst>
      <p:ext uri="{BB962C8B-B14F-4D97-AF65-F5344CB8AC3E}">
        <p14:creationId xmlns:p14="http://schemas.microsoft.com/office/powerpoint/2010/main" val="167079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493198" y="1772816"/>
            <a:ext cx="4507458"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その他補正</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農振法タブ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から農振区分の変更を行います。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選択されている土地が正しく選択されているか確認します。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農振法区分の選択します。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7" name="グループ化 6"/>
          <p:cNvGrpSpPr/>
          <p:nvPr/>
        </p:nvGrpSpPr>
        <p:grpSpPr>
          <a:xfrm>
            <a:off x="25878" y="1441348"/>
            <a:ext cx="7493198" cy="4370964"/>
            <a:chOff x="489893" y="1913536"/>
            <a:chExt cx="6591458" cy="337460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93" y="1913536"/>
              <a:ext cx="6591458" cy="3374607"/>
            </a:xfrm>
            <a:prstGeom prst="rect">
              <a:avLst/>
            </a:prstGeom>
            <a:ln>
              <a:solidFill>
                <a:schemeClr val="tx1"/>
              </a:solidFill>
            </a:ln>
          </p:spPr>
        </p:pic>
        <p:sp>
          <p:nvSpPr>
            <p:cNvPr id="8" name="正方形/長方形 7"/>
            <p:cNvSpPr/>
            <p:nvPr/>
          </p:nvSpPr>
          <p:spPr>
            <a:xfrm>
              <a:off x="709689" y="2583001"/>
              <a:ext cx="144016" cy="1134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p:cNvSpPr/>
            <p:nvPr/>
          </p:nvSpPr>
          <p:spPr>
            <a:xfrm>
              <a:off x="597173" y="4576365"/>
              <a:ext cx="1008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p:cNvSpPr/>
            <p:nvPr/>
          </p:nvSpPr>
          <p:spPr>
            <a:xfrm>
              <a:off x="2274813" y="5156315"/>
              <a:ext cx="387274"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40"/>
            <p:cNvSpPr/>
            <p:nvPr/>
          </p:nvSpPr>
          <p:spPr>
            <a:xfrm>
              <a:off x="853706" y="3542458"/>
              <a:ext cx="293345" cy="2434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2" name="円/楕円 40"/>
            <p:cNvSpPr/>
            <p:nvPr/>
          </p:nvSpPr>
          <p:spPr>
            <a:xfrm>
              <a:off x="1537879" y="4291790"/>
              <a:ext cx="293345" cy="2434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3" name="円/楕円 40"/>
            <p:cNvSpPr/>
            <p:nvPr/>
          </p:nvSpPr>
          <p:spPr>
            <a:xfrm>
              <a:off x="1925664" y="5044741"/>
              <a:ext cx="293345" cy="2434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grpSp>
      <p:sp>
        <p:nvSpPr>
          <p:cNvPr id="3" name="タイトル 2"/>
          <p:cNvSpPr>
            <a:spLocks noGrp="1"/>
          </p:cNvSpPr>
          <p:nvPr>
            <p:ph type="title"/>
          </p:nvPr>
        </p:nvSpPr>
        <p:spPr/>
        <p:txBody>
          <a:bodyPr/>
          <a:lstStyle/>
          <a:p>
            <a:r>
              <a:rPr lang="en-US" altLang="ja-JP" dirty="0"/>
              <a:t>4-9.</a:t>
            </a:r>
            <a:r>
              <a:rPr lang="ja-JP" altLang="en-US" dirty="0"/>
              <a:t>その他補正を行う（農振見直しに伴う台帳補正） （</a:t>
            </a:r>
            <a:r>
              <a:rPr lang="en-US" altLang="ja-JP" dirty="0"/>
              <a:t>2/2</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農振区分の見直しが発生した場合に台帳補正を行います。（履歴は残りません）</a:t>
            </a:r>
          </a:p>
        </p:txBody>
      </p:sp>
      <p:pic>
        <p:nvPicPr>
          <p:cNvPr id="14" name="図 13">
            <a:extLst>
              <a:ext uri="{FF2B5EF4-FFF2-40B4-BE49-F238E27FC236}">
                <a16:creationId xmlns:a16="http://schemas.microsoft.com/office/drawing/2014/main" id="{BE473382-82C2-4678-8D8A-09369BF87EB9}"/>
              </a:ext>
            </a:extLst>
          </p:cNvPr>
          <p:cNvPicPr>
            <a:picLocks noChangeAspect="1"/>
          </p:cNvPicPr>
          <p:nvPr/>
        </p:nvPicPr>
        <p:blipFill>
          <a:blip r:embed="rId4"/>
          <a:stretch>
            <a:fillRect/>
          </a:stretch>
        </p:blipFill>
        <p:spPr>
          <a:xfrm>
            <a:off x="25878" y="1412776"/>
            <a:ext cx="7467321" cy="508036"/>
          </a:xfrm>
          <a:prstGeom prst="rect">
            <a:avLst/>
          </a:prstGeom>
        </p:spPr>
      </p:pic>
      <p:pic>
        <p:nvPicPr>
          <p:cNvPr id="15" name="図 14">
            <a:extLst>
              <a:ext uri="{FF2B5EF4-FFF2-40B4-BE49-F238E27FC236}">
                <a16:creationId xmlns:a16="http://schemas.microsoft.com/office/drawing/2014/main" id="{BDE8A532-6D66-46A4-9E74-CEABBA632252}"/>
              </a:ext>
            </a:extLst>
          </p:cNvPr>
          <p:cNvPicPr>
            <a:picLocks noChangeAspect="1"/>
          </p:cNvPicPr>
          <p:nvPr/>
        </p:nvPicPr>
        <p:blipFill rotWithShape="1">
          <a:blip r:embed="rId5"/>
          <a:srcRect t="9948" r="27799" b="81437"/>
          <a:stretch/>
        </p:blipFill>
        <p:spPr>
          <a:xfrm>
            <a:off x="25877" y="1405227"/>
            <a:ext cx="6080942" cy="488228"/>
          </a:xfrm>
          <a:prstGeom prst="rect">
            <a:avLst/>
          </a:prstGeom>
        </p:spPr>
      </p:pic>
    </p:spTree>
    <p:extLst>
      <p:ext uri="{BB962C8B-B14F-4D97-AF65-F5344CB8AC3E}">
        <p14:creationId xmlns:p14="http://schemas.microsoft.com/office/powerpoint/2010/main" val="4227661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D51065-2500-48EF-AFFD-4937BD998FCF}"/>
              </a:ext>
            </a:extLst>
          </p:cNvPr>
          <p:cNvPicPr>
            <a:picLocks noChangeAspect="1"/>
          </p:cNvPicPr>
          <p:nvPr/>
        </p:nvPicPr>
        <p:blipFill>
          <a:blip r:embed="rId3" cstate="print"/>
          <a:stretch>
            <a:fillRect/>
          </a:stretch>
        </p:blipFill>
        <p:spPr>
          <a:xfrm>
            <a:off x="0" y="1412776"/>
            <a:ext cx="7824192" cy="5400774"/>
          </a:xfrm>
          <a:prstGeom prst="rect">
            <a:avLst/>
          </a:prstGeom>
        </p:spPr>
      </p:pic>
      <p:sp>
        <p:nvSpPr>
          <p:cNvPr id="19" name="正方形/長方形 18">
            <a:extLst>
              <a:ext uri="{FF2B5EF4-FFF2-40B4-BE49-F238E27FC236}">
                <a16:creationId xmlns:a16="http://schemas.microsoft.com/office/drawing/2014/main" id="{7881FA3E-F43B-413E-9636-DC5F3D52E0BC}"/>
              </a:ext>
            </a:extLst>
          </p:cNvPr>
          <p:cNvSpPr/>
          <p:nvPr/>
        </p:nvSpPr>
        <p:spPr>
          <a:xfrm>
            <a:off x="101433" y="2276872"/>
            <a:ext cx="521959" cy="226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テキスト プレースホルダー 1">
            <a:extLst>
              <a:ext uri="{FF2B5EF4-FFF2-40B4-BE49-F238E27FC236}">
                <a16:creationId xmlns:a16="http://schemas.microsoft.com/office/drawing/2014/main" id="{C54A33C8-800F-4E4E-916A-763F8A60EECD}"/>
              </a:ext>
            </a:extLst>
          </p:cNvPr>
          <p:cNvSpPr>
            <a:spLocks noGrp="1"/>
          </p:cNvSpPr>
          <p:nvPr>
            <p:ph type="body" sz="quarter" idx="10"/>
          </p:nvPr>
        </p:nvSpPr>
        <p:spPr>
          <a:xfrm>
            <a:off x="271090" y="645123"/>
            <a:ext cx="11366500" cy="591775"/>
          </a:xfrm>
        </p:spPr>
        <p:txBody>
          <a:bodyPr>
            <a:normAutofit lnSpcReduction="10000"/>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世帯が分離・合併される際の操作方法について説明します。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a:p>
            <a:r>
              <a:rPr lang="ja-JP" altLang="en-US" dirty="0">
                <a:latin typeface="Meiryo" panose="020B0604030504040204" pitchFamily="50" charset="-128"/>
                <a:ea typeface="Meiryo" panose="020B0604030504040204" pitchFamily="50" charset="-128"/>
                <a:cs typeface="Meiryo UI" panose="020B0604030504040204" pitchFamily="50" charset="-128"/>
              </a:rPr>
              <a:t>まずは世帯分離の操作について説明します。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9" name="タイトル 2">
            <a:extLst>
              <a:ext uri="{FF2B5EF4-FFF2-40B4-BE49-F238E27FC236}">
                <a16:creationId xmlns:a16="http://schemas.microsoft.com/office/drawing/2014/main" id="{4354C71A-8F5F-4A1B-AF73-7AA2A15344B2}"/>
              </a:ext>
            </a:extLst>
          </p:cNvPr>
          <p:cNvSpPr>
            <a:spLocks noGrp="1"/>
          </p:cNvSpPr>
          <p:nvPr>
            <p:ph type="title"/>
          </p:nvPr>
        </p:nvSpPr>
        <p:spPr>
          <a:xfrm>
            <a:off x="417513" y="44450"/>
            <a:ext cx="9494837" cy="547688"/>
          </a:xfrm>
        </p:spPr>
        <p:txBody>
          <a:bodyPr/>
          <a:lstStyle/>
          <a:p>
            <a:r>
              <a:rPr lang="en-US" altLang="ja-JP" dirty="0"/>
              <a:t>4-10. </a:t>
            </a:r>
            <a:r>
              <a:rPr lang="ja-JP" altLang="en-US" dirty="0"/>
              <a:t>世帯分離・合併を行う（世帯分離）</a:t>
            </a:r>
            <a:endParaRPr kumimoji="1" lang="ja-JP" altLang="en-US" dirty="0"/>
          </a:p>
        </p:txBody>
      </p:sp>
      <p:sp>
        <p:nvSpPr>
          <p:cNvPr id="23" name="正方形/長方形 22">
            <a:extLst>
              <a:ext uri="{FF2B5EF4-FFF2-40B4-BE49-F238E27FC236}">
                <a16:creationId xmlns:a16="http://schemas.microsoft.com/office/drawing/2014/main" id="{776D7856-7DD9-4FC2-A332-04CE399948C3}"/>
              </a:ext>
            </a:extLst>
          </p:cNvPr>
          <p:cNvSpPr/>
          <p:nvPr/>
        </p:nvSpPr>
        <p:spPr>
          <a:xfrm>
            <a:off x="13436" y="2071611"/>
            <a:ext cx="315876" cy="133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91FB76A6-66B6-472A-8918-2901F964F2D0}"/>
              </a:ext>
            </a:extLst>
          </p:cNvPr>
          <p:cNvSpPr/>
          <p:nvPr/>
        </p:nvSpPr>
        <p:spPr>
          <a:xfrm>
            <a:off x="191344" y="3356992"/>
            <a:ext cx="213039" cy="16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DE23B953-D975-4DF3-9E73-1C5F2A08FAAE}"/>
              </a:ext>
            </a:extLst>
          </p:cNvPr>
          <p:cNvSpPr/>
          <p:nvPr/>
        </p:nvSpPr>
        <p:spPr>
          <a:xfrm>
            <a:off x="3719735" y="3717032"/>
            <a:ext cx="36004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正方形/長方形 30">
            <a:extLst>
              <a:ext uri="{FF2B5EF4-FFF2-40B4-BE49-F238E27FC236}">
                <a16:creationId xmlns:a16="http://schemas.microsoft.com/office/drawing/2014/main" id="{033B1550-2673-4627-8666-4334DBF2E4FC}"/>
              </a:ext>
            </a:extLst>
          </p:cNvPr>
          <p:cNvSpPr/>
          <p:nvPr/>
        </p:nvSpPr>
        <p:spPr>
          <a:xfrm>
            <a:off x="2949736" y="4045210"/>
            <a:ext cx="986024" cy="175878"/>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a:extLst>
              <a:ext uri="{FF2B5EF4-FFF2-40B4-BE49-F238E27FC236}">
                <a16:creationId xmlns:a16="http://schemas.microsoft.com/office/drawing/2014/main" id="{4578D7C2-F331-4FDC-A3C8-20DCBD7423D1}"/>
              </a:ext>
            </a:extLst>
          </p:cNvPr>
          <p:cNvSpPr/>
          <p:nvPr/>
        </p:nvSpPr>
        <p:spPr>
          <a:xfrm>
            <a:off x="1559496" y="4045210"/>
            <a:ext cx="1368152" cy="175878"/>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36EAA941-1582-4747-A091-12B8A2A74391}"/>
              </a:ext>
            </a:extLst>
          </p:cNvPr>
          <p:cNvSpPr/>
          <p:nvPr/>
        </p:nvSpPr>
        <p:spPr>
          <a:xfrm>
            <a:off x="4511824" y="4653136"/>
            <a:ext cx="311962" cy="216024"/>
          </a:xfrm>
          <a:prstGeom prst="rect">
            <a:avLst/>
          </a:prstGeom>
          <a:noFill/>
          <a:ln>
            <a:solidFill>
              <a:srgbClr val="F36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224F2199-0364-450B-939E-9C20A32FB5E9}"/>
              </a:ext>
            </a:extLst>
          </p:cNvPr>
          <p:cNvSpPr/>
          <p:nvPr/>
        </p:nvSpPr>
        <p:spPr>
          <a:xfrm>
            <a:off x="22088" y="4023574"/>
            <a:ext cx="7658087" cy="1565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DC69F62D-437C-4410-91C0-F3BE2D11D332}"/>
              </a:ext>
            </a:extLst>
          </p:cNvPr>
          <p:cNvSpPr/>
          <p:nvPr/>
        </p:nvSpPr>
        <p:spPr>
          <a:xfrm>
            <a:off x="2085634" y="6597352"/>
            <a:ext cx="481974" cy="190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テキスト ボックス 35">
            <a:extLst>
              <a:ext uri="{FF2B5EF4-FFF2-40B4-BE49-F238E27FC236}">
                <a16:creationId xmlns:a16="http://schemas.microsoft.com/office/drawing/2014/main" id="{E3711A0F-8E96-423E-8CA3-C21AE0B24598}"/>
              </a:ext>
            </a:extLst>
          </p:cNvPr>
          <p:cNvSpPr txBox="1"/>
          <p:nvPr/>
        </p:nvSpPr>
        <p:spPr>
          <a:xfrm>
            <a:off x="7826926" y="1479555"/>
            <a:ext cx="4507458" cy="39703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世帯補正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分離タブ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分離元となる農家を検索します。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分離される人の「選択」をクリックしチェックを入れます。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選択確定ボタンをクリックします。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画面下部に分離される人が表示されますので、必要な情報の修正・入力を行います。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修正・入力後、更新ボタンをクリックします。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オレンジ枠は入力必須項目。</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「大字</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小字」は分離後の所在となる項目を選択。</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7" name="円/楕円 40">
            <a:extLst>
              <a:ext uri="{FF2B5EF4-FFF2-40B4-BE49-F238E27FC236}">
                <a16:creationId xmlns:a16="http://schemas.microsoft.com/office/drawing/2014/main" id="{CE4D91D5-29BB-434D-B664-83AE0D1B67AD}"/>
              </a:ext>
            </a:extLst>
          </p:cNvPr>
          <p:cNvSpPr/>
          <p:nvPr/>
        </p:nvSpPr>
        <p:spPr>
          <a:xfrm>
            <a:off x="13436" y="2534813"/>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38" name="円/楕円 40">
            <a:extLst>
              <a:ext uri="{FF2B5EF4-FFF2-40B4-BE49-F238E27FC236}">
                <a16:creationId xmlns:a16="http://schemas.microsoft.com/office/drawing/2014/main" id="{97440A55-1059-4438-9A38-51E22D602751}"/>
              </a:ext>
            </a:extLst>
          </p:cNvPr>
          <p:cNvSpPr/>
          <p:nvPr/>
        </p:nvSpPr>
        <p:spPr>
          <a:xfrm>
            <a:off x="22088" y="3581914"/>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40">
            <a:extLst>
              <a:ext uri="{FF2B5EF4-FFF2-40B4-BE49-F238E27FC236}">
                <a16:creationId xmlns:a16="http://schemas.microsoft.com/office/drawing/2014/main" id="{635AB5FA-7247-40B8-B940-DB0C7BAD63CC}"/>
              </a:ext>
            </a:extLst>
          </p:cNvPr>
          <p:cNvSpPr/>
          <p:nvPr/>
        </p:nvSpPr>
        <p:spPr>
          <a:xfrm>
            <a:off x="4151784" y="3645110"/>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40" name="円/楕円 40">
            <a:extLst>
              <a:ext uri="{FF2B5EF4-FFF2-40B4-BE49-F238E27FC236}">
                <a16:creationId xmlns:a16="http://schemas.microsoft.com/office/drawing/2014/main" id="{DF558464-A06E-476B-A568-475717649169}"/>
              </a:ext>
            </a:extLst>
          </p:cNvPr>
          <p:cNvSpPr/>
          <p:nvPr/>
        </p:nvSpPr>
        <p:spPr>
          <a:xfrm>
            <a:off x="237645" y="5114457"/>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52810CEE-7194-4C4E-90A1-9A7F59027B8F}"/>
              </a:ext>
            </a:extLst>
          </p:cNvPr>
          <p:cNvPicPr>
            <a:picLocks noChangeAspect="1"/>
          </p:cNvPicPr>
          <p:nvPr/>
        </p:nvPicPr>
        <p:blipFill>
          <a:blip r:embed="rId4"/>
          <a:stretch>
            <a:fillRect/>
          </a:stretch>
        </p:blipFill>
        <p:spPr>
          <a:xfrm>
            <a:off x="25878" y="1412776"/>
            <a:ext cx="7798314" cy="508036"/>
          </a:xfrm>
          <a:prstGeom prst="rect">
            <a:avLst/>
          </a:prstGeom>
        </p:spPr>
      </p:pic>
      <p:pic>
        <p:nvPicPr>
          <p:cNvPr id="21" name="図 20">
            <a:extLst>
              <a:ext uri="{FF2B5EF4-FFF2-40B4-BE49-F238E27FC236}">
                <a16:creationId xmlns:a16="http://schemas.microsoft.com/office/drawing/2014/main" id="{216097EC-9CCB-4004-A224-8A3A3B32734D}"/>
              </a:ext>
            </a:extLst>
          </p:cNvPr>
          <p:cNvPicPr>
            <a:picLocks noChangeAspect="1"/>
          </p:cNvPicPr>
          <p:nvPr/>
        </p:nvPicPr>
        <p:blipFill rotWithShape="1">
          <a:blip r:embed="rId5"/>
          <a:srcRect t="9948" r="27799" b="81437"/>
          <a:stretch/>
        </p:blipFill>
        <p:spPr>
          <a:xfrm>
            <a:off x="3665" y="1423868"/>
            <a:ext cx="6080942" cy="471865"/>
          </a:xfrm>
          <a:prstGeom prst="rect">
            <a:avLst/>
          </a:prstGeom>
        </p:spPr>
      </p:pic>
      <p:sp>
        <p:nvSpPr>
          <p:cNvPr id="22" name="正方形/長方形 21">
            <a:extLst>
              <a:ext uri="{FF2B5EF4-FFF2-40B4-BE49-F238E27FC236}">
                <a16:creationId xmlns:a16="http://schemas.microsoft.com/office/drawing/2014/main" id="{F967651E-FAEA-458A-9577-CC5B10428FCE}"/>
              </a:ext>
            </a:extLst>
          </p:cNvPr>
          <p:cNvSpPr/>
          <p:nvPr/>
        </p:nvSpPr>
        <p:spPr>
          <a:xfrm>
            <a:off x="939268" y="1866813"/>
            <a:ext cx="315876" cy="194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1267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2ADDFBE-7C09-4FCA-8614-C0CEEA2B78C4}"/>
              </a:ext>
            </a:extLst>
          </p:cNvPr>
          <p:cNvPicPr>
            <a:picLocks noChangeAspect="1"/>
          </p:cNvPicPr>
          <p:nvPr/>
        </p:nvPicPr>
        <p:blipFill>
          <a:blip r:embed="rId3" cstate="print"/>
          <a:stretch>
            <a:fillRect/>
          </a:stretch>
        </p:blipFill>
        <p:spPr>
          <a:xfrm>
            <a:off x="124358" y="1308675"/>
            <a:ext cx="7622804" cy="5534139"/>
          </a:xfrm>
          <a:prstGeom prst="rect">
            <a:avLst/>
          </a:prstGeom>
        </p:spPr>
      </p:pic>
      <p:sp>
        <p:nvSpPr>
          <p:cNvPr id="19" name="正方形/長方形 18">
            <a:extLst>
              <a:ext uri="{FF2B5EF4-FFF2-40B4-BE49-F238E27FC236}">
                <a16:creationId xmlns:a16="http://schemas.microsoft.com/office/drawing/2014/main" id="{7881FA3E-F43B-413E-9636-DC5F3D52E0BC}"/>
              </a:ext>
            </a:extLst>
          </p:cNvPr>
          <p:cNvSpPr/>
          <p:nvPr/>
        </p:nvSpPr>
        <p:spPr>
          <a:xfrm>
            <a:off x="156533" y="2237828"/>
            <a:ext cx="521959" cy="226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テキスト プレースホルダー 1">
            <a:extLst>
              <a:ext uri="{FF2B5EF4-FFF2-40B4-BE49-F238E27FC236}">
                <a16:creationId xmlns:a16="http://schemas.microsoft.com/office/drawing/2014/main" id="{C54A33C8-800F-4E4E-916A-763F8A60EECD}"/>
              </a:ext>
            </a:extLst>
          </p:cNvPr>
          <p:cNvSpPr>
            <a:spLocks noGrp="1"/>
          </p:cNvSpPr>
          <p:nvPr>
            <p:ph type="body" sz="quarter" idx="10"/>
          </p:nvPr>
        </p:nvSpPr>
        <p:spPr>
          <a:xfrm>
            <a:off x="271090" y="645123"/>
            <a:ext cx="11366500" cy="591775"/>
          </a:xfrm>
        </p:spPr>
        <p:txBody>
          <a:bodyPr>
            <a:normAutofit lnSpcReduction="10000"/>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世帯が分離・合併される際の操作方法について説明します。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a:p>
            <a:r>
              <a:rPr lang="ja-JP" altLang="en-US" dirty="0">
                <a:latin typeface="Meiryo" panose="020B0604030504040204" pitchFamily="50" charset="-128"/>
                <a:ea typeface="Meiryo" panose="020B0604030504040204" pitchFamily="50" charset="-128"/>
                <a:cs typeface="Meiryo UI" panose="020B0604030504040204" pitchFamily="50" charset="-128"/>
              </a:rPr>
              <a:t>次は世帯合併の操作について説明します。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9" name="タイトル 2">
            <a:extLst>
              <a:ext uri="{FF2B5EF4-FFF2-40B4-BE49-F238E27FC236}">
                <a16:creationId xmlns:a16="http://schemas.microsoft.com/office/drawing/2014/main" id="{4354C71A-8F5F-4A1B-AF73-7AA2A15344B2}"/>
              </a:ext>
            </a:extLst>
          </p:cNvPr>
          <p:cNvSpPr>
            <a:spLocks noGrp="1"/>
          </p:cNvSpPr>
          <p:nvPr>
            <p:ph type="title"/>
          </p:nvPr>
        </p:nvSpPr>
        <p:spPr>
          <a:xfrm>
            <a:off x="417513" y="44450"/>
            <a:ext cx="9494837" cy="547688"/>
          </a:xfrm>
        </p:spPr>
        <p:txBody>
          <a:bodyPr/>
          <a:lstStyle/>
          <a:p>
            <a:r>
              <a:rPr lang="en-US" altLang="ja-JP" dirty="0"/>
              <a:t>4-10. </a:t>
            </a:r>
            <a:r>
              <a:rPr lang="ja-JP" altLang="en-US" dirty="0"/>
              <a:t>世帯分離・合併を行う（世帯合併） （</a:t>
            </a:r>
            <a:r>
              <a:rPr lang="en-US" altLang="ja-JP" dirty="0"/>
              <a:t>1/2</a:t>
            </a:r>
            <a:r>
              <a:rPr lang="ja-JP" altLang="en-US" dirty="0"/>
              <a:t>）</a:t>
            </a:r>
            <a:endParaRPr kumimoji="1" lang="ja-JP" altLang="en-US" dirty="0"/>
          </a:p>
        </p:txBody>
      </p:sp>
      <p:sp>
        <p:nvSpPr>
          <p:cNvPr id="23" name="正方形/長方形 22">
            <a:extLst>
              <a:ext uri="{FF2B5EF4-FFF2-40B4-BE49-F238E27FC236}">
                <a16:creationId xmlns:a16="http://schemas.microsoft.com/office/drawing/2014/main" id="{776D7856-7DD9-4FC2-A332-04CE399948C3}"/>
              </a:ext>
            </a:extLst>
          </p:cNvPr>
          <p:cNvSpPr/>
          <p:nvPr/>
        </p:nvSpPr>
        <p:spPr>
          <a:xfrm>
            <a:off x="462542" y="2045426"/>
            <a:ext cx="315876" cy="133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91FB76A6-66B6-472A-8918-2901F964F2D0}"/>
              </a:ext>
            </a:extLst>
          </p:cNvPr>
          <p:cNvSpPr/>
          <p:nvPr/>
        </p:nvSpPr>
        <p:spPr>
          <a:xfrm>
            <a:off x="346912" y="2977613"/>
            <a:ext cx="213039" cy="16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DE23B953-D975-4DF3-9E73-1C5F2A08FAAE}"/>
              </a:ext>
            </a:extLst>
          </p:cNvPr>
          <p:cNvSpPr/>
          <p:nvPr/>
        </p:nvSpPr>
        <p:spPr>
          <a:xfrm>
            <a:off x="3791743" y="3798795"/>
            <a:ext cx="36004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DC69F62D-437C-4410-91C0-F3BE2D11D332}"/>
              </a:ext>
            </a:extLst>
          </p:cNvPr>
          <p:cNvSpPr/>
          <p:nvPr/>
        </p:nvSpPr>
        <p:spPr>
          <a:xfrm>
            <a:off x="221555" y="4137663"/>
            <a:ext cx="481974" cy="190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テキスト ボックス 35">
            <a:extLst>
              <a:ext uri="{FF2B5EF4-FFF2-40B4-BE49-F238E27FC236}">
                <a16:creationId xmlns:a16="http://schemas.microsoft.com/office/drawing/2014/main" id="{E3711A0F-8E96-423E-8CA3-C21AE0B24598}"/>
              </a:ext>
            </a:extLst>
          </p:cNvPr>
          <p:cNvSpPr txBox="1"/>
          <p:nvPr/>
        </p:nvSpPr>
        <p:spPr>
          <a:xfrm>
            <a:off x="7826926" y="1479555"/>
            <a:ext cx="4507458" cy="31085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世帯補正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合併タブ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合併される農家を検索します。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対象となる人の「選択」をクリックしチェックを入れます。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合併元の農家を選択します。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「選択確定」ボタンをクリックします。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「経営主」を合併する場合は、全世帯員にチェックをいれます。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7" name="円/楕円 40">
            <a:extLst>
              <a:ext uri="{FF2B5EF4-FFF2-40B4-BE49-F238E27FC236}">
                <a16:creationId xmlns:a16="http://schemas.microsoft.com/office/drawing/2014/main" id="{CE4D91D5-29BB-434D-B664-83AE0D1B67AD}"/>
              </a:ext>
            </a:extLst>
          </p:cNvPr>
          <p:cNvSpPr/>
          <p:nvPr/>
        </p:nvSpPr>
        <p:spPr>
          <a:xfrm>
            <a:off x="13436" y="2534813"/>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38" name="円/楕円 40">
            <a:extLst>
              <a:ext uri="{FF2B5EF4-FFF2-40B4-BE49-F238E27FC236}">
                <a16:creationId xmlns:a16="http://schemas.microsoft.com/office/drawing/2014/main" id="{97440A55-1059-4438-9A38-51E22D602751}"/>
              </a:ext>
            </a:extLst>
          </p:cNvPr>
          <p:cNvSpPr/>
          <p:nvPr/>
        </p:nvSpPr>
        <p:spPr>
          <a:xfrm>
            <a:off x="295804" y="3174541"/>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40">
            <a:extLst>
              <a:ext uri="{FF2B5EF4-FFF2-40B4-BE49-F238E27FC236}">
                <a16:creationId xmlns:a16="http://schemas.microsoft.com/office/drawing/2014/main" id="{635AB5FA-7247-40B8-B940-DB0C7BAD63CC}"/>
              </a:ext>
            </a:extLst>
          </p:cNvPr>
          <p:cNvSpPr/>
          <p:nvPr/>
        </p:nvSpPr>
        <p:spPr>
          <a:xfrm>
            <a:off x="221555" y="3792543"/>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40" name="円/楕円 40">
            <a:extLst>
              <a:ext uri="{FF2B5EF4-FFF2-40B4-BE49-F238E27FC236}">
                <a16:creationId xmlns:a16="http://schemas.microsoft.com/office/drawing/2014/main" id="{DF558464-A06E-476B-A568-475717649169}"/>
              </a:ext>
            </a:extLst>
          </p:cNvPr>
          <p:cNvSpPr/>
          <p:nvPr/>
        </p:nvSpPr>
        <p:spPr>
          <a:xfrm>
            <a:off x="4197020" y="3802466"/>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a:extLst>
              <a:ext uri="{FF2B5EF4-FFF2-40B4-BE49-F238E27FC236}">
                <a16:creationId xmlns:a16="http://schemas.microsoft.com/office/drawing/2014/main" id="{F0B01888-9367-4E50-838A-3D2ADF9E2649}"/>
              </a:ext>
            </a:extLst>
          </p:cNvPr>
          <p:cNvPicPr>
            <a:picLocks noChangeAspect="1"/>
          </p:cNvPicPr>
          <p:nvPr/>
        </p:nvPicPr>
        <p:blipFill>
          <a:blip r:embed="rId4"/>
          <a:stretch>
            <a:fillRect/>
          </a:stretch>
        </p:blipFill>
        <p:spPr>
          <a:xfrm>
            <a:off x="144969" y="1327080"/>
            <a:ext cx="7602193" cy="474011"/>
          </a:xfrm>
          <a:prstGeom prst="rect">
            <a:avLst/>
          </a:prstGeom>
        </p:spPr>
      </p:pic>
      <p:pic>
        <p:nvPicPr>
          <p:cNvPr id="21" name="図 20">
            <a:extLst>
              <a:ext uri="{FF2B5EF4-FFF2-40B4-BE49-F238E27FC236}">
                <a16:creationId xmlns:a16="http://schemas.microsoft.com/office/drawing/2014/main" id="{3369B804-165C-4720-BE84-3C8F1B4947E4}"/>
              </a:ext>
            </a:extLst>
          </p:cNvPr>
          <p:cNvPicPr>
            <a:picLocks noChangeAspect="1"/>
          </p:cNvPicPr>
          <p:nvPr/>
        </p:nvPicPr>
        <p:blipFill>
          <a:blip r:embed="rId5"/>
          <a:stretch>
            <a:fillRect/>
          </a:stretch>
        </p:blipFill>
        <p:spPr>
          <a:xfrm>
            <a:off x="124358" y="1319022"/>
            <a:ext cx="7622804" cy="508036"/>
          </a:xfrm>
          <a:prstGeom prst="rect">
            <a:avLst/>
          </a:prstGeom>
        </p:spPr>
      </p:pic>
      <p:pic>
        <p:nvPicPr>
          <p:cNvPr id="20" name="図 19">
            <a:extLst>
              <a:ext uri="{FF2B5EF4-FFF2-40B4-BE49-F238E27FC236}">
                <a16:creationId xmlns:a16="http://schemas.microsoft.com/office/drawing/2014/main" id="{8FB1DC5A-D89F-4052-A866-D47FF327B20A}"/>
              </a:ext>
            </a:extLst>
          </p:cNvPr>
          <p:cNvPicPr>
            <a:picLocks noChangeAspect="1"/>
          </p:cNvPicPr>
          <p:nvPr/>
        </p:nvPicPr>
        <p:blipFill rotWithShape="1">
          <a:blip r:embed="rId6"/>
          <a:srcRect t="9948" r="27799" b="81437"/>
          <a:stretch/>
        </p:blipFill>
        <p:spPr>
          <a:xfrm>
            <a:off x="124358" y="1332757"/>
            <a:ext cx="6160210" cy="478016"/>
          </a:xfrm>
          <a:prstGeom prst="rect">
            <a:avLst/>
          </a:prstGeom>
        </p:spPr>
      </p:pic>
      <p:sp>
        <p:nvSpPr>
          <p:cNvPr id="22" name="正方形/長方形 21">
            <a:extLst>
              <a:ext uri="{FF2B5EF4-FFF2-40B4-BE49-F238E27FC236}">
                <a16:creationId xmlns:a16="http://schemas.microsoft.com/office/drawing/2014/main" id="{F967651E-FAEA-458A-9577-CC5B10428FCE}"/>
              </a:ext>
            </a:extLst>
          </p:cNvPr>
          <p:cNvSpPr/>
          <p:nvPr/>
        </p:nvSpPr>
        <p:spPr>
          <a:xfrm>
            <a:off x="990200" y="1813827"/>
            <a:ext cx="432047" cy="257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2712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F9F558-00A6-4AC5-B698-9E93391EEE4F}"/>
              </a:ext>
            </a:extLst>
          </p:cNvPr>
          <p:cNvPicPr>
            <a:picLocks noChangeAspect="1"/>
          </p:cNvPicPr>
          <p:nvPr/>
        </p:nvPicPr>
        <p:blipFill>
          <a:blip r:embed="rId3" cstate="print"/>
          <a:stretch>
            <a:fillRect/>
          </a:stretch>
        </p:blipFill>
        <p:spPr>
          <a:xfrm>
            <a:off x="13436" y="1340768"/>
            <a:ext cx="7826908" cy="5112568"/>
          </a:xfrm>
          <a:prstGeom prst="rect">
            <a:avLst/>
          </a:prstGeom>
        </p:spPr>
      </p:pic>
      <p:sp>
        <p:nvSpPr>
          <p:cNvPr id="28" name="テキスト プレースホルダー 1">
            <a:extLst>
              <a:ext uri="{FF2B5EF4-FFF2-40B4-BE49-F238E27FC236}">
                <a16:creationId xmlns:a16="http://schemas.microsoft.com/office/drawing/2014/main" id="{C54A33C8-800F-4E4E-916A-763F8A60EECD}"/>
              </a:ext>
            </a:extLst>
          </p:cNvPr>
          <p:cNvSpPr>
            <a:spLocks noGrp="1"/>
          </p:cNvSpPr>
          <p:nvPr>
            <p:ph type="body" sz="quarter" idx="10"/>
          </p:nvPr>
        </p:nvSpPr>
        <p:spPr>
          <a:xfrm>
            <a:off x="271090" y="645123"/>
            <a:ext cx="11366500" cy="591775"/>
          </a:xfrm>
        </p:spPr>
        <p:txBody>
          <a:bodyPr>
            <a:normAutofit lnSpcReduction="10000"/>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世帯が分離・合併される際の操作方法について説明します。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a:p>
            <a:r>
              <a:rPr lang="ja-JP" altLang="en-US" dirty="0">
                <a:latin typeface="Meiryo" panose="020B0604030504040204" pitchFamily="50" charset="-128"/>
                <a:ea typeface="Meiryo" panose="020B0604030504040204" pitchFamily="50" charset="-128"/>
                <a:cs typeface="Meiryo UI" panose="020B0604030504040204" pitchFamily="50" charset="-128"/>
              </a:rPr>
              <a:t>次は世帯合併の操作について説明します。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9" name="タイトル 2">
            <a:extLst>
              <a:ext uri="{FF2B5EF4-FFF2-40B4-BE49-F238E27FC236}">
                <a16:creationId xmlns:a16="http://schemas.microsoft.com/office/drawing/2014/main" id="{4354C71A-8F5F-4A1B-AF73-7AA2A15344B2}"/>
              </a:ext>
            </a:extLst>
          </p:cNvPr>
          <p:cNvSpPr>
            <a:spLocks noGrp="1"/>
          </p:cNvSpPr>
          <p:nvPr>
            <p:ph type="title"/>
          </p:nvPr>
        </p:nvSpPr>
        <p:spPr>
          <a:xfrm>
            <a:off x="417513" y="44450"/>
            <a:ext cx="9494837" cy="547688"/>
          </a:xfrm>
        </p:spPr>
        <p:txBody>
          <a:bodyPr/>
          <a:lstStyle/>
          <a:p>
            <a:r>
              <a:rPr lang="en-US" altLang="ja-JP" dirty="0"/>
              <a:t>4-10. </a:t>
            </a:r>
            <a:r>
              <a:rPr lang="ja-JP" altLang="en-US" dirty="0"/>
              <a:t>世帯分離・合併を行う（世帯合併） （</a:t>
            </a:r>
            <a:r>
              <a:rPr lang="en-US" altLang="ja-JP" dirty="0"/>
              <a:t>2/2</a:t>
            </a:r>
            <a:r>
              <a:rPr lang="ja-JP" altLang="en-US" dirty="0"/>
              <a:t>）</a:t>
            </a:r>
            <a:endParaRPr kumimoji="1" lang="ja-JP" altLang="en-US" dirty="0"/>
          </a:p>
        </p:txBody>
      </p:sp>
      <p:sp>
        <p:nvSpPr>
          <p:cNvPr id="23" name="正方形/長方形 22">
            <a:extLst>
              <a:ext uri="{FF2B5EF4-FFF2-40B4-BE49-F238E27FC236}">
                <a16:creationId xmlns:a16="http://schemas.microsoft.com/office/drawing/2014/main" id="{776D7856-7DD9-4FC2-A332-04CE399948C3}"/>
              </a:ext>
            </a:extLst>
          </p:cNvPr>
          <p:cNvSpPr/>
          <p:nvPr/>
        </p:nvSpPr>
        <p:spPr>
          <a:xfrm>
            <a:off x="362616" y="1998500"/>
            <a:ext cx="315876" cy="134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DE23B953-D975-4DF3-9E73-1C5F2A08FAAE}"/>
              </a:ext>
            </a:extLst>
          </p:cNvPr>
          <p:cNvSpPr/>
          <p:nvPr/>
        </p:nvSpPr>
        <p:spPr>
          <a:xfrm>
            <a:off x="119336" y="4044126"/>
            <a:ext cx="7488831" cy="969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テキスト ボックス 35">
            <a:extLst>
              <a:ext uri="{FF2B5EF4-FFF2-40B4-BE49-F238E27FC236}">
                <a16:creationId xmlns:a16="http://schemas.microsoft.com/office/drawing/2014/main" id="{E3711A0F-8E96-423E-8CA3-C21AE0B24598}"/>
              </a:ext>
            </a:extLst>
          </p:cNvPr>
          <p:cNvSpPr txBox="1"/>
          <p:nvPr/>
        </p:nvSpPr>
        <p:spPr>
          <a:xfrm>
            <a:off x="7826926" y="1479555"/>
            <a:ext cx="4507458" cy="20313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世帯補正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合併タブ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　合併元の農家に人が追加されますので、情報の修正、入力を行います。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②修正・入力後、「更新」ボタンをクリックします。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7" name="円/楕円 40">
            <a:extLst>
              <a:ext uri="{FF2B5EF4-FFF2-40B4-BE49-F238E27FC236}">
                <a16:creationId xmlns:a16="http://schemas.microsoft.com/office/drawing/2014/main" id="{CE4D91D5-29BB-434D-B664-83AE0D1B67AD}"/>
              </a:ext>
            </a:extLst>
          </p:cNvPr>
          <p:cNvSpPr/>
          <p:nvPr/>
        </p:nvSpPr>
        <p:spPr>
          <a:xfrm>
            <a:off x="4655840" y="3676923"/>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38" name="円/楕円 40">
            <a:extLst>
              <a:ext uri="{FF2B5EF4-FFF2-40B4-BE49-F238E27FC236}">
                <a16:creationId xmlns:a16="http://schemas.microsoft.com/office/drawing/2014/main" id="{97440A55-1059-4438-9A38-51E22D602751}"/>
              </a:ext>
            </a:extLst>
          </p:cNvPr>
          <p:cNvSpPr/>
          <p:nvPr/>
        </p:nvSpPr>
        <p:spPr>
          <a:xfrm>
            <a:off x="1703512" y="6183736"/>
            <a:ext cx="333476" cy="31526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C0DE6CF1-52FF-4E81-B7C1-7ED1B9A3546D}"/>
              </a:ext>
            </a:extLst>
          </p:cNvPr>
          <p:cNvSpPr/>
          <p:nvPr/>
        </p:nvSpPr>
        <p:spPr>
          <a:xfrm>
            <a:off x="2135560" y="6212877"/>
            <a:ext cx="504056" cy="2404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5" name="図 14">
            <a:extLst>
              <a:ext uri="{FF2B5EF4-FFF2-40B4-BE49-F238E27FC236}">
                <a16:creationId xmlns:a16="http://schemas.microsoft.com/office/drawing/2014/main" id="{F511BE7E-FE37-432F-AECE-7C560FDE3FEB}"/>
              </a:ext>
            </a:extLst>
          </p:cNvPr>
          <p:cNvPicPr>
            <a:picLocks noChangeAspect="1"/>
          </p:cNvPicPr>
          <p:nvPr/>
        </p:nvPicPr>
        <p:blipFill>
          <a:blip r:embed="rId4"/>
          <a:stretch>
            <a:fillRect/>
          </a:stretch>
        </p:blipFill>
        <p:spPr>
          <a:xfrm>
            <a:off x="13436" y="1319372"/>
            <a:ext cx="7813490" cy="508036"/>
          </a:xfrm>
          <a:prstGeom prst="rect">
            <a:avLst/>
          </a:prstGeom>
        </p:spPr>
      </p:pic>
      <p:sp>
        <p:nvSpPr>
          <p:cNvPr id="22" name="正方形/長方形 21">
            <a:extLst>
              <a:ext uri="{FF2B5EF4-FFF2-40B4-BE49-F238E27FC236}">
                <a16:creationId xmlns:a16="http://schemas.microsoft.com/office/drawing/2014/main" id="{F967651E-FAEA-458A-9577-CC5B10428FCE}"/>
              </a:ext>
            </a:extLst>
          </p:cNvPr>
          <p:cNvSpPr/>
          <p:nvPr/>
        </p:nvSpPr>
        <p:spPr>
          <a:xfrm>
            <a:off x="911424" y="1806011"/>
            <a:ext cx="432047" cy="182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3" name="図 12">
            <a:extLst>
              <a:ext uri="{FF2B5EF4-FFF2-40B4-BE49-F238E27FC236}">
                <a16:creationId xmlns:a16="http://schemas.microsoft.com/office/drawing/2014/main" id="{1E259EB2-5539-403C-A6EB-3F46D500EE7D}"/>
              </a:ext>
            </a:extLst>
          </p:cNvPr>
          <p:cNvPicPr>
            <a:picLocks noChangeAspect="1"/>
          </p:cNvPicPr>
          <p:nvPr/>
        </p:nvPicPr>
        <p:blipFill rotWithShape="1">
          <a:blip r:embed="rId5"/>
          <a:srcRect t="9948" r="27799" b="81437"/>
          <a:stretch/>
        </p:blipFill>
        <p:spPr>
          <a:xfrm>
            <a:off x="13436" y="1326401"/>
            <a:ext cx="6160210" cy="478016"/>
          </a:xfrm>
          <a:prstGeom prst="rect">
            <a:avLst/>
          </a:prstGeom>
        </p:spPr>
      </p:pic>
    </p:spTree>
    <p:extLst>
      <p:ext uri="{BB962C8B-B14F-4D97-AF65-F5344CB8AC3E}">
        <p14:creationId xmlns:p14="http://schemas.microsoft.com/office/powerpoint/2010/main" val="2809387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C97057C-A427-4903-A386-403DD799E889}"/>
              </a:ext>
            </a:extLst>
          </p:cNvPr>
          <p:cNvPicPr>
            <a:picLocks noChangeAspect="1"/>
          </p:cNvPicPr>
          <p:nvPr/>
        </p:nvPicPr>
        <p:blipFill>
          <a:blip r:embed="rId3" cstate="print"/>
          <a:stretch>
            <a:fillRect/>
          </a:stretch>
        </p:blipFill>
        <p:spPr>
          <a:xfrm>
            <a:off x="54814" y="1685240"/>
            <a:ext cx="5901384" cy="3871706"/>
          </a:xfrm>
          <a:prstGeom prst="rect">
            <a:avLst/>
          </a:prstGeom>
        </p:spPr>
      </p:pic>
      <p:pic>
        <p:nvPicPr>
          <p:cNvPr id="22" name="図 21">
            <a:extLst>
              <a:ext uri="{FF2B5EF4-FFF2-40B4-BE49-F238E27FC236}">
                <a16:creationId xmlns:a16="http://schemas.microsoft.com/office/drawing/2014/main" id="{650048F2-D235-4853-BDEF-C17683A58B87}"/>
              </a:ext>
            </a:extLst>
          </p:cNvPr>
          <p:cNvPicPr>
            <a:picLocks noChangeAspect="1"/>
          </p:cNvPicPr>
          <p:nvPr/>
        </p:nvPicPr>
        <p:blipFill rotWithShape="1">
          <a:blip r:embed="rId4"/>
          <a:srcRect t="9948" r="27799" b="81437"/>
          <a:stretch/>
        </p:blipFill>
        <p:spPr>
          <a:xfrm>
            <a:off x="46627" y="1710991"/>
            <a:ext cx="4681221" cy="346224"/>
          </a:xfrm>
          <a:prstGeom prst="rect">
            <a:avLst/>
          </a:prstGeom>
        </p:spPr>
      </p:pic>
      <p:sp>
        <p:nvSpPr>
          <p:cNvPr id="15" name="テキスト ボックス 14">
            <a:extLst>
              <a:ext uri="{FF2B5EF4-FFF2-40B4-BE49-F238E27FC236}">
                <a16:creationId xmlns:a16="http://schemas.microsoft.com/office/drawing/2014/main" id="{B312EDAD-E48E-4832-9CF3-B3127571FB9F}"/>
              </a:ext>
            </a:extLst>
          </p:cNvPr>
          <p:cNvSpPr txBox="1"/>
          <p:nvPr/>
        </p:nvSpPr>
        <p:spPr>
          <a:xfrm>
            <a:off x="-10988" y="1307685"/>
            <a:ext cx="4464496"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〇対象</a:t>
            </a:r>
            <a:r>
              <a:rPr lang="ja-JP" altLang="en-US" sz="1400" dirty="0">
                <a:latin typeface="メイリオ" panose="020B0604030504040204" pitchFamily="50" charset="-128"/>
                <a:ea typeface="メイリオ" panose="020B0604030504040204" pitchFamily="50" charset="-128"/>
              </a:rPr>
              <a:t>となる土地の検索方法</a:t>
            </a:r>
            <a:endParaRPr kumimoji="1" lang="ja-JP" altLang="en-US" sz="1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91334D7-3634-4B54-ACF5-2932B6862DB2}"/>
              </a:ext>
            </a:extLst>
          </p:cNvPr>
          <p:cNvSpPr txBox="1"/>
          <p:nvPr/>
        </p:nvSpPr>
        <p:spPr>
          <a:xfrm>
            <a:off x="65233" y="5585884"/>
            <a:ext cx="56166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パターン①</a:t>
            </a:r>
            <a:endParaRPr kumimoji="1"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「農地補正」</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分筆より、検索ボタンをクリックし、対象地を検索。</a:t>
            </a:r>
            <a:endParaRPr kumimoji="1" lang="ja-JP" altLang="en-US" sz="14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3F4F223-2288-43EA-ACB7-17133A992644}"/>
              </a:ext>
            </a:extLst>
          </p:cNvPr>
          <p:cNvSpPr txBox="1"/>
          <p:nvPr/>
        </p:nvSpPr>
        <p:spPr>
          <a:xfrm>
            <a:off x="6312024" y="5585884"/>
            <a:ext cx="56166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パターン②</a:t>
            </a:r>
            <a:endParaRPr kumimoji="1"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台帳管理</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より、対象地を検索し、選択したのちに右クリック。</a:t>
            </a:r>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「台帳・地図補正」</a:t>
            </a:r>
            <a:r>
              <a:rPr kumimoji="1"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分筆</a:t>
            </a:r>
            <a:r>
              <a:rPr kumimoji="1" lang="ja-JP" altLang="en-US" sz="1400" dirty="0">
                <a:latin typeface="メイリオ" panose="020B0604030504040204" pitchFamily="50" charset="-128"/>
                <a:ea typeface="メイリオ" panose="020B0604030504040204" pitchFamily="50" charset="-128"/>
              </a:rPr>
              <a:t>を選択。</a:t>
            </a:r>
          </a:p>
        </p:txBody>
      </p:sp>
      <p:sp>
        <p:nvSpPr>
          <p:cNvPr id="19" name="正方形/長方形 18">
            <a:extLst>
              <a:ext uri="{FF2B5EF4-FFF2-40B4-BE49-F238E27FC236}">
                <a16:creationId xmlns:a16="http://schemas.microsoft.com/office/drawing/2014/main" id="{7881FA3E-F43B-413E-9636-DC5F3D52E0BC}"/>
              </a:ext>
            </a:extLst>
          </p:cNvPr>
          <p:cNvSpPr/>
          <p:nvPr/>
        </p:nvSpPr>
        <p:spPr>
          <a:xfrm>
            <a:off x="5565207" y="2330000"/>
            <a:ext cx="202231" cy="337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nvGrpSpPr>
          <p:cNvPr id="13" name="グループ化 12">
            <a:extLst>
              <a:ext uri="{FF2B5EF4-FFF2-40B4-BE49-F238E27FC236}">
                <a16:creationId xmlns:a16="http://schemas.microsoft.com/office/drawing/2014/main" id="{ECE1DB01-8C5D-4EFD-A34D-1FEB935846DA}"/>
              </a:ext>
            </a:extLst>
          </p:cNvPr>
          <p:cNvGrpSpPr/>
          <p:nvPr/>
        </p:nvGrpSpPr>
        <p:grpSpPr>
          <a:xfrm>
            <a:off x="6212568" y="1725778"/>
            <a:ext cx="5671899" cy="3760439"/>
            <a:chOff x="497885" y="1988840"/>
            <a:chExt cx="6584599" cy="3388325"/>
          </a:xfrm>
        </p:grpSpPr>
        <p:pic>
          <p:nvPicPr>
            <p:cNvPr id="16" name="図 15">
              <a:extLst>
                <a:ext uri="{FF2B5EF4-FFF2-40B4-BE49-F238E27FC236}">
                  <a16:creationId xmlns:a16="http://schemas.microsoft.com/office/drawing/2014/main" id="{12912427-69D2-41A4-8B54-E7E33E7797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885" y="1988840"/>
              <a:ext cx="6584599" cy="3388325"/>
            </a:xfrm>
            <a:prstGeom prst="rect">
              <a:avLst/>
            </a:prstGeom>
            <a:ln>
              <a:solidFill>
                <a:schemeClr val="tx1"/>
              </a:solidFill>
            </a:ln>
          </p:spPr>
        </p:pic>
        <p:sp>
          <p:nvSpPr>
            <p:cNvPr id="21" name="正方形/長方形 20">
              <a:extLst>
                <a:ext uri="{FF2B5EF4-FFF2-40B4-BE49-F238E27FC236}">
                  <a16:creationId xmlns:a16="http://schemas.microsoft.com/office/drawing/2014/main" id="{9165B34C-3C28-450A-9DD3-0FDD7B7A7FC1}"/>
                </a:ext>
              </a:extLst>
            </p:cNvPr>
            <p:cNvSpPr/>
            <p:nvPr/>
          </p:nvSpPr>
          <p:spPr>
            <a:xfrm>
              <a:off x="514479" y="2527022"/>
              <a:ext cx="3442675" cy="542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E1EE8865-872F-4FD3-8A92-546557565691}"/>
                </a:ext>
              </a:extLst>
            </p:cNvPr>
            <p:cNvSpPr/>
            <p:nvPr/>
          </p:nvSpPr>
          <p:spPr>
            <a:xfrm>
              <a:off x="4244758" y="3336604"/>
              <a:ext cx="432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C059421D-68C1-432D-8499-A7BB42DE42AA}"/>
                </a:ext>
              </a:extLst>
            </p:cNvPr>
            <p:cNvSpPr/>
            <p:nvPr/>
          </p:nvSpPr>
          <p:spPr>
            <a:xfrm>
              <a:off x="4722930" y="3336283"/>
              <a:ext cx="540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28" name="テキスト プレースホルダー 1">
            <a:extLst>
              <a:ext uri="{FF2B5EF4-FFF2-40B4-BE49-F238E27FC236}">
                <a16:creationId xmlns:a16="http://schemas.microsoft.com/office/drawing/2014/main" id="{C54A33C8-800F-4E4E-916A-763F8A60EECD}"/>
              </a:ext>
            </a:extLst>
          </p:cNvPr>
          <p:cNvSpPr>
            <a:spLocks noGrp="1"/>
          </p:cNvSpPr>
          <p:nvPr>
            <p:ph type="body" sz="quarter" idx="10"/>
          </p:nvPr>
        </p:nvSpPr>
        <p:spPr>
          <a:xfrm>
            <a:off x="271090" y="645123"/>
            <a:ext cx="11366500" cy="643233"/>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登記済み通知書を基に、農地台帳と農地区画図を２筆に分筆する手順を説明します。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a:p>
            <a:r>
              <a:rPr lang="ja-JP" altLang="en-US" dirty="0">
                <a:latin typeface="Meiryo" panose="020B0604030504040204" pitchFamily="50" charset="-128"/>
                <a:ea typeface="Meiryo" panose="020B0604030504040204" pitchFamily="50" charset="-128"/>
                <a:cs typeface="Meiryo UI" panose="020B0604030504040204" pitchFamily="50" charset="-128"/>
              </a:rPr>
              <a:t>台帳からの分筆の手順と、地図からの分筆の手順を説明します。</a:t>
            </a:r>
          </a:p>
        </p:txBody>
      </p:sp>
      <p:sp>
        <p:nvSpPr>
          <p:cNvPr id="29" name="タイトル 2">
            <a:extLst>
              <a:ext uri="{FF2B5EF4-FFF2-40B4-BE49-F238E27FC236}">
                <a16:creationId xmlns:a16="http://schemas.microsoft.com/office/drawing/2014/main" id="{4354C71A-8F5F-4A1B-AF73-7AA2A15344B2}"/>
              </a:ext>
            </a:extLst>
          </p:cNvPr>
          <p:cNvSpPr>
            <a:spLocks noGrp="1"/>
          </p:cNvSpPr>
          <p:nvPr>
            <p:ph type="title"/>
          </p:nvPr>
        </p:nvSpPr>
        <p:spPr>
          <a:xfrm>
            <a:off x="417513" y="44450"/>
            <a:ext cx="9494837" cy="547688"/>
          </a:xfrm>
        </p:spPr>
        <p:txBody>
          <a:bodyPr/>
          <a:lstStyle/>
          <a:p>
            <a:r>
              <a:rPr lang="en-US" altLang="ja-JP" dirty="0"/>
              <a:t>4-11. </a:t>
            </a:r>
            <a:r>
              <a:rPr lang="ja-JP" altLang="en-US" dirty="0"/>
              <a:t>分筆を行う（</a:t>
            </a:r>
            <a:r>
              <a:rPr lang="en-US" altLang="ja-JP" dirty="0"/>
              <a:t>1/4</a:t>
            </a:r>
            <a:r>
              <a:rPr lang="ja-JP" altLang="en-US" dirty="0"/>
              <a:t>）</a:t>
            </a:r>
            <a:endParaRPr kumimoji="1" lang="ja-JP" altLang="en-US" dirty="0"/>
          </a:p>
        </p:txBody>
      </p:sp>
      <p:pic>
        <p:nvPicPr>
          <p:cNvPr id="30" name="図 29">
            <a:extLst>
              <a:ext uri="{FF2B5EF4-FFF2-40B4-BE49-F238E27FC236}">
                <a16:creationId xmlns:a16="http://schemas.microsoft.com/office/drawing/2014/main" id="{1DAD5E48-4E13-42EF-ABBE-72C8413222E1}"/>
              </a:ext>
            </a:extLst>
          </p:cNvPr>
          <p:cNvPicPr>
            <a:picLocks noChangeAspect="1"/>
          </p:cNvPicPr>
          <p:nvPr/>
        </p:nvPicPr>
        <p:blipFill>
          <a:blip r:embed="rId6"/>
          <a:stretch>
            <a:fillRect/>
          </a:stretch>
        </p:blipFill>
        <p:spPr>
          <a:xfrm>
            <a:off x="6231264" y="1700808"/>
            <a:ext cx="5653203" cy="441623"/>
          </a:xfrm>
          <a:prstGeom prst="rect">
            <a:avLst/>
          </a:prstGeom>
        </p:spPr>
      </p:pic>
      <p:sp>
        <p:nvSpPr>
          <p:cNvPr id="20" name="正方形/長方形 19">
            <a:extLst>
              <a:ext uri="{FF2B5EF4-FFF2-40B4-BE49-F238E27FC236}">
                <a16:creationId xmlns:a16="http://schemas.microsoft.com/office/drawing/2014/main" id="{8297D0F7-8D43-4D0D-906E-72CBFFAEE83E}"/>
              </a:ext>
            </a:extLst>
          </p:cNvPr>
          <p:cNvSpPr/>
          <p:nvPr/>
        </p:nvSpPr>
        <p:spPr>
          <a:xfrm>
            <a:off x="983433" y="1676721"/>
            <a:ext cx="360040" cy="3804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3" name="図 22">
            <a:extLst>
              <a:ext uri="{FF2B5EF4-FFF2-40B4-BE49-F238E27FC236}">
                <a16:creationId xmlns:a16="http://schemas.microsoft.com/office/drawing/2014/main" id="{5D51D2EF-B72E-4811-A41C-44C38892F9B3}"/>
              </a:ext>
            </a:extLst>
          </p:cNvPr>
          <p:cNvPicPr>
            <a:picLocks noChangeAspect="1"/>
          </p:cNvPicPr>
          <p:nvPr/>
        </p:nvPicPr>
        <p:blipFill rotWithShape="1">
          <a:blip r:embed="rId4"/>
          <a:srcRect t="9948" r="27799" b="81437"/>
          <a:stretch/>
        </p:blipFill>
        <p:spPr>
          <a:xfrm>
            <a:off x="6212568" y="1710991"/>
            <a:ext cx="4707968" cy="431440"/>
          </a:xfrm>
          <a:prstGeom prst="rect">
            <a:avLst/>
          </a:prstGeom>
        </p:spPr>
      </p:pic>
    </p:spTree>
    <p:extLst>
      <p:ext uri="{BB962C8B-B14F-4D97-AF65-F5344CB8AC3E}">
        <p14:creationId xmlns:p14="http://schemas.microsoft.com/office/powerpoint/2010/main" val="7834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2127E2D-0BA3-45C1-9B45-686AB2EE7C7B}"/>
              </a:ext>
            </a:extLst>
          </p:cNvPr>
          <p:cNvPicPr>
            <a:picLocks noChangeAspect="1"/>
          </p:cNvPicPr>
          <p:nvPr/>
        </p:nvPicPr>
        <p:blipFill>
          <a:blip r:embed="rId3"/>
          <a:stretch>
            <a:fillRect/>
          </a:stretch>
        </p:blipFill>
        <p:spPr>
          <a:xfrm>
            <a:off x="479376" y="1849730"/>
            <a:ext cx="6447049" cy="4607714"/>
          </a:xfrm>
          <a:prstGeom prst="rect">
            <a:avLst/>
          </a:prstGeom>
        </p:spPr>
      </p:pic>
      <p:pic>
        <p:nvPicPr>
          <p:cNvPr id="19" name="図 18">
            <a:extLst>
              <a:ext uri="{FF2B5EF4-FFF2-40B4-BE49-F238E27FC236}">
                <a16:creationId xmlns:a16="http://schemas.microsoft.com/office/drawing/2014/main" id="{B826114B-C76A-4439-8956-473E677E8E72}"/>
              </a:ext>
            </a:extLst>
          </p:cNvPr>
          <p:cNvPicPr>
            <a:picLocks noChangeAspect="1"/>
          </p:cNvPicPr>
          <p:nvPr/>
        </p:nvPicPr>
        <p:blipFill rotWithShape="1">
          <a:blip r:embed="rId4"/>
          <a:srcRect t="10295" r="14930" b="78690"/>
          <a:stretch/>
        </p:blipFill>
        <p:spPr>
          <a:xfrm>
            <a:off x="469465" y="1836543"/>
            <a:ext cx="6447049" cy="555145"/>
          </a:xfrm>
          <a:prstGeom prst="rect">
            <a:avLst/>
          </a:prstGeom>
        </p:spPr>
      </p:pic>
      <p:sp>
        <p:nvSpPr>
          <p:cNvPr id="88" name="テキスト ボックス 87"/>
          <p:cNvSpPr txBox="1"/>
          <p:nvPr/>
        </p:nvSpPr>
        <p:spPr>
          <a:xfrm>
            <a:off x="7205166" y="1772816"/>
            <a:ext cx="4507458"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ユーザ管理（管理者）タブ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ユーザ管理（管理者）タブを表示します。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追加ボタンを押下し、新しい行を追加します。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システム管理者は全ユーザーの編集、追加、削除が可能。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一般ユーザーは自身のユーザー情報の編集等のみ可能。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p:cNvSpPr/>
          <p:nvPr/>
        </p:nvSpPr>
        <p:spPr>
          <a:xfrm>
            <a:off x="486601" y="2218126"/>
            <a:ext cx="568839" cy="175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16"/>
          <p:cNvSpPr/>
          <p:nvPr/>
        </p:nvSpPr>
        <p:spPr>
          <a:xfrm>
            <a:off x="263352" y="2001467"/>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03512" y="6206583"/>
            <a:ext cx="720080" cy="250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円/楕円 16"/>
          <p:cNvSpPr/>
          <p:nvPr/>
        </p:nvSpPr>
        <p:spPr>
          <a:xfrm>
            <a:off x="1487488" y="6026241"/>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75303" y="4895378"/>
            <a:ext cx="3476481" cy="159881"/>
          </a:xfrm>
          <a:prstGeom prst="rect">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15" name="直線矢印コネクタ 14"/>
          <p:cNvCxnSpPr>
            <a:cxnSpLocks/>
            <a:stCxn id="13" idx="0"/>
          </p:cNvCxnSpPr>
          <p:nvPr/>
        </p:nvCxnSpPr>
        <p:spPr>
          <a:xfrm flipH="1" flipV="1">
            <a:off x="1487488" y="5157192"/>
            <a:ext cx="155329" cy="8690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4151784" y="1834189"/>
            <a:ext cx="310658" cy="399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 name="タイトル 2"/>
          <p:cNvSpPr>
            <a:spLocks noGrp="1"/>
          </p:cNvSpPr>
          <p:nvPr>
            <p:ph type="title"/>
          </p:nvPr>
        </p:nvSpPr>
        <p:spPr/>
        <p:txBody>
          <a:bodyPr/>
          <a:lstStyle/>
          <a:p>
            <a:r>
              <a:rPr lang="en-US" altLang="ja-JP" dirty="0"/>
              <a:t>1-2. </a:t>
            </a:r>
            <a:r>
              <a:rPr lang="ja-JP" altLang="en-US" dirty="0"/>
              <a:t>一般ユーザを追加する（</a:t>
            </a:r>
            <a:r>
              <a:rPr lang="en-US" altLang="ja-JP" dirty="0"/>
              <a:t>1/3</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cs typeface="Meiryo UI" panose="020B0604030504040204" pitchFamily="50" charset="-128"/>
              </a:rPr>
              <a:t>農業委員会サポートシステムで利用する一般ユーザの登録を行います。</a:t>
            </a:r>
            <a:endParaRPr lang="en-US" altLang="ja-JP" dirty="0">
              <a:cs typeface="Meiryo UI" panose="020B0604030504040204" pitchFamily="50" charset="-128"/>
            </a:endParaRPr>
          </a:p>
          <a:p>
            <a:r>
              <a:rPr lang="ja-JP" altLang="en-US" dirty="0">
                <a:cs typeface="Meiryo UI" panose="020B0604030504040204" pitchFamily="50" charset="-128"/>
              </a:rPr>
              <a:t>本機能は各農業委員会等のシステム管理者のみ実施が可能です。</a:t>
            </a:r>
          </a:p>
        </p:txBody>
      </p:sp>
    </p:spTree>
    <p:extLst>
      <p:ext uri="{BB962C8B-B14F-4D97-AF65-F5344CB8AC3E}">
        <p14:creationId xmlns:p14="http://schemas.microsoft.com/office/powerpoint/2010/main" val="1060158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534140" y="1484327"/>
            <a:ext cx="4507458" cy="45243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農地補正タブ</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分筆タブ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補正対象欄の選択にチェックを入れます。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地図も同時に更新するにチェックがついていることを確認します。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分筆年月日を入力します。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選択確定ボタンを押下します。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分筆後の合計面積</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の確認します。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分筆後の合計面積が変更となる場合は先に合計面積を入力する。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　分筆後筆数を確認します。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8" name="グループ化 7"/>
          <p:cNvGrpSpPr/>
          <p:nvPr/>
        </p:nvGrpSpPr>
        <p:grpSpPr>
          <a:xfrm>
            <a:off x="119336" y="1441348"/>
            <a:ext cx="7416824" cy="4147892"/>
            <a:chOff x="488902" y="1916832"/>
            <a:chExt cx="6575300" cy="3381466"/>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21" y="1916832"/>
              <a:ext cx="6570881" cy="3381466"/>
            </a:xfrm>
            <a:prstGeom prst="rect">
              <a:avLst/>
            </a:prstGeom>
            <a:ln>
              <a:solidFill>
                <a:schemeClr val="tx1"/>
              </a:solidFill>
            </a:ln>
          </p:spPr>
        </p:pic>
        <p:sp>
          <p:nvSpPr>
            <p:cNvPr id="9" name="正方形/長方形 8"/>
            <p:cNvSpPr/>
            <p:nvPr/>
          </p:nvSpPr>
          <p:spPr>
            <a:xfrm>
              <a:off x="713196" y="2732735"/>
              <a:ext cx="140129" cy="121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40"/>
            <p:cNvSpPr/>
            <p:nvPr/>
          </p:nvSpPr>
          <p:spPr>
            <a:xfrm>
              <a:off x="819714" y="2462068"/>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1" name="正方形/長方形 10"/>
            <p:cNvSpPr/>
            <p:nvPr/>
          </p:nvSpPr>
          <p:spPr>
            <a:xfrm>
              <a:off x="503754" y="3392336"/>
              <a:ext cx="576064"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円/楕円 40"/>
            <p:cNvSpPr/>
            <p:nvPr/>
          </p:nvSpPr>
          <p:spPr>
            <a:xfrm>
              <a:off x="1022873" y="3096657"/>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3" name="正方形/長方形 12"/>
            <p:cNvSpPr/>
            <p:nvPr/>
          </p:nvSpPr>
          <p:spPr>
            <a:xfrm>
              <a:off x="488902" y="3646142"/>
              <a:ext cx="704442"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40"/>
            <p:cNvSpPr/>
            <p:nvPr/>
          </p:nvSpPr>
          <p:spPr>
            <a:xfrm>
              <a:off x="1189930" y="3452600"/>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15" name="正方形/長方形 14"/>
            <p:cNvSpPr/>
            <p:nvPr/>
          </p:nvSpPr>
          <p:spPr>
            <a:xfrm>
              <a:off x="3662017" y="3476622"/>
              <a:ext cx="252000"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40"/>
            <p:cNvSpPr/>
            <p:nvPr/>
          </p:nvSpPr>
          <p:spPr>
            <a:xfrm>
              <a:off x="3809924" y="3200098"/>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17" name="正方形/長方形 16"/>
            <p:cNvSpPr/>
            <p:nvPr/>
          </p:nvSpPr>
          <p:spPr>
            <a:xfrm>
              <a:off x="5447928" y="3646142"/>
              <a:ext cx="827584"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p:cNvSpPr/>
            <p:nvPr/>
          </p:nvSpPr>
          <p:spPr>
            <a:xfrm>
              <a:off x="6303814" y="3646142"/>
              <a:ext cx="656282"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40"/>
            <p:cNvSpPr/>
            <p:nvPr/>
          </p:nvSpPr>
          <p:spPr>
            <a:xfrm>
              <a:off x="5280871" y="3304107"/>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40"/>
            <p:cNvSpPr/>
            <p:nvPr/>
          </p:nvSpPr>
          <p:spPr>
            <a:xfrm>
              <a:off x="6247825" y="3307279"/>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タイトル 2"/>
          <p:cNvSpPr>
            <a:spLocks noGrp="1"/>
          </p:cNvSpPr>
          <p:nvPr>
            <p:ph type="title"/>
          </p:nvPr>
        </p:nvSpPr>
        <p:spPr/>
        <p:txBody>
          <a:bodyPr/>
          <a:lstStyle/>
          <a:p>
            <a:r>
              <a:rPr lang="en-US" altLang="ja-JP" dirty="0"/>
              <a:t>4-11. </a:t>
            </a:r>
            <a:r>
              <a:rPr lang="ja-JP" altLang="en-US" dirty="0"/>
              <a:t>分筆を行う（</a:t>
            </a:r>
            <a:r>
              <a:rPr lang="en-US" altLang="ja-JP" dirty="0"/>
              <a:t>2/4</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登記済み通知書を基に、農地台帳と農地区画図を２筆に分筆する手順を説明します。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a:p>
            <a:r>
              <a:rPr lang="ja-JP" altLang="en-US" dirty="0">
                <a:latin typeface="Meiryo" panose="020B0604030504040204" pitchFamily="50" charset="-128"/>
                <a:ea typeface="Meiryo" panose="020B0604030504040204" pitchFamily="50" charset="-128"/>
                <a:cs typeface="Meiryo UI" panose="020B0604030504040204" pitchFamily="50" charset="-128"/>
              </a:rPr>
              <a:t>台帳からの分筆の手順と、地図からの分筆の手順を説明します。</a:t>
            </a:r>
          </a:p>
        </p:txBody>
      </p:sp>
      <p:pic>
        <p:nvPicPr>
          <p:cNvPr id="21" name="図 20">
            <a:extLst>
              <a:ext uri="{FF2B5EF4-FFF2-40B4-BE49-F238E27FC236}">
                <a16:creationId xmlns:a16="http://schemas.microsoft.com/office/drawing/2014/main" id="{E64880F8-E63C-40DD-82ED-521796C04879}"/>
              </a:ext>
            </a:extLst>
          </p:cNvPr>
          <p:cNvPicPr>
            <a:picLocks noChangeAspect="1"/>
          </p:cNvPicPr>
          <p:nvPr/>
        </p:nvPicPr>
        <p:blipFill>
          <a:blip r:embed="rId4"/>
          <a:stretch>
            <a:fillRect/>
          </a:stretch>
        </p:blipFill>
        <p:spPr>
          <a:xfrm>
            <a:off x="136089" y="1449781"/>
            <a:ext cx="7398051" cy="450604"/>
          </a:xfrm>
          <a:prstGeom prst="rect">
            <a:avLst/>
          </a:prstGeom>
        </p:spPr>
      </p:pic>
      <p:pic>
        <p:nvPicPr>
          <p:cNvPr id="22" name="図 21">
            <a:extLst>
              <a:ext uri="{FF2B5EF4-FFF2-40B4-BE49-F238E27FC236}">
                <a16:creationId xmlns:a16="http://schemas.microsoft.com/office/drawing/2014/main" id="{86E436A6-375B-48FD-B143-4EC87E015587}"/>
              </a:ext>
            </a:extLst>
          </p:cNvPr>
          <p:cNvPicPr>
            <a:picLocks noChangeAspect="1"/>
          </p:cNvPicPr>
          <p:nvPr/>
        </p:nvPicPr>
        <p:blipFill rotWithShape="1">
          <a:blip r:embed="rId5"/>
          <a:srcRect t="9948" r="27799" b="81437"/>
          <a:stretch/>
        </p:blipFill>
        <p:spPr>
          <a:xfrm>
            <a:off x="115647" y="1469622"/>
            <a:ext cx="5338007" cy="394800"/>
          </a:xfrm>
          <a:prstGeom prst="rect">
            <a:avLst/>
          </a:prstGeom>
        </p:spPr>
      </p:pic>
    </p:spTree>
    <p:extLst>
      <p:ext uri="{BB962C8B-B14F-4D97-AF65-F5344CB8AC3E}">
        <p14:creationId xmlns:p14="http://schemas.microsoft.com/office/powerpoint/2010/main" val="11806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493198" y="1772816"/>
            <a:ext cx="4507458" cy="42780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農地補正タブ</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分筆タブ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所在の変更を行います。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登記簿地目の変更を行う。</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登記簿面積を入力します。</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登記簿面積</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内訳</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err="1">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現況面積、本地面積は自動で入力した値に変更されます。</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現況地目の変更を行います。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登記異動事由を入力します。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登記異動年月日を入力します。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7" name="グループ化 6"/>
          <p:cNvGrpSpPr/>
          <p:nvPr/>
        </p:nvGrpSpPr>
        <p:grpSpPr>
          <a:xfrm>
            <a:off x="119336" y="1441348"/>
            <a:ext cx="7373862" cy="4075884"/>
            <a:chOff x="497141" y="1916842"/>
            <a:chExt cx="6584599" cy="3384895"/>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41" y="1916842"/>
              <a:ext cx="6584599" cy="3384895"/>
            </a:xfrm>
            <a:prstGeom prst="rect">
              <a:avLst/>
            </a:prstGeom>
            <a:ln>
              <a:solidFill>
                <a:schemeClr val="tx1"/>
              </a:solidFill>
            </a:ln>
          </p:spPr>
        </p:pic>
        <p:sp>
          <p:nvSpPr>
            <p:cNvPr id="9" name="正方形/長方形 8"/>
            <p:cNvSpPr/>
            <p:nvPr/>
          </p:nvSpPr>
          <p:spPr>
            <a:xfrm>
              <a:off x="1967179" y="3933428"/>
              <a:ext cx="670237" cy="226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40"/>
            <p:cNvSpPr/>
            <p:nvPr/>
          </p:nvSpPr>
          <p:spPr>
            <a:xfrm>
              <a:off x="2770465" y="3382026"/>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1" name="正方形/長方形 10"/>
            <p:cNvSpPr/>
            <p:nvPr/>
          </p:nvSpPr>
          <p:spPr>
            <a:xfrm>
              <a:off x="5087887" y="3923700"/>
              <a:ext cx="292795" cy="198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p:cNvSpPr/>
            <p:nvPr/>
          </p:nvSpPr>
          <p:spPr>
            <a:xfrm>
              <a:off x="6168008" y="3923700"/>
              <a:ext cx="324000" cy="196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p:cNvSpPr/>
            <p:nvPr/>
          </p:nvSpPr>
          <p:spPr>
            <a:xfrm>
              <a:off x="5447928" y="3923700"/>
              <a:ext cx="324000" cy="198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40"/>
            <p:cNvSpPr/>
            <p:nvPr/>
          </p:nvSpPr>
          <p:spPr>
            <a:xfrm>
              <a:off x="4921926" y="3473951"/>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40"/>
            <p:cNvSpPr/>
            <p:nvPr/>
          </p:nvSpPr>
          <p:spPr>
            <a:xfrm>
              <a:off x="5375920" y="3481956"/>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40"/>
            <p:cNvSpPr/>
            <p:nvPr/>
          </p:nvSpPr>
          <p:spPr>
            <a:xfrm>
              <a:off x="6023992" y="3482757"/>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65712" y="4591217"/>
              <a:ext cx="1080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p:cNvSpPr/>
            <p:nvPr/>
          </p:nvSpPr>
          <p:spPr>
            <a:xfrm>
              <a:off x="1808653" y="4587060"/>
              <a:ext cx="792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40"/>
            <p:cNvSpPr/>
            <p:nvPr/>
          </p:nvSpPr>
          <p:spPr>
            <a:xfrm>
              <a:off x="1282354" y="4231978"/>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40"/>
            <p:cNvSpPr/>
            <p:nvPr/>
          </p:nvSpPr>
          <p:spPr>
            <a:xfrm>
              <a:off x="2421315" y="4221088"/>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276366" y="5172044"/>
              <a:ext cx="396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円/楕円 40"/>
            <p:cNvSpPr/>
            <p:nvPr/>
          </p:nvSpPr>
          <p:spPr>
            <a:xfrm>
              <a:off x="2497791" y="4822894"/>
              <a:ext cx="260204" cy="2641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grpSp>
      <p:sp>
        <p:nvSpPr>
          <p:cNvPr id="3" name="タイトル 2"/>
          <p:cNvSpPr>
            <a:spLocks noGrp="1"/>
          </p:cNvSpPr>
          <p:nvPr>
            <p:ph type="title"/>
          </p:nvPr>
        </p:nvSpPr>
        <p:spPr>
          <a:xfrm>
            <a:off x="417513" y="42877"/>
            <a:ext cx="9494526" cy="547835"/>
          </a:xfrm>
        </p:spPr>
        <p:txBody>
          <a:bodyPr/>
          <a:lstStyle/>
          <a:p>
            <a:r>
              <a:rPr lang="en-US" altLang="ja-JP" dirty="0"/>
              <a:t>4-11. </a:t>
            </a:r>
            <a:r>
              <a:rPr lang="ja-JP" altLang="en-US" dirty="0"/>
              <a:t>分筆を行う（</a:t>
            </a:r>
            <a:r>
              <a:rPr lang="en-US" altLang="ja-JP" dirty="0"/>
              <a:t>3/4</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登記済み通知書を基に、農地台帳と農地区画図を２筆に分筆する手順を説明します。</a:t>
            </a:r>
          </a:p>
          <a:p>
            <a:r>
              <a:rPr lang="ja-JP" altLang="en-US" dirty="0"/>
              <a:t>台帳からの分筆の手順と、地図からの分筆の手順を説明します。</a:t>
            </a:r>
          </a:p>
        </p:txBody>
      </p:sp>
      <p:pic>
        <p:nvPicPr>
          <p:cNvPr id="23" name="図 22">
            <a:extLst>
              <a:ext uri="{FF2B5EF4-FFF2-40B4-BE49-F238E27FC236}">
                <a16:creationId xmlns:a16="http://schemas.microsoft.com/office/drawing/2014/main" id="{27CA254D-44E6-4A79-BE54-2CC916F983E4}"/>
              </a:ext>
            </a:extLst>
          </p:cNvPr>
          <p:cNvPicPr>
            <a:picLocks noChangeAspect="1"/>
          </p:cNvPicPr>
          <p:nvPr/>
        </p:nvPicPr>
        <p:blipFill>
          <a:blip r:embed="rId4"/>
          <a:stretch>
            <a:fillRect/>
          </a:stretch>
        </p:blipFill>
        <p:spPr>
          <a:xfrm>
            <a:off x="119336" y="1463350"/>
            <a:ext cx="7373863" cy="457461"/>
          </a:xfrm>
          <a:prstGeom prst="rect">
            <a:avLst/>
          </a:prstGeom>
        </p:spPr>
      </p:pic>
      <p:pic>
        <p:nvPicPr>
          <p:cNvPr id="24" name="図 23">
            <a:extLst>
              <a:ext uri="{FF2B5EF4-FFF2-40B4-BE49-F238E27FC236}">
                <a16:creationId xmlns:a16="http://schemas.microsoft.com/office/drawing/2014/main" id="{4B72737C-84D3-4367-8346-B776137807E3}"/>
              </a:ext>
            </a:extLst>
          </p:cNvPr>
          <p:cNvPicPr>
            <a:picLocks noChangeAspect="1"/>
          </p:cNvPicPr>
          <p:nvPr/>
        </p:nvPicPr>
        <p:blipFill rotWithShape="1">
          <a:blip r:embed="rId5"/>
          <a:srcRect t="9948" r="27799" b="81932"/>
          <a:stretch/>
        </p:blipFill>
        <p:spPr>
          <a:xfrm>
            <a:off x="140150" y="1472454"/>
            <a:ext cx="5870536" cy="383035"/>
          </a:xfrm>
          <a:prstGeom prst="rect">
            <a:avLst/>
          </a:prstGeom>
        </p:spPr>
      </p:pic>
    </p:spTree>
    <p:extLst>
      <p:ext uri="{BB962C8B-B14F-4D97-AF65-F5344CB8AC3E}">
        <p14:creationId xmlns:p14="http://schemas.microsoft.com/office/powerpoint/2010/main" val="423346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493198" y="1772816"/>
            <a:ext cx="4507458" cy="39703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地図管理</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に遷移し分割する図形が選択されていますので以下の操作を行います。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分割するラインをクリックします。（最後の確定はダブルクリックして下さい。）</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農地分割の番号に適宜入力します。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保存ボタンを押下します。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台帳の面積を更新しますか？のメッセージがでますので「いいえ」を選択します。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④の「台帳の面積」とは</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GIS</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上で計算された面積で上書きすることを意味するので、正確な登記面積が分かっている場合は原則いいえを選択。</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30" name="グループ化 29"/>
          <p:cNvGrpSpPr/>
          <p:nvPr/>
        </p:nvGrpSpPr>
        <p:grpSpPr>
          <a:xfrm>
            <a:off x="119336" y="1441348"/>
            <a:ext cx="7373862" cy="4939980"/>
            <a:chOff x="585540" y="1844824"/>
            <a:chExt cx="6591458" cy="4348203"/>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40" y="1844824"/>
              <a:ext cx="6591458" cy="3384895"/>
            </a:xfrm>
            <a:prstGeom prst="rect">
              <a:avLst/>
            </a:prstGeom>
            <a:ln>
              <a:solidFill>
                <a:schemeClr val="tx1"/>
              </a:solidFill>
            </a:ln>
          </p:spPr>
        </p:pic>
        <p:sp>
          <p:nvSpPr>
            <p:cNvPr id="9" name="角丸四角形吹き出し 8"/>
            <p:cNvSpPr/>
            <p:nvPr/>
          </p:nvSpPr>
          <p:spPr>
            <a:xfrm>
              <a:off x="4371045" y="4934434"/>
              <a:ext cx="1656184" cy="1071103"/>
            </a:xfrm>
            <a:prstGeom prst="wedgeRoundRectCallout">
              <a:avLst>
                <a:gd name="adj1" fmla="val -47914"/>
                <a:gd name="adj2" fmla="val -77936"/>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nvGrpSpPr>
            <p:cNvPr id="12" name="グループ化 11"/>
            <p:cNvGrpSpPr>
              <a:grpSpLocks noChangeAspect="1"/>
            </p:cNvGrpSpPr>
            <p:nvPr/>
          </p:nvGrpSpPr>
          <p:grpSpPr>
            <a:xfrm>
              <a:off x="4669332" y="5001892"/>
              <a:ext cx="1059609" cy="945264"/>
              <a:chOff x="911424" y="5330723"/>
              <a:chExt cx="1192059" cy="1063420"/>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24" y="5330723"/>
                <a:ext cx="1192059" cy="1063420"/>
              </a:xfrm>
              <a:prstGeom prst="rect">
                <a:avLst/>
              </a:prstGeom>
              <a:ln>
                <a:solidFill>
                  <a:schemeClr val="tx1"/>
                </a:solidFill>
              </a:ln>
            </p:spPr>
          </p:pic>
          <p:sp>
            <p:nvSpPr>
              <p:cNvPr id="10" name="正方形/長方形 9"/>
              <p:cNvSpPr/>
              <p:nvPr/>
            </p:nvSpPr>
            <p:spPr>
              <a:xfrm>
                <a:off x="1317184" y="6044149"/>
                <a:ext cx="576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40"/>
              <p:cNvSpPr/>
              <p:nvPr/>
            </p:nvSpPr>
            <p:spPr>
              <a:xfrm>
                <a:off x="1754333" y="5768570"/>
                <a:ext cx="349150" cy="34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grpSp>
        <p:sp>
          <p:nvSpPr>
            <p:cNvPr id="14" name="正方形/長方形 13"/>
            <p:cNvSpPr/>
            <p:nvPr/>
          </p:nvSpPr>
          <p:spPr>
            <a:xfrm>
              <a:off x="2105081" y="2771099"/>
              <a:ext cx="360040" cy="297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円/楕円 40"/>
            <p:cNvSpPr/>
            <p:nvPr/>
          </p:nvSpPr>
          <p:spPr>
            <a:xfrm>
              <a:off x="1983483" y="2466621"/>
              <a:ext cx="310356"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6" name="正方形/長方形 15"/>
            <p:cNvSpPr/>
            <p:nvPr/>
          </p:nvSpPr>
          <p:spPr>
            <a:xfrm>
              <a:off x="3398367" y="3385564"/>
              <a:ext cx="288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円/楕円 40"/>
            <p:cNvSpPr/>
            <p:nvPr/>
          </p:nvSpPr>
          <p:spPr>
            <a:xfrm>
              <a:off x="3542367" y="3105922"/>
              <a:ext cx="310356"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吹き出し 30"/>
            <p:cNvSpPr/>
            <p:nvPr/>
          </p:nvSpPr>
          <p:spPr>
            <a:xfrm>
              <a:off x="970875" y="5121924"/>
              <a:ext cx="2523065" cy="1071103"/>
            </a:xfrm>
            <a:prstGeom prst="wedgeRoundRectCallout">
              <a:avLst>
                <a:gd name="adj1" fmla="val 48807"/>
                <a:gd name="adj2" fmla="val -20332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nvGrpSpPr>
            <p:cNvPr id="29" name="グループ化 28"/>
            <p:cNvGrpSpPr/>
            <p:nvPr/>
          </p:nvGrpSpPr>
          <p:grpSpPr>
            <a:xfrm>
              <a:off x="1232142" y="5249595"/>
              <a:ext cx="2000529" cy="885949"/>
              <a:chOff x="7809011" y="5337909"/>
              <a:chExt cx="2000529" cy="885949"/>
            </a:xfrm>
          </p:grpSpPr>
          <p:grpSp>
            <p:nvGrpSpPr>
              <p:cNvPr id="18" name="グループ化 17"/>
              <p:cNvGrpSpPr/>
              <p:nvPr/>
            </p:nvGrpSpPr>
            <p:grpSpPr>
              <a:xfrm>
                <a:off x="7809011" y="5337909"/>
                <a:ext cx="2000529" cy="885949"/>
                <a:chOff x="8360110" y="5487992"/>
                <a:chExt cx="2000529" cy="885949"/>
              </a:xfrm>
            </p:grpSpPr>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0110" y="5487992"/>
                  <a:ext cx="2000529" cy="885949"/>
                </a:xfrm>
                <a:prstGeom prst="rect">
                  <a:avLst/>
                </a:prstGeom>
                <a:ln>
                  <a:solidFill>
                    <a:schemeClr val="tx1"/>
                  </a:solidFill>
                </a:ln>
              </p:spPr>
            </p:pic>
            <p:sp>
              <p:nvSpPr>
                <p:cNvPr id="20" name="円/楕円 40"/>
                <p:cNvSpPr/>
                <p:nvPr/>
              </p:nvSpPr>
              <p:spPr>
                <a:xfrm>
                  <a:off x="9954180" y="5775788"/>
                  <a:ext cx="310356"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 name="正方形/長方形 23"/>
              <p:cNvSpPr/>
              <p:nvPr/>
            </p:nvSpPr>
            <p:spPr>
              <a:xfrm>
                <a:off x="9378259" y="6009403"/>
                <a:ext cx="360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sp>
        <p:nvSpPr>
          <p:cNvPr id="3" name="タイトル 2"/>
          <p:cNvSpPr>
            <a:spLocks noGrp="1"/>
          </p:cNvSpPr>
          <p:nvPr>
            <p:ph type="title"/>
          </p:nvPr>
        </p:nvSpPr>
        <p:spPr/>
        <p:txBody>
          <a:bodyPr/>
          <a:lstStyle/>
          <a:p>
            <a:r>
              <a:rPr lang="en-US" altLang="ja-JP" dirty="0"/>
              <a:t>4-11. </a:t>
            </a:r>
            <a:r>
              <a:rPr lang="ja-JP" altLang="en-US" dirty="0"/>
              <a:t>分筆を行う（</a:t>
            </a:r>
            <a:r>
              <a:rPr lang="en-US" altLang="ja-JP" dirty="0"/>
              <a:t>4/4</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登記済み通知書を基に、農地台帳と農地区画図を２筆に分筆する手順を説明します。</a:t>
            </a:r>
          </a:p>
          <a:p>
            <a:r>
              <a:rPr lang="ja-JP" altLang="en-US" dirty="0"/>
              <a:t>台帳からの分筆の手順と、地図からの分筆の手順を説明します。</a:t>
            </a:r>
          </a:p>
        </p:txBody>
      </p:sp>
      <p:pic>
        <p:nvPicPr>
          <p:cNvPr id="23" name="図 22">
            <a:extLst>
              <a:ext uri="{FF2B5EF4-FFF2-40B4-BE49-F238E27FC236}">
                <a16:creationId xmlns:a16="http://schemas.microsoft.com/office/drawing/2014/main" id="{032F65A7-C316-485E-AF7A-73CF3A979101}"/>
              </a:ext>
            </a:extLst>
          </p:cNvPr>
          <p:cNvPicPr>
            <a:picLocks noChangeAspect="1"/>
          </p:cNvPicPr>
          <p:nvPr/>
        </p:nvPicPr>
        <p:blipFill>
          <a:blip r:embed="rId6"/>
          <a:stretch>
            <a:fillRect/>
          </a:stretch>
        </p:blipFill>
        <p:spPr>
          <a:xfrm>
            <a:off x="119336" y="1469373"/>
            <a:ext cx="7373862" cy="396713"/>
          </a:xfrm>
          <a:prstGeom prst="rect">
            <a:avLst/>
          </a:prstGeom>
        </p:spPr>
      </p:pic>
      <p:pic>
        <p:nvPicPr>
          <p:cNvPr id="5" name="図 4">
            <a:extLst>
              <a:ext uri="{FF2B5EF4-FFF2-40B4-BE49-F238E27FC236}">
                <a16:creationId xmlns:a16="http://schemas.microsoft.com/office/drawing/2014/main" id="{E8F0F936-5EFD-4C91-AC8A-A617B310DC24}"/>
              </a:ext>
            </a:extLst>
          </p:cNvPr>
          <p:cNvPicPr>
            <a:picLocks noChangeAspect="1"/>
          </p:cNvPicPr>
          <p:nvPr/>
        </p:nvPicPr>
        <p:blipFill rotWithShape="1">
          <a:blip r:embed="rId7"/>
          <a:srcRect l="1043" t="10174" r="27193" b="81601"/>
          <a:stretch/>
        </p:blipFill>
        <p:spPr>
          <a:xfrm>
            <a:off x="119336" y="1471196"/>
            <a:ext cx="5753921" cy="365917"/>
          </a:xfrm>
          <a:prstGeom prst="rect">
            <a:avLst/>
          </a:prstGeom>
        </p:spPr>
      </p:pic>
    </p:spTree>
    <p:extLst>
      <p:ext uri="{BB962C8B-B14F-4D97-AF65-F5344CB8AC3E}">
        <p14:creationId xmlns:p14="http://schemas.microsoft.com/office/powerpoint/2010/main" val="39062427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4-12. </a:t>
            </a:r>
            <a:r>
              <a:rPr lang="ja-JP" altLang="en-US" dirty="0"/>
              <a:t>農地の一部を転用または貸付を行う場合の操作方法（</a:t>
            </a:r>
            <a:r>
              <a:rPr lang="en-US" altLang="ja-JP" dirty="0"/>
              <a:t>1/4</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7513" y="693041"/>
            <a:ext cx="11366500" cy="33855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農地の一部を転用、または貸し付ける場合の操作方法（貸付分割）について説明します。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53F2581B-3F70-4214-9107-346257CD8EF9}"/>
              </a:ext>
            </a:extLst>
          </p:cNvPr>
          <p:cNvPicPr>
            <a:picLocks noChangeAspect="1"/>
          </p:cNvPicPr>
          <p:nvPr/>
        </p:nvPicPr>
        <p:blipFill>
          <a:blip r:embed="rId3" cstate="print"/>
          <a:stretch>
            <a:fillRect/>
          </a:stretch>
        </p:blipFill>
        <p:spPr>
          <a:xfrm>
            <a:off x="5901384" y="1484784"/>
            <a:ext cx="6271132" cy="3871706"/>
          </a:xfrm>
          <a:prstGeom prst="rect">
            <a:avLst/>
          </a:prstGeom>
        </p:spPr>
      </p:pic>
      <p:pic>
        <p:nvPicPr>
          <p:cNvPr id="6" name="図 5">
            <a:extLst>
              <a:ext uri="{FF2B5EF4-FFF2-40B4-BE49-F238E27FC236}">
                <a16:creationId xmlns:a16="http://schemas.microsoft.com/office/drawing/2014/main" id="{DC97057C-A427-4903-A386-403DD799E889}"/>
              </a:ext>
            </a:extLst>
          </p:cNvPr>
          <p:cNvPicPr>
            <a:picLocks noChangeAspect="1"/>
          </p:cNvPicPr>
          <p:nvPr/>
        </p:nvPicPr>
        <p:blipFill>
          <a:blip r:embed="rId4" cstate="print"/>
          <a:stretch>
            <a:fillRect/>
          </a:stretch>
        </p:blipFill>
        <p:spPr>
          <a:xfrm>
            <a:off x="5846" y="1459728"/>
            <a:ext cx="5901384" cy="3871706"/>
          </a:xfrm>
          <a:prstGeom prst="rect">
            <a:avLst/>
          </a:prstGeom>
        </p:spPr>
      </p:pic>
      <p:sp>
        <p:nvSpPr>
          <p:cNvPr id="15" name="テキスト ボックス 14">
            <a:extLst>
              <a:ext uri="{FF2B5EF4-FFF2-40B4-BE49-F238E27FC236}">
                <a16:creationId xmlns:a16="http://schemas.microsoft.com/office/drawing/2014/main" id="{B312EDAD-E48E-4832-9CF3-B3127571FB9F}"/>
              </a:ext>
            </a:extLst>
          </p:cNvPr>
          <p:cNvSpPr txBox="1"/>
          <p:nvPr/>
        </p:nvSpPr>
        <p:spPr>
          <a:xfrm>
            <a:off x="40892" y="1154592"/>
            <a:ext cx="4464496"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〇対象</a:t>
            </a:r>
            <a:r>
              <a:rPr lang="ja-JP" altLang="en-US" sz="1400" dirty="0">
                <a:latin typeface="メイリオ" panose="020B0604030504040204" pitchFamily="50" charset="-128"/>
                <a:ea typeface="メイリオ" panose="020B0604030504040204" pitchFamily="50" charset="-128"/>
              </a:rPr>
              <a:t>となる土地の検索方法</a:t>
            </a:r>
            <a:endParaRPr kumimoji="1" lang="ja-JP" altLang="en-US" sz="1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91334D7-3634-4B54-ACF5-2932B6862DB2}"/>
              </a:ext>
            </a:extLst>
          </p:cNvPr>
          <p:cNvSpPr txBox="1"/>
          <p:nvPr/>
        </p:nvSpPr>
        <p:spPr>
          <a:xfrm>
            <a:off x="65233" y="5585884"/>
            <a:ext cx="56166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パターン①</a:t>
            </a:r>
            <a:endParaRPr kumimoji="1"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「農地補正」</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貸付分割より、検索ボタンをクリックし、対象地を検索。</a:t>
            </a:r>
            <a:endParaRPr kumimoji="1" lang="ja-JP" altLang="en-US" sz="14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3F4F223-2288-43EA-ACB7-17133A992644}"/>
              </a:ext>
            </a:extLst>
          </p:cNvPr>
          <p:cNvSpPr txBox="1"/>
          <p:nvPr/>
        </p:nvSpPr>
        <p:spPr>
          <a:xfrm>
            <a:off x="6312024" y="5585884"/>
            <a:ext cx="56166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パターン②</a:t>
            </a:r>
            <a:endParaRPr kumimoji="1"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台帳管理</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より、対象地を検索し、選択したのちに右クリック。</a:t>
            </a:r>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「台帳・地図補正」</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貸付分割を選択。</a:t>
            </a:r>
          </a:p>
        </p:txBody>
      </p:sp>
      <p:sp>
        <p:nvSpPr>
          <p:cNvPr id="19" name="正方形/長方形 18">
            <a:extLst>
              <a:ext uri="{FF2B5EF4-FFF2-40B4-BE49-F238E27FC236}">
                <a16:creationId xmlns:a16="http://schemas.microsoft.com/office/drawing/2014/main" id="{7881FA3E-F43B-413E-9636-DC5F3D52E0BC}"/>
              </a:ext>
            </a:extLst>
          </p:cNvPr>
          <p:cNvSpPr/>
          <p:nvPr/>
        </p:nvSpPr>
        <p:spPr>
          <a:xfrm>
            <a:off x="5533729" y="2155625"/>
            <a:ext cx="202231" cy="337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F967651E-FAEA-458A-9577-CC5B10428FCE}"/>
              </a:ext>
            </a:extLst>
          </p:cNvPr>
          <p:cNvSpPr/>
          <p:nvPr/>
        </p:nvSpPr>
        <p:spPr>
          <a:xfrm>
            <a:off x="19484" y="1830966"/>
            <a:ext cx="315876" cy="193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6" name="図 15">
            <a:extLst>
              <a:ext uri="{FF2B5EF4-FFF2-40B4-BE49-F238E27FC236}">
                <a16:creationId xmlns:a16="http://schemas.microsoft.com/office/drawing/2014/main" id="{B6667A62-E5CA-4167-A5D3-0F061A0161EF}"/>
              </a:ext>
            </a:extLst>
          </p:cNvPr>
          <p:cNvPicPr>
            <a:picLocks noChangeAspect="1"/>
          </p:cNvPicPr>
          <p:nvPr/>
        </p:nvPicPr>
        <p:blipFill>
          <a:blip r:embed="rId5"/>
          <a:stretch>
            <a:fillRect/>
          </a:stretch>
        </p:blipFill>
        <p:spPr>
          <a:xfrm>
            <a:off x="25879" y="1484784"/>
            <a:ext cx="5875506" cy="346182"/>
          </a:xfrm>
          <a:prstGeom prst="rect">
            <a:avLst/>
          </a:prstGeom>
        </p:spPr>
      </p:pic>
      <p:pic>
        <p:nvPicPr>
          <p:cNvPr id="21" name="図 20">
            <a:extLst>
              <a:ext uri="{FF2B5EF4-FFF2-40B4-BE49-F238E27FC236}">
                <a16:creationId xmlns:a16="http://schemas.microsoft.com/office/drawing/2014/main" id="{9707DE2F-2222-49FA-B415-D82756A8B082}"/>
              </a:ext>
            </a:extLst>
          </p:cNvPr>
          <p:cNvPicPr>
            <a:picLocks noChangeAspect="1"/>
          </p:cNvPicPr>
          <p:nvPr/>
        </p:nvPicPr>
        <p:blipFill>
          <a:blip r:embed="rId6"/>
          <a:stretch>
            <a:fillRect/>
          </a:stretch>
        </p:blipFill>
        <p:spPr>
          <a:xfrm>
            <a:off x="5927263" y="1489175"/>
            <a:ext cx="6238858" cy="283641"/>
          </a:xfrm>
          <a:prstGeom prst="rect">
            <a:avLst/>
          </a:prstGeom>
        </p:spPr>
      </p:pic>
      <p:pic>
        <p:nvPicPr>
          <p:cNvPr id="13" name="図 12">
            <a:extLst>
              <a:ext uri="{FF2B5EF4-FFF2-40B4-BE49-F238E27FC236}">
                <a16:creationId xmlns:a16="http://schemas.microsoft.com/office/drawing/2014/main" id="{999EA2F2-4E11-46B4-A406-1E17510F1A11}"/>
              </a:ext>
            </a:extLst>
          </p:cNvPr>
          <p:cNvPicPr>
            <a:picLocks noChangeAspect="1"/>
          </p:cNvPicPr>
          <p:nvPr/>
        </p:nvPicPr>
        <p:blipFill rotWithShape="1">
          <a:blip r:embed="rId7"/>
          <a:srcRect t="9948" r="27799" b="81932"/>
          <a:stretch/>
        </p:blipFill>
        <p:spPr>
          <a:xfrm>
            <a:off x="-549" y="1484977"/>
            <a:ext cx="4717104" cy="307777"/>
          </a:xfrm>
          <a:prstGeom prst="rect">
            <a:avLst/>
          </a:prstGeom>
        </p:spPr>
      </p:pic>
      <p:pic>
        <p:nvPicPr>
          <p:cNvPr id="20" name="図 19">
            <a:extLst>
              <a:ext uri="{FF2B5EF4-FFF2-40B4-BE49-F238E27FC236}">
                <a16:creationId xmlns:a16="http://schemas.microsoft.com/office/drawing/2014/main" id="{0295BC4C-7649-435F-B450-3832B60328B4}"/>
              </a:ext>
            </a:extLst>
          </p:cNvPr>
          <p:cNvPicPr>
            <a:picLocks noChangeAspect="1"/>
          </p:cNvPicPr>
          <p:nvPr/>
        </p:nvPicPr>
        <p:blipFill rotWithShape="1">
          <a:blip r:embed="rId8"/>
          <a:srcRect l="-1" t="10083" r="26966" b="81354"/>
          <a:stretch/>
        </p:blipFill>
        <p:spPr>
          <a:xfrm>
            <a:off x="5894989" y="1484784"/>
            <a:ext cx="5074989" cy="334699"/>
          </a:xfrm>
          <a:prstGeom prst="rect">
            <a:avLst/>
          </a:prstGeom>
        </p:spPr>
      </p:pic>
    </p:spTree>
    <p:extLst>
      <p:ext uri="{BB962C8B-B14F-4D97-AF65-F5344CB8AC3E}">
        <p14:creationId xmlns:p14="http://schemas.microsoft.com/office/powerpoint/2010/main" val="975148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a:extLst>
              <a:ext uri="{FF2B5EF4-FFF2-40B4-BE49-F238E27FC236}">
                <a16:creationId xmlns:a16="http://schemas.microsoft.com/office/drawing/2014/main" id="{7E9B3A70-FE61-40E0-8E04-3445FBCB8998}"/>
              </a:ext>
            </a:extLst>
          </p:cNvPr>
          <p:cNvPicPr>
            <a:picLocks noChangeAspect="1"/>
          </p:cNvPicPr>
          <p:nvPr/>
        </p:nvPicPr>
        <p:blipFill>
          <a:blip r:embed="rId3" cstate="print"/>
          <a:stretch>
            <a:fillRect/>
          </a:stretch>
        </p:blipFill>
        <p:spPr>
          <a:xfrm>
            <a:off x="0" y="1221956"/>
            <a:ext cx="8517632" cy="5186016"/>
          </a:xfrm>
          <a:prstGeom prst="rect">
            <a:avLst/>
          </a:prstGeom>
        </p:spPr>
      </p:pic>
      <p:sp>
        <p:nvSpPr>
          <p:cNvPr id="88" name="テキスト ボックス 87"/>
          <p:cNvSpPr txBox="1"/>
          <p:nvPr/>
        </p:nvSpPr>
        <p:spPr>
          <a:xfrm>
            <a:off x="8425354" y="1161599"/>
            <a:ext cx="3766645" cy="50783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農地補正タブ</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貸付分割タブ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補正対象欄の選択にチェックを入れます。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地図も同時に更新するにチェックがついていることを確認します。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台帳のみ分割する場合はチェックを外す。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選択確定ボタンを押下します。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　分割年月日を入力します。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⑤　分割後の合計面積</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の確認します。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分割後の合計面積が変更となる場合は先に合計面積を入力する。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⑥　分割した土地の「区分」に任意の値を入力します。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「区分」に値を入力する場合、全角となる。（数字、英字、文字での入力が可能。）</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4C12C592-A4CC-48ED-B3F9-B9DEC0657822}"/>
              </a:ext>
            </a:extLst>
          </p:cNvPr>
          <p:cNvSpPr/>
          <p:nvPr/>
        </p:nvSpPr>
        <p:spPr>
          <a:xfrm>
            <a:off x="284740" y="2374529"/>
            <a:ext cx="202231" cy="190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4BC60857-A1F3-4BFE-91DA-3CD49EA214AF}"/>
              </a:ext>
            </a:extLst>
          </p:cNvPr>
          <p:cNvSpPr/>
          <p:nvPr/>
        </p:nvSpPr>
        <p:spPr>
          <a:xfrm>
            <a:off x="62556" y="3429000"/>
            <a:ext cx="666039" cy="1722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2F5C61B6-69DA-4344-9E1C-5026DFB91BAD}"/>
              </a:ext>
            </a:extLst>
          </p:cNvPr>
          <p:cNvSpPr/>
          <p:nvPr/>
        </p:nvSpPr>
        <p:spPr>
          <a:xfrm>
            <a:off x="61928" y="3824245"/>
            <a:ext cx="882063" cy="1722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2F28C2CD-FA9C-4A10-9D58-BB356307DA1F}"/>
              </a:ext>
            </a:extLst>
          </p:cNvPr>
          <p:cNvSpPr/>
          <p:nvPr/>
        </p:nvSpPr>
        <p:spPr>
          <a:xfrm>
            <a:off x="4120672" y="3552730"/>
            <a:ext cx="338060" cy="293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42769E9D-C902-47F5-B5E9-B353F9440D39}"/>
              </a:ext>
            </a:extLst>
          </p:cNvPr>
          <p:cNvSpPr/>
          <p:nvPr/>
        </p:nvSpPr>
        <p:spPr>
          <a:xfrm>
            <a:off x="6431481" y="3795308"/>
            <a:ext cx="2011378" cy="2301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テキスト プレースホルダー 1">
            <a:extLst>
              <a:ext uri="{FF2B5EF4-FFF2-40B4-BE49-F238E27FC236}">
                <a16:creationId xmlns:a16="http://schemas.microsoft.com/office/drawing/2014/main" id="{87BF3CE5-BFEE-4F04-94ED-A11CAA7D0355}"/>
              </a:ext>
            </a:extLst>
          </p:cNvPr>
          <p:cNvSpPr>
            <a:spLocks noGrp="1"/>
          </p:cNvSpPr>
          <p:nvPr>
            <p:ph type="body" sz="quarter" idx="10"/>
          </p:nvPr>
        </p:nvSpPr>
        <p:spPr>
          <a:xfrm>
            <a:off x="417513" y="693041"/>
            <a:ext cx="11366500" cy="33855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農地の一部を転用、または貸し付ける場合の操作方法（貸付分割）について説明します。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028C7FAC-BEE1-4C92-9D01-EFAFA42546DE}"/>
              </a:ext>
            </a:extLst>
          </p:cNvPr>
          <p:cNvSpPr/>
          <p:nvPr/>
        </p:nvSpPr>
        <p:spPr>
          <a:xfrm>
            <a:off x="4634373" y="4025467"/>
            <a:ext cx="360040" cy="595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タイトル 2">
            <a:extLst>
              <a:ext uri="{FF2B5EF4-FFF2-40B4-BE49-F238E27FC236}">
                <a16:creationId xmlns:a16="http://schemas.microsoft.com/office/drawing/2014/main" id="{8BB384E5-DBD6-41A5-9A5B-2FE944C46DF8}"/>
              </a:ext>
            </a:extLst>
          </p:cNvPr>
          <p:cNvSpPr>
            <a:spLocks noGrp="1"/>
          </p:cNvSpPr>
          <p:nvPr>
            <p:ph type="title"/>
          </p:nvPr>
        </p:nvSpPr>
        <p:spPr>
          <a:xfrm>
            <a:off x="417898" y="44624"/>
            <a:ext cx="9494526" cy="547835"/>
          </a:xfrm>
        </p:spPr>
        <p:txBody>
          <a:bodyPr/>
          <a:lstStyle/>
          <a:p>
            <a:r>
              <a:rPr lang="en-US" altLang="ja-JP" dirty="0"/>
              <a:t>4-12. </a:t>
            </a:r>
            <a:r>
              <a:rPr lang="ja-JP" altLang="en-US" dirty="0"/>
              <a:t>農地の一部を転用または貸付を行う場合の操作方法（</a:t>
            </a:r>
            <a:r>
              <a:rPr lang="en-US" altLang="ja-JP" dirty="0"/>
              <a:t>2/4</a:t>
            </a:r>
            <a:r>
              <a:rPr lang="ja-JP" altLang="en-US" dirty="0"/>
              <a:t>）</a:t>
            </a:r>
            <a:endParaRPr kumimoji="1" lang="ja-JP" altLang="en-US" dirty="0"/>
          </a:p>
        </p:txBody>
      </p:sp>
      <p:sp>
        <p:nvSpPr>
          <p:cNvPr id="35" name="円/楕円 40">
            <a:extLst>
              <a:ext uri="{FF2B5EF4-FFF2-40B4-BE49-F238E27FC236}">
                <a16:creationId xmlns:a16="http://schemas.microsoft.com/office/drawing/2014/main" id="{ABA88CB3-1C88-4BB3-839E-5F478C143649}"/>
              </a:ext>
            </a:extLst>
          </p:cNvPr>
          <p:cNvSpPr/>
          <p:nvPr/>
        </p:nvSpPr>
        <p:spPr>
          <a:xfrm>
            <a:off x="240165" y="2604695"/>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7" name="円/楕円 40">
            <a:extLst>
              <a:ext uri="{FF2B5EF4-FFF2-40B4-BE49-F238E27FC236}">
                <a16:creationId xmlns:a16="http://schemas.microsoft.com/office/drawing/2014/main" id="{6AF6658E-A634-4412-BBF1-B8B73A18072A}"/>
              </a:ext>
            </a:extLst>
          </p:cNvPr>
          <p:cNvSpPr/>
          <p:nvPr/>
        </p:nvSpPr>
        <p:spPr>
          <a:xfrm>
            <a:off x="791151" y="3393682"/>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40">
            <a:extLst>
              <a:ext uri="{FF2B5EF4-FFF2-40B4-BE49-F238E27FC236}">
                <a16:creationId xmlns:a16="http://schemas.microsoft.com/office/drawing/2014/main" id="{2BB0A4A6-30CD-4B8F-835F-1722CDC26776}"/>
              </a:ext>
            </a:extLst>
          </p:cNvPr>
          <p:cNvSpPr/>
          <p:nvPr/>
        </p:nvSpPr>
        <p:spPr>
          <a:xfrm>
            <a:off x="4523001" y="3529533"/>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39" name="円/楕円 40">
            <a:extLst>
              <a:ext uri="{FF2B5EF4-FFF2-40B4-BE49-F238E27FC236}">
                <a16:creationId xmlns:a16="http://schemas.microsoft.com/office/drawing/2014/main" id="{56E35E28-FB26-4F4E-AA43-1E388BC47A89}"/>
              </a:ext>
            </a:extLst>
          </p:cNvPr>
          <p:cNvSpPr/>
          <p:nvPr/>
        </p:nvSpPr>
        <p:spPr>
          <a:xfrm>
            <a:off x="992238" y="3780735"/>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40">
            <a:extLst>
              <a:ext uri="{FF2B5EF4-FFF2-40B4-BE49-F238E27FC236}">
                <a16:creationId xmlns:a16="http://schemas.microsoft.com/office/drawing/2014/main" id="{5608A20E-899C-449C-B8AB-C26DB2FA6C46}"/>
              </a:ext>
            </a:extLst>
          </p:cNvPr>
          <p:cNvSpPr/>
          <p:nvPr/>
        </p:nvSpPr>
        <p:spPr>
          <a:xfrm>
            <a:off x="6103578" y="3732010"/>
            <a:ext cx="291393" cy="2934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41" name="円/楕円 40">
            <a:extLst>
              <a:ext uri="{FF2B5EF4-FFF2-40B4-BE49-F238E27FC236}">
                <a16:creationId xmlns:a16="http://schemas.microsoft.com/office/drawing/2014/main" id="{847FC27C-A4C8-48E7-B8FD-6A2CF288EBBD}"/>
              </a:ext>
            </a:extLst>
          </p:cNvPr>
          <p:cNvSpPr/>
          <p:nvPr/>
        </p:nvSpPr>
        <p:spPr>
          <a:xfrm>
            <a:off x="4732069" y="4639807"/>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7DF58549-8884-46D9-8993-918E17162907}"/>
              </a:ext>
            </a:extLst>
          </p:cNvPr>
          <p:cNvPicPr>
            <a:picLocks noChangeAspect="1"/>
          </p:cNvPicPr>
          <p:nvPr/>
        </p:nvPicPr>
        <p:blipFill>
          <a:blip r:embed="rId4"/>
          <a:stretch>
            <a:fillRect/>
          </a:stretch>
        </p:blipFill>
        <p:spPr>
          <a:xfrm>
            <a:off x="-1" y="1209433"/>
            <a:ext cx="8517631" cy="451660"/>
          </a:xfrm>
          <a:prstGeom prst="rect">
            <a:avLst/>
          </a:prstGeom>
        </p:spPr>
      </p:pic>
      <p:pic>
        <p:nvPicPr>
          <p:cNvPr id="20" name="図 19">
            <a:extLst>
              <a:ext uri="{FF2B5EF4-FFF2-40B4-BE49-F238E27FC236}">
                <a16:creationId xmlns:a16="http://schemas.microsoft.com/office/drawing/2014/main" id="{153A2423-0284-4935-BD69-CC6ED2CD1D57}"/>
              </a:ext>
            </a:extLst>
          </p:cNvPr>
          <p:cNvPicPr>
            <a:picLocks noChangeAspect="1"/>
          </p:cNvPicPr>
          <p:nvPr/>
        </p:nvPicPr>
        <p:blipFill rotWithShape="1">
          <a:blip r:embed="rId5"/>
          <a:srcRect t="9948" r="27799" b="81932"/>
          <a:stretch/>
        </p:blipFill>
        <p:spPr>
          <a:xfrm>
            <a:off x="-3" y="1207482"/>
            <a:ext cx="6377532" cy="416115"/>
          </a:xfrm>
          <a:prstGeom prst="rect">
            <a:avLst/>
          </a:prstGeom>
        </p:spPr>
      </p:pic>
    </p:spTree>
    <p:extLst>
      <p:ext uri="{BB962C8B-B14F-4D97-AF65-F5344CB8AC3E}">
        <p14:creationId xmlns:p14="http://schemas.microsoft.com/office/powerpoint/2010/main" val="1040797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48A09E8-1149-4B0C-A144-D3F1203ED09F}"/>
              </a:ext>
            </a:extLst>
          </p:cNvPr>
          <p:cNvPicPr>
            <a:picLocks noChangeAspect="1"/>
          </p:cNvPicPr>
          <p:nvPr/>
        </p:nvPicPr>
        <p:blipFill>
          <a:blip r:embed="rId3" cstate="print"/>
          <a:stretch>
            <a:fillRect/>
          </a:stretch>
        </p:blipFill>
        <p:spPr>
          <a:xfrm>
            <a:off x="15723" y="1180302"/>
            <a:ext cx="8364622" cy="5201025"/>
          </a:xfrm>
          <a:prstGeom prst="rect">
            <a:avLst/>
          </a:prstGeom>
        </p:spPr>
      </p:pic>
      <p:sp>
        <p:nvSpPr>
          <p:cNvPr id="25" name="正方形/長方形 24">
            <a:extLst>
              <a:ext uri="{FF2B5EF4-FFF2-40B4-BE49-F238E27FC236}">
                <a16:creationId xmlns:a16="http://schemas.microsoft.com/office/drawing/2014/main" id="{2F28C2CD-FA9C-4A10-9D58-BB356307DA1F}"/>
              </a:ext>
            </a:extLst>
          </p:cNvPr>
          <p:cNvSpPr/>
          <p:nvPr/>
        </p:nvSpPr>
        <p:spPr>
          <a:xfrm>
            <a:off x="6840578" y="4004400"/>
            <a:ext cx="432048" cy="5227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テキスト プレースホルダー 1">
            <a:extLst>
              <a:ext uri="{FF2B5EF4-FFF2-40B4-BE49-F238E27FC236}">
                <a16:creationId xmlns:a16="http://schemas.microsoft.com/office/drawing/2014/main" id="{87BF3CE5-BFEE-4F04-94ED-A11CAA7D0355}"/>
              </a:ext>
            </a:extLst>
          </p:cNvPr>
          <p:cNvSpPr>
            <a:spLocks noGrp="1"/>
          </p:cNvSpPr>
          <p:nvPr>
            <p:ph type="body" sz="quarter" idx="10"/>
          </p:nvPr>
        </p:nvSpPr>
        <p:spPr>
          <a:xfrm>
            <a:off x="417513" y="693041"/>
            <a:ext cx="11366500" cy="33855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農地の一部を転用、または貸し付ける場合の操作方法（貸付分割）について説明します。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14" name="タイトル 2">
            <a:extLst>
              <a:ext uri="{FF2B5EF4-FFF2-40B4-BE49-F238E27FC236}">
                <a16:creationId xmlns:a16="http://schemas.microsoft.com/office/drawing/2014/main" id="{7426A9FC-88FD-4F73-8D49-80272EF16882}"/>
              </a:ext>
            </a:extLst>
          </p:cNvPr>
          <p:cNvSpPr>
            <a:spLocks noGrp="1"/>
          </p:cNvSpPr>
          <p:nvPr>
            <p:ph type="title"/>
          </p:nvPr>
        </p:nvSpPr>
        <p:spPr>
          <a:xfrm>
            <a:off x="417513" y="44450"/>
            <a:ext cx="9494837" cy="547688"/>
          </a:xfrm>
        </p:spPr>
        <p:txBody>
          <a:bodyPr/>
          <a:lstStyle/>
          <a:p>
            <a:r>
              <a:rPr lang="en-US" altLang="ja-JP" dirty="0"/>
              <a:t>4-12. </a:t>
            </a:r>
            <a:r>
              <a:rPr lang="ja-JP" altLang="en-US" dirty="0"/>
              <a:t>農地の一部を転用または貸付を行う場合の操作方法（</a:t>
            </a:r>
            <a:r>
              <a:rPr lang="en-US" altLang="ja-JP" dirty="0"/>
              <a:t>3/4</a:t>
            </a:r>
            <a:r>
              <a:rPr lang="ja-JP" altLang="en-US" dirty="0"/>
              <a:t>）</a:t>
            </a:r>
            <a:endParaRPr kumimoji="1" lang="ja-JP" altLang="en-US" dirty="0"/>
          </a:p>
        </p:txBody>
      </p:sp>
      <p:sp>
        <p:nvSpPr>
          <p:cNvPr id="16" name="テキスト ボックス 15">
            <a:extLst>
              <a:ext uri="{FF2B5EF4-FFF2-40B4-BE49-F238E27FC236}">
                <a16:creationId xmlns:a16="http://schemas.microsoft.com/office/drawing/2014/main" id="{C2A8FB8C-8053-4DFA-BC42-F69ED59DAB15}"/>
              </a:ext>
            </a:extLst>
          </p:cNvPr>
          <p:cNvSpPr txBox="1"/>
          <p:nvPr/>
        </p:nvSpPr>
        <p:spPr>
          <a:xfrm>
            <a:off x="8333307" y="1175238"/>
            <a:ext cx="3860972" cy="4832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農地補正タブ</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貸付分割タブ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登記簿面積（内訳）を入力します。登記</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筆の場合、下部の土地に面積を入力すると上部の面積が自動で変更になります。）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登記簿面積（内訳）に面積を入力すると、現況面積、本地面積が自動で変更となります。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登記簿面積（内訳）→貸付分割した土地があった場合、登記簿面積で集計すると、</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重に計上されてしまうため、登記簿での集計は登記簿面積（内訳）で行う仕様になっている。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現況地目を変更する場合は、入力を行います。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➃　更新ボタンを押下します。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C096B0BC-2789-4BC8-A44A-1B2D44C622BB}"/>
              </a:ext>
            </a:extLst>
          </p:cNvPr>
          <p:cNvSpPr/>
          <p:nvPr/>
        </p:nvSpPr>
        <p:spPr>
          <a:xfrm>
            <a:off x="2279576" y="6113744"/>
            <a:ext cx="576064" cy="267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40">
            <a:extLst>
              <a:ext uri="{FF2B5EF4-FFF2-40B4-BE49-F238E27FC236}">
                <a16:creationId xmlns:a16="http://schemas.microsoft.com/office/drawing/2014/main" id="{56255DDB-6088-4535-8327-37D78916285A}"/>
              </a:ext>
            </a:extLst>
          </p:cNvPr>
          <p:cNvSpPr/>
          <p:nvPr/>
        </p:nvSpPr>
        <p:spPr>
          <a:xfrm>
            <a:off x="6432267" y="4617048"/>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0" name="円/楕円 40">
            <a:extLst>
              <a:ext uri="{FF2B5EF4-FFF2-40B4-BE49-F238E27FC236}">
                <a16:creationId xmlns:a16="http://schemas.microsoft.com/office/drawing/2014/main" id="{90FE3B77-C87D-47C6-9ACB-A799E0733B19}"/>
              </a:ext>
            </a:extLst>
          </p:cNvPr>
          <p:cNvSpPr/>
          <p:nvPr/>
        </p:nvSpPr>
        <p:spPr>
          <a:xfrm>
            <a:off x="7638644" y="4571472"/>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40">
            <a:extLst>
              <a:ext uri="{FF2B5EF4-FFF2-40B4-BE49-F238E27FC236}">
                <a16:creationId xmlns:a16="http://schemas.microsoft.com/office/drawing/2014/main" id="{90BD36EC-5769-4D97-9533-00052FE5896A}"/>
              </a:ext>
            </a:extLst>
          </p:cNvPr>
          <p:cNvSpPr/>
          <p:nvPr/>
        </p:nvSpPr>
        <p:spPr>
          <a:xfrm>
            <a:off x="6949707" y="4623041"/>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533A0827-2AF9-40AB-B2AE-8ED3A34FA2F0}"/>
              </a:ext>
            </a:extLst>
          </p:cNvPr>
          <p:cNvPicPr>
            <a:picLocks noChangeAspect="1"/>
          </p:cNvPicPr>
          <p:nvPr/>
        </p:nvPicPr>
        <p:blipFill>
          <a:blip r:embed="rId4" cstate="print"/>
          <a:stretch>
            <a:fillRect/>
          </a:stretch>
        </p:blipFill>
        <p:spPr>
          <a:xfrm>
            <a:off x="6312024" y="4013487"/>
            <a:ext cx="531881" cy="495633"/>
          </a:xfrm>
          <a:prstGeom prst="rect">
            <a:avLst/>
          </a:prstGeom>
        </p:spPr>
      </p:pic>
      <p:pic>
        <p:nvPicPr>
          <p:cNvPr id="3" name="図 2">
            <a:extLst>
              <a:ext uri="{FF2B5EF4-FFF2-40B4-BE49-F238E27FC236}">
                <a16:creationId xmlns:a16="http://schemas.microsoft.com/office/drawing/2014/main" id="{1ACD54CC-80A5-4497-BD72-E9FB27D38FDE}"/>
              </a:ext>
            </a:extLst>
          </p:cNvPr>
          <p:cNvPicPr>
            <a:picLocks noChangeAspect="1"/>
          </p:cNvPicPr>
          <p:nvPr/>
        </p:nvPicPr>
        <p:blipFill>
          <a:blip r:embed="rId5" cstate="print"/>
          <a:stretch>
            <a:fillRect/>
          </a:stretch>
        </p:blipFill>
        <p:spPr>
          <a:xfrm>
            <a:off x="7699476" y="3995409"/>
            <a:ext cx="510647" cy="513712"/>
          </a:xfrm>
          <a:prstGeom prst="rect">
            <a:avLst/>
          </a:prstGeom>
        </p:spPr>
      </p:pic>
      <p:sp>
        <p:nvSpPr>
          <p:cNvPr id="26" name="正方形/長方形 25">
            <a:extLst>
              <a:ext uri="{FF2B5EF4-FFF2-40B4-BE49-F238E27FC236}">
                <a16:creationId xmlns:a16="http://schemas.microsoft.com/office/drawing/2014/main" id="{42769E9D-C902-47F5-B5E9-B353F9440D39}"/>
              </a:ext>
            </a:extLst>
          </p:cNvPr>
          <p:cNvSpPr/>
          <p:nvPr/>
        </p:nvSpPr>
        <p:spPr>
          <a:xfrm>
            <a:off x="6313865" y="3995408"/>
            <a:ext cx="510646" cy="531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051B8086-C50C-4F84-A7C8-BC1D9696C006}"/>
              </a:ext>
            </a:extLst>
          </p:cNvPr>
          <p:cNvSpPr/>
          <p:nvPr/>
        </p:nvSpPr>
        <p:spPr>
          <a:xfrm>
            <a:off x="7288693" y="4013487"/>
            <a:ext cx="921430" cy="513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円/楕円 40">
            <a:extLst>
              <a:ext uri="{FF2B5EF4-FFF2-40B4-BE49-F238E27FC236}">
                <a16:creationId xmlns:a16="http://schemas.microsoft.com/office/drawing/2014/main" id="{F8FCDE81-9EA1-4D18-9B43-3E163BFAF118}"/>
              </a:ext>
            </a:extLst>
          </p:cNvPr>
          <p:cNvSpPr/>
          <p:nvPr/>
        </p:nvSpPr>
        <p:spPr>
          <a:xfrm>
            <a:off x="1847528" y="5929438"/>
            <a:ext cx="291393" cy="318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図 20">
            <a:extLst>
              <a:ext uri="{FF2B5EF4-FFF2-40B4-BE49-F238E27FC236}">
                <a16:creationId xmlns:a16="http://schemas.microsoft.com/office/drawing/2014/main" id="{38A94020-3A4C-4AB0-BC50-F549334C7D00}"/>
              </a:ext>
            </a:extLst>
          </p:cNvPr>
          <p:cNvPicPr>
            <a:picLocks noChangeAspect="1"/>
          </p:cNvPicPr>
          <p:nvPr/>
        </p:nvPicPr>
        <p:blipFill>
          <a:blip r:embed="rId6"/>
          <a:stretch>
            <a:fillRect/>
          </a:stretch>
        </p:blipFill>
        <p:spPr>
          <a:xfrm>
            <a:off x="32923" y="1175238"/>
            <a:ext cx="8347421" cy="444522"/>
          </a:xfrm>
          <a:prstGeom prst="rect">
            <a:avLst/>
          </a:prstGeom>
        </p:spPr>
      </p:pic>
      <p:pic>
        <p:nvPicPr>
          <p:cNvPr id="22" name="図 21">
            <a:extLst>
              <a:ext uri="{FF2B5EF4-FFF2-40B4-BE49-F238E27FC236}">
                <a16:creationId xmlns:a16="http://schemas.microsoft.com/office/drawing/2014/main" id="{DEB1A8CB-E9A5-402B-A117-9A0B7F9C82FB}"/>
              </a:ext>
            </a:extLst>
          </p:cNvPr>
          <p:cNvPicPr>
            <a:picLocks noChangeAspect="1"/>
          </p:cNvPicPr>
          <p:nvPr/>
        </p:nvPicPr>
        <p:blipFill rotWithShape="1">
          <a:blip r:embed="rId7"/>
          <a:srcRect t="9948" r="27799" b="81932"/>
          <a:stretch/>
        </p:blipFill>
        <p:spPr>
          <a:xfrm>
            <a:off x="43298" y="1175238"/>
            <a:ext cx="6465568" cy="421859"/>
          </a:xfrm>
          <a:prstGeom prst="rect">
            <a:avLst/>
          </a:prstGeom>
        </p:spPr>
      </p:pic>
    </p:spTree>
    <p:extLst>
      <p:ext uri="{BB962C8B-B14F-4D97-AF65-F5344CB8AC3E}">
        <p14:creationId xmlns:p14="http://schemas.microsoft.com/office/powerpoint/2010/main" val="2127332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F280866-8CDE-4838-BF3B-6537DB97C126}"/>
              </a:ext>
            </a:extLst>
          </p:cNvPr>
          <p:cNvPicPr>
            <a:picLocks noChangeAspect="1"/>
          </p:cNvPicPr>
          <p:nvPr/>
        </p:nvPicPr>
        <p:blipFill rotWithShape="1">
          <a:blip r:embed="rId3" cstate="print"/>
          <a:srcRect t="2558"/>
          <a:stretch/>
        </p:blipFill>
        <p:spPr>
          <a:xfrm>
            <a:off x="-7207" y="1596661"/>
            <a:ext cx="7737417" cy="3892104"/>
          </a:xfrm>
          <a:prstGeom prst="rect">
            <a:avLst/>
          </a:prstGeom>
        </p:spPr>
      </p:pic>
      <p:sp>
        <p:nvSpPr>
          <p:cNvPr id="88" name="テキスト ボックス 87"/>
          <p:cNvSpPr txBox="1"/>
          <p:nvPr/>
        </p:nvSpPr>
        <p:spPr>
          <a:xfrm>
            <a:off x="7760293" y="1563464"/>
            <a:ext cx="4318666" cy="38164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地図管理</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に遷移し分割する図形が選択されていますので以下の操作を行います。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分割するラインをクリックします。（最後の確定はダブルクリックして下さい。）</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図形の番号と土地の所在が一致するよう、確認して選択します。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保存ボタンを押下します。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台帳の面積を更新しますか？のメッセージがでますので「いいえ」を選択します。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④の「台帳の面積」とは</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GIS</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上で計算された面積で上書きすることを意味するので、農地補正で入力した面積が正値な場合は原則いいえを選択。</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30" name="グループ化 29"/>
          <p:cNvGrpSpPr/>
          <p:nvPr/>
        </p:nvGrpSpPr>
        <p:grpSpPr>
          <a:xfrm>
            <a:off x="1623227" y="2242782"/>
            <a:ext cx="5884048" cy="4265199"/>
            <a:chOff x="1929861" y="2550252"/>
            <a:chExt cx="5259720" cy="3754256"/>
          </a:xfrm>
        </p:grpSpPr>
        <p:sp>
          <p:nvSpPr>
            <p:cNvPr id="9" name="角丸四角形吹き出し 8"/>
            <p:cNvSpPr/>
            <p:nvPr/>
          </p:nvSpPr>
          <p:spPr>
            <a:xfrm>
              <a:off x="1929861" y="5222332"/>
              <a:ext cx="1656184" cy="1071103"/>
            </a:xfrm>
            <a:prstGeom prst="wedgeRoundRectCallout">
              <a:avLst>
                <a:gd name="adj1" fmla="val 77053"/>
                <a:gd name="adj2" fmla="val -124125"/>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40"/>
            <p:cNvSpPr/>
            <p:nvPr/>
          </p:nvSpPr>
          <p:spPr>
            <a:xfrm>
              <a:off x="3430284" y="5347038"/>
              <a:ext cx="251731"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4" name="正方形/長方形 13"/>
            <p:cNvSpPr/>
            <p:nvPr/>
          </p:nvSpPr>
          <p:spPr>
            <a:xfrm>
              <a:off x="4735937" y="2808061"/>
              <a:ext cx="360040" cy="297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円/楕円 40"/>
            <p:cNvSpPr/>
            <p:nvPr/>
          </p:nvSpPr>
          <p:spPr>
            <a:xfrm>
              <a:off x="4356161" y="2550252"/>
              <a:ext cx="310356"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6" name="正方形/長方形 15"/>
            <p:cNvSpPr/>
            <p:nvPr/>
          </p:nvSpPr>
          <p:spPr>
            <a:xfrm>
              <a:off x="6118224" y="3373497"/>
              <a:ext cx="288000" cy="12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円/楕円 40"/>
            <p:cNvSpPr/>
            <p:nvPr/>
          </p:nvSpPr>
          <p:spPr>
            <a:xfrm>
              <a:off x="6391939" y="3058278"/>
              <a:ext cx="310356" cy="310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吹き出し 30"/>
            <p:cNvSpPr/>
            <p:nvPr/>
          </p:nvSpPr>
          <p:spPr>
            <a:xfrm>
              <a:off x="4666516" y="5233405"/>
              <a:ext cx="2523065" cy="1071103"/>
            </a:xfrm>
            <a:prstGeom prst="wedgeRoundRectCallout">
              <a:avLst>
                <a:gd name="adj1" fmla="val -1719"/>
                <a:gd name="adj2" fmla="val -230898"/>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nvGrpSpPr>
            <p:cNvPr id="29" name="グループ化 28"/>
            <p:cNvGrpSpPr/>
            <p:nvPr/>
          </p:nvGrpSpPr>
          <p:grpSpPr>
            <a:xfrm>
              <a:off x="4927782" y="5335714"/>
              <a:ext cx="2000529" cy="885949"/>
              <a:chOff x="11504651" y="5424028"/>
              <a:chExt cx="2000529" cy="885949"/>
            </a:xfrm>
          </p:grpSpPr>
          <p:grpSp>
            <p:nvGrpSpPr>
              <p:cNvPr id="18" name="グループ化 17"/>
              <p:cNvGrpSpPr/>
              <p:nvPr/>
            </p:nvGrpSpPr>
            <p:grpSpPr>
              <a:xfrm>
                <a:off x="11504651" y="5424028"/>
                <a:ext cx="2000529" cy="885949"/>
                <a:chOff x="12055750" y="5574111"/>
                <a:chExt cx="2000529" cy="885949"/>
              </a:xfrm>
            </p:grpSpPr>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5750" y="5574111"/>
                  <a:ext cx="2000529" cy="885949"/>
                </a:xfrm>
                <a:prstGeom prst="rect">
                  <a:avLst/>
                </a:prstGeom>
                <a:ln>
                  <a:solidFill>
                    <a:schemeClr val="tx1"/>
                  </a:solidFill>
                </a:ln>
              </p:spPr>
            </p:pic>
            <p:sp>
              <p:nvSpPr>
                <p:cNvPr id="20" name="円/楕円 40"/>
                <p:cNvSpPr/>
                <p:nvPr/>
              </p:nvSpPr>
              <p:spPr>
                <a:xfrm>
                  <a:off x="12862916" y="6060233"/>
                  <a:ext cx="310356" cy="2515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 name="正方形/長方形 23"/>
              <p:cNvSpPr/>
              <p:nvPr/>
            </p:nvSpPr>
            <p:spPr>
              <a:xfrm>
                <a:off x="13084226" y="6091196"/>
                <a:ext cx="360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pic>
        <p:nvPicPr>
          <p:cNvPr id="5" name="図 4">
            <a:extLst>
              <a:ext uri="{FF2B5EF4-FFF2-40B4-BE49-F238E27FC236}">
                <a16:creationId xmlns:a16="http://schemas.microsoft.com/office/drawing/2014/main" id="{21F2CF9E-8964-4D9A-A409-834B1ECD3C9B}"/>
              </a:ext>
            </a:extLst>
          </p:cNvPr>
          <p:cNvPicPr>
            <a:picLocks noChangeAspect="1"/>
          </p:cNvPicPr>
          <p:nvPr/>
        </p:nvPicPr>
        <p:blipFill>
          <a:blip r:embed="rId5" cstate="print"/>
          <a:stretch>
            <a:fillRect/>
          </a:stretch>
        </p:blipFill>
        <p:spPr>
          <a:xfrm>
            <a:off x="1853835" y="5330088"/>
            <a:ext cx="1391556" cy="1033559"/>
          </a:xfrm>
          <a:prstGeom prst="rect">
            <a:avLst/>
          </a:prstGeom>
        </p:spPr>
      </p:pic>
      <p:sp>
        <p:nvSpPr>
          <p:cNvPr id="25" name="正方形/長方形 24">
            <a:extLst>
              <a:ext uri="{FF2B5EF4-FFF2-40B4-BE49-F238E27FC236}">
                <a16:creationId xmlns:a16="http://schemas.microsoft.com/office/drawing/2014/main" id="{DA353041-1075-4AF1-BF02-F9012A709CA2}"/>
              </a:ext>
            </a:extLst>
          </p:cNvPr>
          <p:cNvSpPr/>
          <p:nvPr/>
        </p:nvSpPr>
        <p:spPr>
          <a:xfrm>
            <a:off x="2576163" y="5392002"/>
            <a:ext cx="402732" cy="2044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テキスト プレースホルダー 1">
            <a:extLst>
              <a:ext uri="{FF2B5EF4-FFF2-40B4-BE49-F238E27FC236}">
                <a16:creationId xmlns:a16="http://schemas.microsoft.com/office/drawing/2014/main" id="{730E6A6A-6F66-47D2-B2F9-B9979675C618}"/>
              </a:ext>
            </a:extLst>
          </p:cNvPr>
          <p:cNvSpPr>
            <a:spLocks noGrp="1"/>
          </p:cNvSpPr>
          <p:nvPr>
            <p:ph type="body" sz="quarter" idx="10"/>
          </p:nvPr>
        </p:nvSpPr>
        <p:spPr>
          <a:xfrm>
            <a:off x="278175" y="721962"/>
            <a:ext cx="11366500" cy="36957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農地の一部を転用、または貸し付ける場合の操作方法（貸付分割）について説明します。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B4B4F193-73B3-4907-B6B8-334D6D2B1FF9}"/>
              </a:ext>
            </a:extLst>
          </p:cNvPr>
          <p:cNvSpPr>
            <a:spLocks noGrp="1"/>
          </p:cNvSpPr>
          <p:nvPr>
            <p:ph type="title"/>
          </p:nvPr>
        </p:nvSpPr>
        <p:spPr/>
        <p:txBody>
          <a:bodyPr/>
          <a:lstStyle/>
          <a:p>
            <a:r>
              <a:rPr kumimoji="1" lang="en-US" altLang="ja-JP" dirty="0"/>
              <a:t>4-12</a:t>
            </a:r>
            <a:r>
              <a:rPr kumimoji="1" lang="ja-JP" altLang="en-US" dirty="0"/>
              <a:t>．農地の一部を転用または貸付を行う場合の操作方法（</a:t>
            </a:r>
            <a:r>
              <a:rPr kumimoji="1" lang="en-US" altLang="ja-JP" dirty="0"/>
              <a:t>4/4</a:t>
            </a:r>
            <a:r>
              <a:rPr kumimoji="1" lang="ja-JP" altLang="en-US" dirty="0"/>
              <a:t>）</a:t>
            </a:r>
          </a:p>
        </p:txBody>
      </p:sp>
      <p:pic>
        <p:nvPicPr>
          <p:cNvPr id="27" name="図 26">
            <a:extLst>
              <a:ext uri="{FF2B5EF4-FFF2-40B4-BE49-F238E27FC236}">
                <a16:creationId xmlns:a16="http://schemas.microsoft.com/office/drawing/2014/main" id="{9E0213ED-6E39-4B12-AB03-A54BC4620CA6}"/>
              </a:ext>
            </a:extLst>
          </p:cNvPr>
          <p:cNvPicPr>
            <a:picLocks noChangeAspect="1"/>
          </p:cNvPicPr>
          <p:nvPr/>
        </p:nvPicPr>
        <p:blipFill rotWithShape="1">
          <a:blip r:embed="rId6"/>
          <a:srcRect l="1043" t="10174" r="27193" b="81601"/>
          <a:stretch/>
        </p:blipFill>
        <p:spPr>
          <a:xfrm>
            <a:off x="1" y="1596661"/>
            <a:ext cx="5231904" cy="332720"/>
          </a:xfrm>
          <a:prstGeom prst="rect">
            <a:avLst/>
          </a:prstGeom>
        </p:spPr>
      </p:pic>
    </p:spTree>
    <p:extLst>
      <p:ext uri="{BB962C8B-B14F-4D97-AF65-F5344CB8AC3E}">
        <p14:creationId xmlns:p14="http://schemas.microsoft.com/office/powerpoint/2010/main" val="3248448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8012F12-E477-443A-955A-C5BB27EFE155}"/>
              </a:ext>
            </a:extLst>
          </p:cNvPr>
          <p:cNvPicPr>
            <a:picLocks noChangeAspect="1"/>
          </p:cNvPicPr>
          <p:nvPr/>
        </p:nvPicPr>
        <p:blipFill>
          <a:blip r:embed="rId3"/>
          <a:stretch>
            <a:fillRect/>
          </a:stretch>
        </p:blipFill>
        <p:spPr>
          <a:xfrm>
            <a:off x="25878" y="1442618"/>
            <a:ext cx="7749469" cy="5082726"/>
          </a:xfrm>
          <a:prstGeom prst="rect">
            <a:avLst/>
          </a:prstGeom>
        </p:spPr>
      </p:pic>
      <p:pic>
        <p:nvPicPr>
          <p:cNvPr id="19" name="図 18">
            <a:extLst>
              <a:ext uri="{FF2B5EF4-FFF2-40B4-BE49-F238E27FC236}">
                <a16:creationId xmlns:a16="http://schemas.microsoft.com/office/drawing/2014/main" id="{96DA2054-FF07-440A-9791-C3BFCE7AC293}"/>
              </a:ext>
            </a:extLst>
          </p:cNvPr>
          <p:cNvPicPr>
            <a:picLocks noChangeAspect="1"/>
          </p:cNvPicPr>
          <p:nvPr/>
        </p:nvPicPr>
        <p:blipFill rotWithShape="1">
          <a:blip r:embed="rId4"/>
          <a:srcRect t="9948" r="27799" b="81932"/>
          <a:stretch/>
        </p:blipFill>
        <p:spPr>
          <a:xfrm>
            <a:off x="25878" y="1459995"/>
            <a:ext cx="6465568" cy="421859"/>
          </a:xfrm>
          <a:prstGeom prst="rect">
            <a:avLst/>
          </a:prstGeom>
        </p:spPr>
      </p:pic>
      <p:sp>
        <p:nvSpPr>
          <p:cNvPr id="25" name="正方形/長方形 24">
            <a:extLst>
              <a:ext uri="{FF2B5EF4-FFF2-40B4-BE49-F238E27FC236}">
                <a16:creationId xmlns:a16="http://schemas.microsoft.com/office/drawing/2014/main" id="{DA353041-1075-4AF1-BF02-F9012A709CA2}"/>
              </a:ext>
            </a:extLst>
          </p:cNvPr>
          <p:cNvSpPr/>
          <p:nvPr/>
        </p:nvSpPr>
        <p:spPr>
          <a:xfrm>
            <a:off x="2135560" y="6320847"/>
            <a:ext cx="432048" cy="2044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テキスト プレースホルダー 1">
            <a:extLst>
              <a:ext uri="{FF2B5EF4-FFF2-40B4-BE49-F238E27FC236}">
                <a16:creationId xmlns:a16="http://schemas.microsoft.com/office/drawing/2014/main" id="{730E6A6A-6F66-47D2-B2F9-B9979675C618}"/>
              </a:ext>
            </a:extLst>
          </p:cNvPr>
          <p:cNvSpPr>
            <a:spLocks noGrp="1"/>
          </p:cNvSpPr>
          <p:nvPr>
            <p:ph type="body" sz="quarter" idx="10"/>
          </p:nvPr>
        </p:nvSpPr>
        <p:spPr>
          <a:xfrm>
            <a:off x="278175" y="721962"/>
            <a:ext cx="11366500" cy="36957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削除をした履歴を残しつつ、土地を削除する方法を説明します。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5423E58E-C548-455D-9E8E-2188B4FAE6A8}"/>
              </a:ext>
            </a:extLst>
          </p:cNvPr>
          <p:cNvSpPr txBox="1"/>
          <p:nvPr/>
        </p:nvSpPr>
        <p:spPr>
          <a:xfrm>
            <a:off x="7968208" y="1340768"/>
            <a:ext cx="3960440" cy="40010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農地補正タブ</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削除タブ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削除する土地を検索します。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補正対象欄の選択にチェックを入れます。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更新ボタンをクリックすると下記メッセージが表示されます。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」をクリックすると土地が削除されます。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1FB2601E-6C07-427C-9722-D9C67496CDEA}"/>
              </a:ext>
            </a:extLst>
          </p:cNvPr>
          <p:cNvSpPr/>
          <p:nvPr/>
        </p:nvSpPr>
        <p:spPr>
          <a:xfrm>
            <a:off x="1343472" y="1479318"/>
            <a:ext cx="465460" cy="419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1A714C0B-1988-461E-9F9E-C0B7D83D8A63}"/>
              </a:ext>
            </a:extLst>
          </p:cNvPr>
          <p:cNvSpPr/>
          <p:nvPr/>
        </p:nvSpPr>
        <p:spPr>
          <a:xfrm>
            <a:off x="85565" y="1846465"/>
            <a:ext cx="344965" cy="214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312C72F9-9432-4DCA-88CB-DB6ED5EEA807}"/>
              </a:ext>
            </a:extLst>
          </p:cNvPr>
          <p:cNvSpPr/>
          <p:nvPr/>
        </p:nvSpPr>
        <p:spPr>
          <a:xfrm>
            <a:off x="668529" y="2042654"/>
            <a:ext cx="314903" cy="225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E0DFCCF0-12A4-4795-91D3-312272C99638}"/>
              </a:ext>
            </a:extLst>
          </p:cNvPr>
          <p:cNvSpPr/>
          <p:nvPr/>
        </p:nvSpPr>
        <p:spPr>
          <a:xfrm>
            <a:off x="7248128" y="2399322"/>
            <a:ext cx="314903" cy="225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7" name="正方形/長方形 36">
            <a:extLst>
              <a:ext uri="{FF2B5EF4-FFF2-40B4-BE49-F238E27FC236}">
                <a16:creationId xmlns:a16="http://schemas.microsoft.com/office/drawing/2014/main" id="{18CBA0FF-609D-489E-B950-09C9111905D9}"/>
              </a:ext>
            </a:extLst>
          </p:cNvPr>
          <p:cNvSpPr/>
          <p:nvPr/>
        </p:nvSpPr>
        <p:spPr>
          <a:xfrm>
            <a:off x="247482" y="2389213"/>
            <a:ext cx="183048" cy="823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7" name="図 6">
            <a:extLst>
              <a:ext uri="{FF2B5EF4-FFF2-40B4-BE49-F238E27FC236}">
                <a16:creationId xmlns:a16="http://schemas.microsoft.com/office/drawing/2014/main" id="{82E271C9-812A-4059-99AA-B0FE9FA723AF}"/>
              </a:ext>
            </a:extLst>
          </p:cNvPr>
          <p:cNvPicPr>
            <a:picLocks noChangeAspect="1"/>
          </p:cNvPicPr>
          <p:nvPr/>
        </p:nvPicPr>
        <p:blipFill>
          <a:blip r:embed="rId5"/>
          <a:stretch>
            <a:fillRect/>
          </a:stretch>
        </p:blipFill>
        <p:spPr>
          <a:xfrm>
            <a:off x="8256240" y="3364856"/>
            <a:ext cx="3484027" cy="1238250"/>
          </a:xfrm>
          <a:prstGeom prst="rect">
            <a:avLst/>
          </a:prstGeom>
        </p:spPr>
      </p:pic>
      <p:sp>
        <p:nvSpPr>
          <p:cNvPr id="38" name="正方形/長方形 37">
            <a:extLst>
              <a:ext uri="{FF2B5EF4-FFF2-40B4-BE49-F238E27FC236}">
                <a16:creationId xmlns:a16="http://schemas.microsoft.com/office/drawing/2014/main" id="{C39C325C-21CF-43C3-A985-35F3458116FA}"/>
              </a:ext>
            </a:extLst>
          </p:cNvPr>
          <p:cNvSpPr/>
          <p:nvPr/>
        </p:nvSpPr>
        <p:spPr>
          <a:xfrm>
            <a:off x="9454379" y="4221088"/>
            <a:ext cx="45804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円/楕円 40">
            <a:extLst>
              <a:ext uri="{FF2B5EF4-FFF2-40B4-BE49-F238E27FC236}">
                <a16:creationId xmlns:a16="http://schemas.microsoft.com/office/drawing/2014/main" id="{9F579E3F-D466-46CF-BE26-DFBF86792588}"/>
              </a:ext>
            </a:extLst>
          </p:cNvPr>
          <p:cNvSpPr/>
          <p:nvPr/>
        </p:nvSpPr>
        <p:spPr>
          <a:xfrm>
            <a:off x="7621408" y="2389213"/>
            <a:ext cx="324119" cy="3004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40">
            <a:extLst>
              <a:ext uri="{FF2B5EF4-FFF2-40B4-BE49-F238E27FC236}">
                <a16:creationId xmlns:a16="http://schemas.microsoft.com/office/drawing/2014/main" id="{A5DC183C-FA9D-44F4-98D3-B58D17CEA7BD}"/>
              </a:ext>
            </a:extLst>
          </p:cNvPr>
          <p:cNvSpPr/>
          <p:nvPr/>
        </p:nvSpPr>
        <p:spPr>
          <a:xfrm>
            <a:off x="201653" y="3263645"/>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1" name="円/楕円 40">
            <a:extLst>
              <a:ext uri="{FF2B5EF4-FFF2-40B4-BE49-F238E27FC236}">
                <a16:creationId xmlns:a16="http://schemas.microsoft.com/office/drawing/2014/main" id="{5D01170B-BB95-427B-AFEF-09C2A5C6C57A}"/>
              </a:ext>
            </a:extLst>
          </p:cNvPr>
          <p:cNvSpPr/>
          <p:nvPr/>
        </p:nvSpPr>
        <p:spPr>
          <a:xfrm>
            <a:off x="1808932" y="6251707"/>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40">
            <a:extLst>
              <a:ext uri="{FF2B5EF4-FFF2-40B4-BE49-F238E27FC236}">
                <a16:creationId xmlns:a16="http://schemas.microsoft.com/office/drawing/2014/main" id="{9F2F1132-0C61-45CF-87A8-097FB9C32167}"/>
              </a:ext>
            </a:extLst>
          </p:cNvPr>
          <p:cNvSpPr/>
          <p:nvPr/>
        </p:nvSpPr>
        <p:spPr>
          <a:xfrm>
            <a:off x="9067846" y="4235009"/>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0C6041CE-DA62-467C-9E45-388D1C9C84A4}"/>
              </a:ext>
            </a:extLst>
          </p:cNvPr>
          <p:cNvSpPr>
            <a:spLocks noGrp="1"/>
          </p:cNvSpPr>
          <p:nvPr>
            <p:ph type="title"/>
          </p:nvPr>
        </p:nvSpPr>
        <p:spPr/>
        <p:txBody>
          <a:bodyPr/>
          <a:lstStyle/>
          <a:p>
            <a:r>
              <a:rPr kumimoji="1" lang="en-US" altLang="ja-JP" dirty="0"/>
              <a:t>4-13</a:t>
            </a:r>
            <a:r>
              <a:rPr kumimoji="1" lang="ja-JP" altLang="en-US" dirty="0"/>
              <a:t>．土地を削除する（</a:t>
            </a:r>
            <a:r>
              <a:rPr kumimoji="1" lang="en-US" altLang="ja-JP" dirty="0"/>
              <a:t>1/2</a:t>
            </a:r>
            <a:r>
              <a:rPr kumimoji="1" lang="ja-JP" altLang="en-US" dirty="0"/>
              <a:t>）</a:t>
            </a:r>
          </a:p>
        </p:txBody>
      </p:sp>
    </p:spTree>
    <p:extLst>
      <p:ext uri="{BB962C8B-B14F-4D97-AF65-F5344CB8AC3E}">
        <p14:creationId xmlns:p14="http://schemas.microsoft.com/office/powerpoint/2010/main" val="265779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C9ED66-E9F5-4870-A68C-B0CA93F42310}"/>
              </a:ext>
            </a:extLst>
          </p:cNvPr>
          <p:cNvPicPr>
            <a:picLocks noChangeAspect="1"/>
          </p:cNvPicPr>
          <p:nvPr/>
        </p:nvPicPr>
        <p:blipFill>
          <a:blip r:embed="rId3"/>
          <a:stretch>
            <a:fillRect/>
          </a:stretch>
        </p:blipFill>
        <p:spPr>
          <a:xfrm>
            <a:off x="30414" y="1321768"/>
            <a:ext cx="7704331" cy="4999079"/>
          </a:xfrm>
          <a:prstGeom prst="rect">
            <a:avLst/>
          </a:prstGeom>
        </p:spPr>
      </p:pic>
      <p:pic>
        <p:nvPicPr>
          <p:cNvPr id="16" name="図 15">
            <a:extLst>
              <a:ext uri="{FF2B5EF4-FFF2-40B4-BE49-F238E27FC236}">
                <a16:creationId xmlns:a16="http://schemas.microsoft.com/office/drawing/2014/main" id="{0DDA10ED-2FC9-420E-9306-C0FFC4B48FA9}"/>
              </a:ext>
            </a:extLst>
          </p:cNvPr>
          <p:cNvPicPr>
            <a:picLocks noChangeAspect="1"/>
          </p:cNvPicPr>
          <p:nvPr/>
        </p:nvPicPr>
        <p:blipFill rotWithShape="1">
          <a:blip r:embed="rId4"/>
          <a:srcRect l="-1" t="9736" r="26966" b="81816"/>
          <a:stretch/>
        </p:blipFill>
        <p:spPr>
          <a:xfrm>
            <a:off x="57099" y="1366788"/>
            <a:ext cx="6028717" cy="386714"/>
          </a:xfrm>
          <a:prstGeom prst="rect">
            <a:avLst/>
          </a:prstGeom>
        </p:spPr>
      </p:pic>
      <p:sp>
        <p:nvSpPr>
          <p:cNvPr id="26" name="テキスト プレースホルダー 1">
            <a:extLst>
              <a:ext uri="{FF2B5EF4-FFF2-40B4-BE49-F238E27FC236}">
                <a16:creationId xmlns:a16="http://schemas.microsoft.com/office/drawing/2014/main" id="{730E6A6A-6F66-47D2-B2F9-B9979675C618}"/>
              </a:ext>
            </a:extLst>
          </p:cNvPr>
          <p:cNvSpPr>
            <a:spLocks noGrp="1"/>
          </p:cNvSpPr>
          <p:nvPr>
            <p:ph type="body" sz="quarter" idx="10"/>
          </p:nvPr>
        </p:nvSpPr>
        <p:spPr>
          <a:xfrm>
            <a:off x="278175" y="721962"/>
            <a:ext cx="11366500" cy="369575"/>
          </a:xfrm>
        </p:spPr>
        <p:txBody>
          <a:bodyPr/>
          <a:lstStyle/>
          <a:p>
            <a:r>
              <a:rPr lang="ja-JP" altLang="en-US" dirty="0">
                <a:latin typeface="Meiryo" panose="020B0604030504040204" pitchFamily="50" charset="-128"/>
                <a:ea typeface="Meiryo" panose="020B0604030504040204" pitchFamily="50" charset="-128"/>
                <a:cs typeface="Meiryo UI" panose="020B0604030504040204" pitchFamily="50" charset="-128"/>
              </a:rPr>
              <a:t>削除された土地を、土地農家詳細検索で確認します。</a:t>
            </a:r>
            <a:endParaRPr lang="en-US" altLang="ja-JP" dirty="0">
              <a:latin typeface="Meiryo" panose="020B0604030504040204" pitchFamily="50" charset="-128"/>
              <a:ea typeface="Meiryo"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5423E58E-C548-455D-9E8E-2188B4FAE6A8}"/>
              </a:ext>
            </a:extLst>
          </p:cNvPr>
          <p:cNvSpPr txBox="1"/>
          <p:nvPr/>
        </p:nvSpPr>
        <p:spPr>
          <a:xfrm>
            <a:off x="7968208" y="1340768"/>
            <a:ext cx="3960440" cy="35702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土地農家詳細検索タブ</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検索対象を「土地履歴データ」にします。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検索条件を下記のように設定します。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種類：土地履歴</a:t>
            </a: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条件項目：大字コード　</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比較演算子：と等しい</a:t>
            </a: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条件値：宮城</a:t>
            </a: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→大字コードが宮城と設定されているで履歴の発生した（権利移動や転用、削除等）土地を検索する。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「検索」をクリックします。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　検索条件に合致した土地が表示されます。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1FB2601E-6C07-427C-9722-D9C67496CDEA}"/>
              </a:ext>
            </a:extLst>
          </p:cNvPr>
          <p:cNvSpPr/>
          <p:nvPr/>
        </p:nvSpPr>
        <p:spPr>
          <a:xfrm>
            <a:off x="2855640" y="1373791"/>
            <a:ext cx="432048" cy="379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1A714C0B-1988-461E-9F9E-C0B7D83D8A63}"/>
              </a:ext>
            </a:extLst>
          </p:cNvPr>
          <p:cNvSpPr/>
          <p:nvPr/>
        </p:nvSpPr>
        <p:spPr>
          <a:xfrm>
            <a:off x="57099" y="2309700"/>
            <a:ext cx="3014565" cy="214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312C72F9-9432-4DCA-88CB-DB6ED5EEA807}"/>
              </a:ext>
            </a:extLst>
          </p:cNvPr>
          <p:cNvSpPr/>
          <p:nvPr/>
        </p:nvSpPr>
        <p:spPr>
          <a:xfrm>
            <a:off x="2036681" y="1820066"/>
            <a:ext cx="962975" cy="214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E0DFCCF0-12A4-4795-91D3-312272C99638}"/>
              </a:ext>
            </a:extLst>
          </p:cNvPr>
          <p:cNvSpPr/>
          <p:nvPr/>
        </p:nvSpPr>
        <p:spPr>
          <a:xfrm>
            <a:off x="30414" y="3139845"/>
            <a:ext cx="7704331" cy="1009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円/楕円 40">
            <a:extLst>
              <a:ext uri="{FF2B5EF4-FFF2-40B4-BE49-F238E27FC236}">
                <a16:creationId xmlns:a16="http://schemas.microsoft.com/office/drawing/2014/main" id="{9F579E3F-D466-46CF-BE26-DFBF86792588}"/>
              </a:ext>
            </a:extLst>
          </p:cNvPr>
          <p:cNvSpPr/>
          <p:nvPr/>
        </p:nvSpPr>
        <p:spPr>
          <a:xfrm>
            <a:off x="1618579" y="1761689"/>
            <a:ext cx="324119" cy="3004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40">
            <a:extLst>
              <a:ext uri="{FF2B5EF4-FFF2-40B4-BE49-F238E27FC236}">
                <a16:creationId xmlns:a16="http://schemas.microsoft.com/office/drawing/2014/main" id="{A5DC183C-FA9D-44F4-98D3-B58D17CEA7BD}"/>
              </a:ext>
            </a:extLst>
          </p:cNvPr>
          <p:cNvSpPr/>
          <p:nvPr/>
        </p:nvSpPr>
        <p:spPr>
          <a:xfrm>
            <a:off x="556963" y="2051331"/>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1" name="円/楕円 40">
            <a:extLst>
              <a:ext uri="{FF2B5EF4-FFF2-40B4-BE49-F238E27FC236}">
                <a16:creationId xmlns:a16="http://schemas.microsoft.com/office/drawing/2014/main" id="{5D01170B-BB95-427B-AFEF-09C2A5C6C57A}"/>
              </a:ext>
            </a:extLst>
          </p:cNvPr>
          <p:cNvSpPr/>
          <p:nvPr/>
        </p:nvSpPr>
        <p:spPr>
          <a:xfrm>
            <a:off x="3615046" y="2577137"/>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40">
            <a:extLst>
              <a:ext uri="{FF2B5EF4-FFF2-40B4-BE49-F238E27FC236}">
                <a16:creationId xmlns:a16="http://schemas.microsoft.com/office/drawing/2014/main" id="{9F2F1132-0C61-45CF-87A8-097FB9C32167}"/>
              </a:ext>
            </a:extLst>
          </p:cNvPr>
          <p:cNvSpPr/>
          <p:nvPr/>
        </p:nvSpPr>
        <p:spPr>
          <a:xfrm>
            <a:off x="4151785" y="4256209"/>
            <a:ext cx="267533" cy="2601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1CFEC174-94BA-46A1-B95D-A4E6DE024042}"/>
              </a:ext>
            </a:extLst>
          </p:cNvPr>
          <p:cNvSpPr/>
          <p:nvPr/>
        </p:nvSpPr>
        <p:spPr>
          <a:xfrm>
            <a:off x="3748813" y="2875433"/>
            <a:ext cx="402972" cy="192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23808F98-76C2-4EBB-BD72-D47CFADB99A0}"/>
              </a:ext>
            </a:extLst>
          </p:cNvPr>
          <p:cNvSpPr>
            <a:spLocks noGrp="1"/>
          </p:cNvSpPr>
          <p:nvPr>
            <p:ph type="title"/>
          </p:nvPr>
        </p:nvSpPr>
        <p:spPr/>
        <p:txBody>
          <a:bodyPr/>
          <a:lstStyle/>
          <a:p>
            <a:r>
              <a:rPr kumimoji="1" lang="en-US" altLang="ja-JP" dirty="0"/>
              <a:t>4-13</a:t>
            </a:r>
            <a:r>
              <a:rPr kumimoji="1" lang="ja-JP" altLang="en-US" dirty="0"/>
              <a:t>．土地を削除する（</a:t>
            </a:r>
            <a:r>
              <a:rPr kumimoji="1" lang="en-US" altLang="ja-JP" dirty="0"/>
              <a:t>2/2</a:t>
            </a:r>
            <a:r>
              <a:rPr kumimoji="1" lang="ja-JP" altLang="en-US" dirty="0"/>
              <a:t>）</a:t>
            </a:r>
          </a:p>
        </p:txBody>
      </p:sp>
    </p:spTree>
    <p:extLst>
      <p:ext uri="{BB962C8B-B14F-4D97-AF65-F5344CB8AC3E}">
        <p14:creationId xmlns:p14="http://schemas.microsoft.com/office/powerpoint/2010/main" val="3694697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5.</a:t>
            </a:r>
            <a:r>
              <a:rPr lang="ja-JP" altLang="en-US" dirty="0"/>
              <a:t>実務操作</a:t>
            </a:r>
            <a:r>
              <a:rPr lang="en-US" altLang="ja-JP" dirty="0"/>
              <a:t>_</a:t>
            </a:r>
            <a:r>
              <a:rPr lang="ja-JP" altLang="en-US" dirty="0"/>
              <a:t>申請受付・総会業務</a:t>
            </a:r>
            <a:endParaRPr kumimoji="1" lang="ja-JP" altLang="en-US" dirty="0"/>
          </a:p>
        </p:txBody>
      </p:sp>
    </p:spTree>
    <p:extLst>
      <p:ext uri="{BB962C8B-B14F-4D97-AF65-F5344CB8AC3E}">
        <p14:creationId xmlns:p14="http://schemas.microsoft.com/office/powerpoint/2010/main" val="248412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F2E5573-A2CD-47D4-A207-F0280C9C91FE}"/>
              </a:ext>
            </a:extLst>
          </p:cNvPr>
          <p:cNvPicPr>
            <a:picLocks noChangeAspect="1"/>
          </p:cNvPicPr>
          <p:nvPr/>
        </p:nvPicPr>
        <p:blipFill>
          <a:blip r:embed="rId3"/>
          <a:stretch>
            <a:fillRect/>
          </a:stretch>
        </p:blipFill>
        <p:spPr>
          <a:xfrm>
            <a:off x="91727" y="1700808"/>
            <a:ext cx="6409875" cy="4592441"/>
          </a:xfrm>
          <a:prstGeom prst="rect">
            <a:avLst/>
          </a:prstGeom>
        </p:spPr>
      </p:pic>
      <p:pic>
        <p:nvPicPr>
          <p:cNvPr id="22" name="図 21">
            <a:extLst>
              <a:ext uri="{FF2B5EF4-FFF2-40B4-BE49-F238E27FC236}">
                <a16:creationId xmlns:a16="http://schemas.microsoft.com/office/drawing/2014/main" id="{D17A7D7F-82F7-4555-8277-348CAF0D464B}"/>
              </a:ext>
            </a:extLst>
          </p:cNvPr>
          <p:cNvPicPr>
            <a:picLocks noChangeAspect="1"/>
          </p:cNvPicPr>
          <p:nvPr/>
        </p:nvPicPr>
        <p:blipFill rotWithShape="1">
          <a:blip r:embed="rId4"/>
          <a:srcRect t="10295" r="14930" b="78690"/>
          <a:stretch/>
        </p:blipFill>
        <p:spPr>
          <a:xfrm>
            <a:off x="91727" y="1708791"/>
            <a:ext cx="6409875" cy="555145"/>
          </a:xfrm>
          <a:prstGeom prst="rect">
            <a:avLst/>
          </a:prstGeom>
        </p:spPr>
      </p:pic>
      <p:sp>
        <p:nvSpPr>
          <p:cNvPr id="88" name="テキスト ボックス 87"/>
          <p:cNvSpPr txBox="1"/>
          <p:nvPr/>
        </p:nvSpPr>
        <p:spPr>
          <a:xfrm>
            <a:off x="6672064" y="1355278"/>
            <a:ext cx="5274866" cy="60016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ユーザ管理（管理者）タブ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新しい行を選択し、右側の入力欄を新規入力状態に切り替えます。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必要な情報を入力します。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入力が完了したら更新ボタンを押下し、ユーザの登録を完了します。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3"/>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285750" indent="-285750">
              <a:buFont typeface="メイリオ" panose="020B0604030504040204" pitchFamily="50" charset="-128"/>
              <a:buChar char="※"/>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登録が完了すると、対象の一般ユーザ宛に登録完了メールとパスワード通知メールが届きます。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285750" indent="-285750">
              <a:buFont typeface="メイリオ" panose="020B0604030504040204" pitchFamily="50" charset="-128"/>
              <a:buChar char="※"/>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285750" indent="-285750">
              <a:buFont typeface="メイリオ" panose="020B0604030504040204" pitchFamily="50" charset="-128"/>
              <a:buChar char="※"/>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メールアドレスを入力しないで登録を行った場合、システム管理者宛に上記メールが届きます。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285750" indent="-285750">
              <a:buFont typeface="メイリオ" panose="020B0604030504040204" pitchFamily="50" charset="-128"/>
              <a:buChar char="※"/>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補足情報</a:t>
            </a:r>
            <a:r>
              <a:rPr lang="en-US" altLang="ja-JP" sz="12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青枠「ロール」では、以下の選択肢から設定します。</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一般</a:t>
            </a:r>
            <a:r>
              <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農業委員会等職員（一般ユーザーの全ての機能が利用できます）</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一般（市町村）</a:t>
            </a:r>
            <a:r>
              <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中間管理機構から業務委託を受けている市町村部局の職員</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r>
              <a:rPr lang="ja-JP" altLang="en-US"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（台帳の閲覧や農用地利用配分計画案の作成に機能が限定されています）</a:t>
            </a:r>
            <a:endParaRPr lang="en-US" altLang="ja-JP" sz="12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lvl="0"/>
            <a:endParaRPr lang="en-US" altLang="ja-JP" sz="16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p:cNvSpPr/>
          <p:nvPr/>
        </p:nvSpPr>
        <p:spPr>
          <a:xfrm>
            <a:off x="191344" y="4736161"/>
            <a:ext cx="3476481" cy="159881"/>
          </a:xfrm>
          <a:prstGeom prst="rect">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16"/>
          <p:cNvSpPr/>
          <p:nvPr/>
        </p:nvSpPr>
        <p:spPr>
          <a:xfrm>
            <a:off x="266394" y="4354642"/>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670761" y="5996898"/>
            <a:ext cx="568839" cy="250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円/楕円 16"/>
          <p:cNvSpPr/>
          <p:nvPr/>
        </p:nvSpPr>
        <p:spPr>
          <a:xfrm>
            <a:off x="2670761" y="5640385"/>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084249" y="2204864"/>
            <a:ext cx="2232248" cy="2305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p:cNvSpPr/>
          <p:nvPr/>
        </p:nvSpPr>
        <p:spPr>
          <a:xfrm>
            <a:off x="6344114" y="2265559"/>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矢印コネクタ 17"/>
          <p:cNvCxnSpPr>
            <a:cxnSpLocks/>
            <a:stCxn id="10" idx="0"/>
          </p:cNvCxnSpPr>
          <p:nvPr/>
        </p:nvCxnSpPr>
        <p:spPr>
          <a:xfrm flipV="1">
            <a:off x="1929585" y="3140968"/>
            <a:ext cx="2127047" cy="15951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p:txBody>
          <a:bodyPr/>
          <a:lstStyle/>
          <a:p>
            <a:r>
              <a:rPr lang="en-US" altLang="ja-JP" dirty="0"/>
              <a:t>1-2.</a:t>
            </a:r>
            <a:r>
              <a:rPr lang="ja-JP" altLang="en-US" dirty="0"/>
              <a:t>一般ユーザを追加する（</a:t>
            </a:r>
            <a:r>
              <a:rPr lang="en-US" altLang="ja-JP" dirty="0"/>
              <a:t>2/3</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cs typeface="Meiryo UI" panose="020B0604030504040204" pitchFamily="50" charset="-128"/>
              </a:rPr>
              <a:t>農業委員会サポートシステムで利用する一般ユーザの登録を行います。</a:t>
            </a:r>
            <a:endParaRPr lang="en-US" altLang="ja-JP" dirty="0">
              <a:cs typeface="Meiryo UI" panose="020B0604030504040204" pitchFamily="50" charset="-128"/>
            </a:endParaRPr>
          </a:p>
          <a:p>
            <a:r>
              <a:rPr lang="ja-JP" altLang="en-US" dirty="0">
                <a:cs typeface="Meiryo UI" panose="020B0604030504040204" pitchFamily="50" charset="-128"/>
              </a:rPr>
              <a:t>本機能は各農業委員会等のシステム管理者のみ実施が可能です。</a:t>
            </a:r>
          </a:p>
        </p:txBody>
      </p:sp>
      <p:sp>
        <p:nvSpPr>
          <p:cNvPr id="20" name="正方形/長方形 19"/>
          <p:cNvSpPr/>
          <p:nvPr/>
        </p:nvSpPr>
        <p:spPr>
          <a:xfrm>
            <a:off x="4583832" y="3645025"/>
            <a:ext cx="1551650" cy="2160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2027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6333536" y="1741782"/>
            <a:ext cx="5379088" cy="28007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■本システムでの操作</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zh-TW" altLang="en-US" sz="1600" dirty="0">
                <a:latin typeface="メイリオ" panose="020B0604030504040204" pitchFamily="50" charset="-128"/>
                <a:ea typeface="メイリオ" panose="020B0604030504040204" pitchFamily="50" charset="-128"/>
                <a:cs typeface="Meiryo UI" panose="020B0604030504040204" pitchFamily="50" charset="-128"/>
              </a:rPr>
              <a:t>申請受付</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a:t>
            </a:r>
            <a:r>
              <a:rPr lang="zh-TW" altLang="en-US" sz="1600" dirty="0">
                <a:latin typeface="メイリオ" panose="020B0604030504040204" pitchFamily="50" charset="-128"/>
                <a:ea typeface="メイリオ" panose="020B0604030504040204" pitchFamily="50" charset="-128"/>
                <a:cs typeface="Meiryo UI" panose="020B0604030504040204" pitchFamily="50" charset="-128"/>
              </a:rPr>
              <a:t>議案処理</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の中で、</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 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4</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の操作を行います。次頁以降、それぞれの操作方法について説明します。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①申請の受付登録を行う</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lt"/>
              <a:buAutoNum type="arabicPeriod"/>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②議案を作成する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lt"/>
              <a:buAutoNum type="arabicPeriod"/>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③議決結果の登録を行う</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lt"/>
              <a:buAutoNum type="arabicPeriod"/>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④議決結果を農地台帳へ反映する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7" name="正方形/長方形 26"/>
          <p:cNvSpPr/>
          <p:nvPr/>
        </p:nvSpPr>
        <p:spPr>
          <a:xfrm>
            <a:off x="1199456" y="1857148"/>
            <a:ext cx="4104456" cy="283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申請書を受理する</a:t>
            </a:r>
            <a:endParaRPr kumimoji="1" lang="en-US" altLang="ja-JP"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199456" y="2420888"/>
            <a:ext cx="4104456" cy="4308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申請の受付登録を行う</a:t>
            </a:r>
            <a:endParaRPr kumimoji="1" lang="en-US" altLang="ja-JP"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（必要に応じて申請の修正・削除を行う）</a:t>
            </a:r>
            <a:endParaRPr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99456" y="3140710"/>
            <a:ext cx="4104456" cy="4425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議案</a:t>
            </a: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を</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作成する</a:t>
            </a:r>
            <a:endParaRPr kumimoji="1" lang="en-US" altLang="ja-JP"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必要に応じて議案の修正を行う）</a:t>
            </a:r>
            <a:endParaRPr kumimoji="1"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1199456" y="3853095"/>
            <a:ext cx="4104456" cy="3069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意見書作成</a:t>
            </a:r>
            <a:r>
              <a:rPr kumimoji="1" lang="en-US" altLang="ja-JP"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必要な場合</a:t>
            </a:r>
            <a:r>
              <a:rPr kumimoji="1" lang="en-US" altLang="ja-JP"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1199456" y="4464253"/>
            <a:ext cx="4104456" cy="3038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総会で決議する</a:t>
            </a:r>
            <a:endParaRPr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1199456" y="5092991"/>
            <a:ext cx="4104456" cy="26752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議決結果の登録を行う</a:t>
            </a:r>
            <a:endParaRPr kumimoji="1"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1199456" y="5669957"/>
            <a:ext cx="4104456" cy="27932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④議決結果を農地台帳へ反映する</a:t>
            </a:r>
            <a:endParaRPr kumimoji="1" lang="en-US" sz="120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rot="5400000">
            <a:off x="3146031" y="2063611"/>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5" name="右矢印 34"/>
          <p:cNvSpPr/>
          <p:nvPr/>
        </p:nvSpPr>
        <p:spPr>
          <a:xfrm rot="5400000">
            <a:off x="3146031" y="2783691"/>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6" name="右矢印 35"/>
          <p:cNvSpPr/>
          <p:nvPr/>
        </p:nvSpPr>
        <p:spPr>
          <a:xfrm rot="5400000">
            <a:off x="3146031" y="3503771"/>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7" name="右矢印 36"/>
          <p:cNvSpPr/>
          <p:nvPr/>
        </p:nvSpPr>
        <p:spPr>
          <a:xfrm rot="5400000">
            <a:off x="3146031" y="4098265"/>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8" name="右矢印 37"/>
          <p:cNvSpPr/>
          <p:nvPr/>
        </p:nvSpPr>
        <p:spPr>
          <a:xfrm rot="5400000">
            <a:off x="3146031" y="4727907"/>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9" name="右矢印 38"/>
          <p:cNvSpPr/>
          <p:nvPr/>
        </p:nvSpPr>
        <p:spPr>
          <a:xfrm rot="5400000">
            <a:off x="3146031" y="5308689"/>
            <a:ext cx="283314" cy="4218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12977" y="1988840"/>
            <a:ext cx="461665" cy="2020942"/>
          </a:xfrm>
          <a:prstGeom prst="rect">
            <a:avLst/>
          </a:prstGeom>
          <a:noFill/>
        </p:spPr>
        <p:txBody>
          <a:bodyPr vert="eaVert" wrap="square" rtlCol="0">
            <a:spAutoFit/>
          </a:bodyPr>
          <a:lstStyle/>
          <a:p>
            <a:r>
              <a:rPr lang="ja-JP" altLang="en-US" dirty="0">
                <a:latin typeface="メイリオ" panose="020B0604030504040204" pitchFamily="50" charset="-128"/>
                <a:ea typeface="メイリオ" panose="020B0604030504040204" pitchFamily="50" charset="-128"/>
              </a:rPr>
              <a:t>業務イメージ</a:t>
            </a:r>
          </a:p>
        </p:txBody>
      </p:sp>
      <p:sp>
        <p:nvSpPr>
          <p:cNvPr id="24" name="正方形/長方形 23"/>
          <p:cNvSpPr/>
          <p:nvPr/>
        </p:nvSpPr>
        <p:spPr>
          <a:xfrm>
            <a:off x="488163" y="1741783"/>
            <a:ext cx="5535829" cy="43515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p:cNvSpPr/>
          <p:nvPr/>
        </p:nvSpPr>
        <p:spPr>
          <a:xfrm>
            <a:off x="911424" y="6165304"/>
            <a:ext cx="2520280" cy="2880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農業委員会等が本システムで行う作業</a:t>
            </a:r>
            <a:endParaRPr kumimoji="1" lang="en-US" altLang="ja-JP"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3503712" y="6166366"/>
            <a:ext cx="2520280" cy="288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その他</a:t>
            </a:r>
            <a:endParaRPr kumimoji="1" lang="en-US" altLang="ja-JP"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415752" y="6165304"/>
            <a:ext cx="49567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凡例</a:t>
            </a:r>
            <a:endParaRPr kumimoji="1" lang="en-US" altLang="ja-JP" sz="105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lstStyle/>
          <a:p>
            <a:r>
              <a:rPr lang="en-US" altLang="ja-JP" dirty="0"/>
              <a:t>5</a:t>
            </a:r>
            <a:r>
              <a:rPr lang="ja-JP" altLang="en-US" dirty="0"/>
              <a:t>．申請受付・総会業務の全体の流れ</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本節では月次の総会に向けて、農地法（第</a:t>
            </a:r>
            <a:r>
              <a:rPr lang="en-US" altLang="ja-JP" dirty="0"/>
              <a:t>3</a:t>
            </a:r>
            <a:r>
              <a:rPr lang="ja-JP" altLang="en-US" dirty="0"/>
              <a:t>条・</a:t>
            </a:r>
            <a:r>
              <a:rPr lang="en-US" altLang="ja-JP" dirty="0"/>
              <a:t>4</a:t>
            </a:r>
            <a:r>
              <a:rPr lang="ja-JP" altLang="en-US" dirty="0"/>
              <a:t>条・</a:t>
            </a:r>
            <a:r>
              <a:rPr lang="en-US" altLang="ja-JP" dirty="0"/>
              <a:t>5</a:t>
            </a:r>
            <a:r>
              <a:rPr lang="ja-JP" altLang="en-US" dirty="0"/>
              <a:t>条・</a:t>
            </a:r>
            <a:r>
              <a:rPr lang="en-US" altLang="ja-JP" dirty="0"/>
              <a:t>18</a:t>
            </a:r>
            <a:r>
              <a:rPr lang="ja-JP" altLang="en-US" dirty="0"/>
              <a:t>条）や基盤法（農用地利用集積計画の決定）の法令に基づいた申請受付および議案処理を行う場面の操作手順について説明します。</a:t>
            </a:r>
          </a:p>
        </p:txBody>
      </p:sp>
    </p:spTree>
    <p:extLst>
      <p:ext uri="{BB962C8B-B14F-4D97-AF65-F5344CB8AC3E}">
        <p14:creationId xmlns:p14="http://schemas.microsoft.com/office/powerpoint/2010/main" val="1013161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97B2F31-00FA-48E5-8F13-59F0368A8C85}"/>
              </a:ext>
            </a:extLst>
          </p:cNvPr>
          <p:cNvPicPr>
            <a:picLocks noChangeAspect="1"/>
          </p:cNvPicPr>
          <p:nvPr/>
        </p:nvPicPr>
        <p:blipFill>
          <a:blip r:embed="rId3"/>
          <a:stretch>
            <a:fillRect/>
          </a:stretch>
        </p:blipFill>
        <p:spPr>
          <a:xfrm>
            <a:off x="11802" y="1965337"/>
            <a:ext cx="6250596" cy="4458602"/>
          </a:xfrm>
          <a:prstGeom prst="rect">
            <a:avLst/>
          </a:prstGeom>
        </p:spPr>
      </p:pic>
      <p:pic>
        <p:nvPicPr>
          <p:cNvPr id="5" name="図 4">
            <a:extLst>
              <a:ext uri="{FF2B5EF4-FFF2-40B4-BE49-F238E27FC236}">
                <a16:creationId xmlns:a16="http://schemas.microsoft.com/office/drawing/2014/main" id="{AF81C8E6-F0AD-4077-AD56-8EE66C62D3BF}"/>
              </a:ext>
            </a:extLst>
          </p:cNvPr>
          <p:cNvPicPr>
            <a:picLocks noChangeAspect="1"/>
          </p:cNvPicPr>
          <p:nvPr/>
        </p:nvPicPr>
        <p:blipFill rotWithShape="1">
          <a:blip r:embed="rId4"/>
          <a:srcRect l="-1" t="9823" r="26344" b="81514"/>
          <a:stretch/>
        </p:blipFill>
        <p:spPr>
          <a:xfrm>
            <a:off x="31627" y="1963024"/>
            <a:ext cx="5135990" cy="402671"/>
          </a:xfrm>
          <a:prstGeom prst="rect">
            <a:avLst/>
          </a:prstGeom>
        </p:spPr>
      </p:pic>
      <p:pic>
        <p:nvPicPr>
          <p:cNvPr id="9" name="図 8">
            <a:extLst>
              <a:ext uri="{FF2B5EF4-FFF2-40B4-BE49-F238E27FC236}">
                <a16:creationId xmlns:a16="http://schemas.microsoft.com/office/drawing/2014/main" id="{9709892E-20A3-425F-BAAC-AC3431D6369C}"/>
              </a:ext>
            </a:extLst>
          </p:cNvPr>
          <p:cNvPicPr>
            <a:picLocks noChangeAspect="1"/>
          </p:cNvPicPr>
          <p:nvPr/>
        </p:nvPicPr>
        <p:blipFill>
          <a:blip r:embed="rId5"/>
          <a:stretch>
            <a:fillRect/>
          </a:stretch>
        </p:blipFill>
        <p:spPr>
          <a:xfrm>
            <a:off x="6323990" y="1971383"/>
            <a:ext cx="5783716" cy="4400842"/>
          </a:xfrm>
          <a:prstGeom prst="rect">
            <a:avLst/>
          </a:prstGeom>
        </p:spPr>
      </p:pic>
      <p:sp>
        <p:nvSpPr>
          <p:cNvPr id="89" name="円/楕円 42"/>
          <p:cNvSpPr/>
          <p:nvPr/>
        </p:nvSpPr>
        <p:spPr>
          <a:xfrm>
            <a:off x="1908405" y="2928241"/>
            <a:ext cx="216024" cy="253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90" name="正方形/長方形 89"/>
          <p:cNvSpPr/>
          <p:nvPr/>
        </p:nvSpPr>
        <p:spPr>
          <a:xfrm>
            <a:off x="31627" y="2780928"/>
            <a:ext cx="385886" cy="122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p:cNvSpPr/>
          <p:nvPr/>
        </p:nvSpPr>
        <p:spPr>
          <a:xfrm>
            <a:off x="24704" y="2334428"/>
            <a:ext cx="385886" cy="234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①申請受付</a:t>
            </a:r>
            <a:r>
              <a:rPr lang="en-US" altLang="ja-JP" dirty="0"/>
              <a:t>)</a:t>
            </a:r>
            <a:r>
              <a:rPr lang="ja-JP" altLang="en-US" dirty="0">
                <a:cs typeface="Meiryo UI" panose="020B0604030504040204" pitchFamily="50" charset="-128"/>
              </a:rPr>
              <a:t> （</a:t>
            </a:r>
            <a:r>
              <a:rPr lang="en-US" altLang="ja-JP" dirty="0">
                <a:cs typeface="Meiryo UI" panose="020B0604030504040204" pitchFamily="50" charset="-128"/>
              </a:rPr>
              <a:t>1/2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2"/>
            <a:ext cx="11366500" cy="282358"/>
          </a:xfrm>
        </p:spPr>
        <p:txBody>
          <a:bodyPr>
            <a:normAutofit/>
          </a:bodyPr>
          <a:lstStyle/>
          <a:p>
            <a:r>
              <a:rPr lang="ja-JP" altLang="en-US" sz="1200" dirty="0"/>
              <a:t>農地法（第</a:t>
            </a:r>
            <a:r>
              <a:rPr lang="en-US" altLang="ja-JP" sz="1200" dirty="0"/>
              <a:t>3</a:t>
            </a:r>
            <a:r>
              <a:rPr lang="ja-JP" altLang="en-US" sz="1200" dirty="0"/>
              <a:t>条・</a:t>
            </a:r>
            <a:r>
              <a:rPr lang="en-US" altLang="ja-JP" sz="1200" dirty="0"/>
              <a:t>4</a:t>
            </a:r>
            <a:r>
              <a:rPr lang="ja-JP" altLang="en-US" sz="1200" dirty="0"/>
              <a:t>条・</a:t>
            </a:r>
            <a:r>
              <a:rPr lang="en-US" altLang="ja-JP" sz="1200" dirty="0"/>
              <a:t>5</a:t>
            </a:r>
            <a:r>
              <a:rPr lang="ja-JP" altLang="en-US" sz="1200" dirty="0"/>
              <a:t>条・</a:t>
            </a:r>
            <a:r>
              <a:rPr lang="en-US" altLang="ja-JP" sz="1200" dirty="0"/>
              <a:t>18</a:t>
            </a:r>
            <a:r>
              <a:rPr lang="ja-JP" altLang="en-US" sz="1200" dirty="0"/>
              <a:t>条）や基盤法（農用地利用集積計画の決定）などの申請があった場合に、申請受付機能を利用して、受付登録を行います。</a:t>
            </a:r>
          </a:p>
        </p:txBody>
      </p:sp>
      <p:grpSp>
        <p:nvGrpSpPr>
          <p:cNvPr id="23" name="グループ化 22">
            <a:extLst>
              <a:ext uri="{FF2B5EF4-FFF2-40B4-BE49-F238E27FC236}">
                <a16:creationId xmlns:a16="http://schemas.microsoft.com/office/drawing/2014/main" id="{F60A5E3E-A53A-47D2-BB26-DEB65335003F}"/>
              </a:ext>
            </a:extLst>
          </p:cNvPr>
          <p:cNvGrpSpPr/>
          <p:nvPr/>
        </p:nvGrpSpPr>
        <p:grpSpPr>
          <a:xfrm>
            <a:off x="6357931" y="2780929"/>
            <a:ext cx="5783716" cy="3643012"/>
            <a:chOff x="6258043" y="1983024"/>
            <a:chExt cx="4885102" cy="3161400"/>
          </a:xfrm>
        </p:grpSpPr>
        <p:grpSp>
          <p:nvGrpSpPr>
            <p:cNvPr id="24" name="グループ化 23">
              <a:extLst>
                <a:ext uri="{FF2B5EF4-FFF2-40B4-BE49-F238E27FC236}">
                  <a16:creationId xmlns:a16="http://schemas.microsoft.com/office/drawing/2014/main" id="{F7B7E9F2-FFCC-4B53-9402-3F96FD79B37E}"/>
                </a:ext>
              </a:extLst>
            </p:cNvPr>
            <p:cNvGrpSpPr/>
            <p:nvPr/>
          </p:nvGrpSpPr>
          <p:grpSpPr>
            <a:xfrm>
              <a:off x="6258043" y="2104603"/>
              <a:ext cx="4885102" cy="3039821"/>
              <a:chOff x="6258043" y="2104603"/>
              <a:chExt cx="4885102" cy="3039821"/>
            </a:xfrm>
          </p:grpSpPr>
          <p:sp>
            <p:nvSpPr>
              <p:cNvPr id="28" name="正方形/長方形 27">
                <a:extLst>
                  <a:ext uri="{FF2B5EF4-FFF2-40B4-BE49-F238E27FC236}">
                    <a16:creationId xmlns:a16="http://schemas.microsoft.com/office/drawing/2014/main" id="{CF4DB281-0E32-415C-A50C-E3658041756B}"/>
                  </a:ext>
                </a:extLst>
              </p:cNvPr>
              <p:cNvSpPr/>
              <p:nvPr/>
            </p:nvSpPr>
            <p:spPr>
              <a:xfrm>
                <a:off x="6258043" y="2104603"/>
                <a:ext cx="4885102" cy="2646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A8C6B3C9-D22F-4CD1-AC99-D19F7C39A170}"/>
                  </a:ext>
                </a:extLst>
              </p:cNvPr>
              <p:cNvSpPr/>
              <p:nvPr/>
            </p:nvSpPr>
            <p:spPr>
              <a:xfrm>
                <a:off x="7496492" y="4945349"/>
                <a:ext cx="458681" cy="153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円/楕円 43">
                <a:extLst>
                  <a:ext uri="{FF2B5EF4-FFF2-40B4-BE49-F238E27FC236}">
                    <a16:creationId xmlns:a16="http://schemas.microsoft.com/office/drawing/2014/main" id="{E52ADDDC-FDE2-4EB0-9266-4A70572391DB}"/>
                  </a:ext>
                </a:extLst>
              </p:cNvPr>
              <p:cNvSpPr/>
              <p:nvPr/>
            </p:nvSpPr>
            <p:spPr>
              <a:xfrm>
                <a:off x="8376937" y="3026823"/>
                <a:ext cx="214317" cy="21122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31" name="円/楕円 45">
                <a:extLst>
                  <a:ext uri="{FF2B5EF4-FFF2-40B4-BE49-F238E27FC236}">
                    <a16:creationId xmlns:a16="http://schemas.microsoft.com/office/drawing/2014/main" id="{4EB75172-66FB-4BF9-94E7-9E622F2890D4}"/>
                  </a:ext>
                </a:extLst>
              </p:cNvPr>
              <p:cNvSpPr/>
              <p:nvPr/>
            </p:nvSpPr>
            <p:spPr>
              <a:xfrm>
                <a:off x="7270547" y="4941432"/>
                <a:ext cx="204680" cy="2029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grpSp>
        <p:sp>
          <p:nvSpPr>
            <p:cNvPr id="25" name="正方形/長方形 24">
              <a:extLst>
                <a:ext uri="{FF2B5EF4-FFF2-40B4-BE49-F238E27FC236}">
                  <a16:creationId xmlns:a16="http://schemas.microsoft.com/office/drawing/2014/main" id="{D3FD76D2-C0E1-4382-9993-01625F58B5DB}"/>
                </a:ext>
              </a:extLst>
            </p:cNvPr>
            <p:cNvSpPr/>
            <p:nvPr/>
          </p:nvSpPr>
          <p:spPr>
            <a:xfrm flipH="1" flipV="1">
              <a:off x="6462549" y="1983024"/>
              <a:ext cx="431293" cy="106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36" name="テキスト ボックス 35">
            <a:extLst>
              <a:ext uri="{FF2B5EF4-FFF2-40B4-BE49-F238E27FC236}">
                <a16:creationId xmlns:a16="http://schemas.microsoft.com/office/drawing/2014/main" id="{0FE83C52-E35D-492D-93F1-3B4034E614C9}"/>
              </a:ext>
            </a:extLst>
          </p:cNvPr>
          <p:cNvSpPr txBox="1"/>
          <p:nvPr/>
        </p:nvSpPr>
        <p:spPr>
          <a:xfrm>
            <a:off x="119336" y="980728"/>
            <a:ext cx="11376645"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＜申請受付の流れ：申請受付</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申請受付タブ＞</a:t>
            </a:r>
            <a:endParaRPr lang="en-US" altLang="ja-JP" sz="1200" b="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①申請に応じた起案を選択する。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②</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申請対象</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にて、「受け人」（権利設定がなければ不要）と「対象地</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渡し人」を設定する。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③</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申請内容</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にて、申請に応じた内容を設定する。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④更新を押下する。</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 name="正方形/長方形 19"/>
          <p:cNvSpPr/>
          <p:nvPr/>
        </p:nvSpPr>
        <p:spPr>
          <a:xfrm>
            <a:off x="1388844" y="1971383"/>
            <a:ext cx="386676" cy="385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円/楕円 42">
            <a:extLst>
              <a:ext uri="{FF2B5EF4-FFF2-40B4-BE49-F238E27FC236}">
                <a16:creationId xmlns:a16="http://schemas.microsoft.com/office/drawing/2014/main" id="{F26EAAFC-3C0F-40EF-8ACC-297E00EF7CCF}"/>
              </a:ext>
            </a:extLst>
          </p:cNvPr>
          <p:cNvSpPr/>
          <p:nvPr/>
        </p:nvSpPr>
        <p:spPr>
          <a:xfrm>
            <a:off x="5973560" y="3859282"/>
            <a:ext cx="216024" cy="253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2" name="正方形/長方形 41">
            <a:extLst>
              <a:ext uri="{FF2B5EF4-FFF2-40B4-BE49-F238E27FC236}">
                <a16:creationId xmlns:a16="http://schemas.microsoft.com/office/drawing/2014/main" id="{C60554B9-21D3-40D0-A635-8C7B438C007D}"/>
              </a:ext>
            </a:extLst>
          </p:cNvPr>
          <p:cNvSpPr/>
          <p:nvPr/>
        </p:nvSpPr>
        <p:spPr>
          <a:xfrm>
            <a:off x="181038" y="3011736"/>
            <a:ext cx="1450466" cy="358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a:extLst>
              <a:ext uri="{FF2B5EF4-FFF2-40B4-BE49-F238E27FC236}">
                <a16:creationId xmlns:a16="http://schemas.microsoft.com/office/drawing/2014/main" id="{33B969A5-F4A2-466F-8ADA-5E2212B1082A}"/>
              </a:ext>
            </a:extLst>
          </p:cNvPr>
          <p:cNvSpPr/>
          <p:nvPr/>
        </p:nvSpPr>
        <p:spPr>
          <a:xfrm>
            <a:off x="73394" y="4194636"/>
            <a:ext cx="5771889" cy="170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6" name="図 25">
            <a:extLst>
              <a:ext uri="{FF2B5EF4-FFF2-40B4-BE49-F238E27FC236}">
                <a16:creationId xmlns:a16="http://schemas.microsoft.com/office/drawing/2014/main" id="{D75EF1D7-2A17-423E-9A6A-AEF82F3D86A8}"/>
              </a:ext>
            </a:extLst>
          </p:cNvPr>
          <p:cNvPicPr>
            <a:picLocks noChangeAspect="1"/>
          </p:cNvPicPr>
          <p:nvPr/>
        </p:nvPicPr>
        <p:blipFill rotWithShape="1">
          <a:blip r:embed="rId4"/>
          <a:srcRect l="-1" t="9823" r="26344" b="81514"/>
          <a:stretch/>
        </p:blipFill>
        <p:spPr>
          <a:xfrm>
            <a:off x="6340570" y="1980336"/>
            <a:ext cx="4940006" cy="351803"/>
          </a:xfrm>
          <a:prstGeom prst="rect">
            <a:avLst/>
          </a:prstGeom>
        </p:spPr>
      </p:pic>
      <p:sp>
        <p:nvSpPr>
          <p:cNvPr id="27" name="円/楕円 42">
            <a:extLst>
              <a:ext uri="{FF2B5EF4-FFF2-40B4-BE49-F238E27FC236}">
                <a16:creationId xmlns:a16="http://schemas.microsoft.com/office/drawing/2014/main" id="{425E9CFF-1E14-1A77-A9F0-8A5E3BB2985E}"/>
              </a:ext>
            </a:extLst>
          </p:cNvPr>
          <p:cNvSpPr/>
          <p:nvPr/>
        </p:nvSpPr>
        <p:spPr>
          <a:xfrm>
            <a:off x="4151784" y="2442518"/>
            <a:ext cx="216024" cy="253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76C902A4-5C4D-4EDD-78BC-58590F5F9D2B}"/>
              </a:ext>
            </a:extLst>
          </p:cNvPr>
          <p:cNvSpPr/>
          <p:nvPr/>
        </p:nvSpPr>
        <p:spPr>
          <a:xfrm>
            <a:off x="472182" y="2525665"/>
            <a:ext cx="3679602" cy="170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3642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①申請受付</a:t>
            </a:r>
            <a:r>
              <a:rPr lang="en-US" altLang="ja-JP" dirty="0"/>
              <a:t>)</a:t>
            </a:r>
            <a:r>
              <a:rPr lang="ja-JP" altLang="en-US" dirty="0">
                <a:cs typeface="Meiryo UI" panose="020B0604030504040204" pitchFamily="50" charset="-128"/>
              </a:rPr>
              <a:t> （</a:t>
            </a:r>
            <a:r>
              <a:rPr lang="en-US" altLang="ja-JP" dirty="0">
                <a:cs typeface="Meiryo UI" panose="020B0604030504040204" pitchFamily="50" charset="-128"/>
              </a:rPr>
              <a:t>2/2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87239"/>
          </a:xfrm>
        </p:spPr>
        <p:txBody>
          <a:bodyPr/>
          <a:lstStyle/>
          <a:p>
            <a:r>
              <a:rPr lang="ja-JP" altLang="en-US" dirty="0"/>
              <a:t>農地法第３条による賃借権設定の入力方法を例示します。</a:t>
            </a:r>
          </a:p>
        </p:txBody>
      </p:sp>
      <p:sp>
        <p:nvSpPr>
          <p:cNvPr id="17" name="正方形/長方形 16">
            <a:extLst>
              <a:ext uri="{FF2B5EF4-FFF2-40B4-BE49-F238E27FC236}">
                <a16:creationId xmlns:a16="http://schemas.microsoft.com/office/drawing/2014/main" id="{8151813E-CEAA-4ED1-AB95-1D8DB7E4659A}"/>
              </a:ext>
            </a:extLst>
          </p:cNvPr>
          <p:cNvSpPr/>
          <p:nvPr/>
        </p:nvSpPr>
        <p:spPr>
          <a:xfrm>
            <a:off x="263352" y="6314575"/>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テキスト ボックス 17">
            <a:extLst>
              <a:ext uri="{FF2B5EF4-FFF2-40B4-BE49-F238E27FC236}">
                <a16:creationId xmlns:a16="http://schemas.microsoft.com/office/drawing/2014/main" id="{BAAB1D38-BA56-477E-8D3E-52CD6A74EF19}"/>
              </a:ext>
            </a:extLst>
          </p:cNvPr>
          <p:cNvSpPr txBox="1"/>
          <p:nvPr/>
        </p:nvSpPr>
        <p:spPr>
          <a:xfrm>
            <a:off x="813538" y="6263734"/>
            <a:ext cx="956356"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50" dirty="0">
                <a:latin typeface="メイリオ" panose="020B0604030504040204" pitchFamily="50" charset="-128"/>
                <a:ea typeface="メイリオ" panose="020B0604030504040204" pitchFamily="50" charset="-128"/>
                <a:cs typeface="Meiryo UI" panose="020B0604030504040204" pitchFamily="50" charset="-128"/>
              </a:rPr>
              <a:t>：必須項目</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E466621F-E1EE-46F5-9BD4-1EA48A0D47A5}"/>
              </a:ext>
            </a:extLst>
          </p:cNvPr>
          <p:cNvPicPr>
            <a:picLocks noChangeAspect="1"/>
          </p:cNvPicPr>
          <p:nvPr/>
        </p:nvPicPr>
        <p:blipFill>
          <a:blip r:embed="rId3" cstate="print"/>
          <a:stretch>
            <a:fillRect/>
          </a:stretch>
        </p:blipFill>
        <p:spPr>
          <a:xfrm>
            <a:off x="206154" y="1188997"/>
            <a:ext cx="4708501" cy="4979400"/>
          </a:xfrm>
          <a:prstGeom prst="rect">
            <a:avLst/>
          </a:prstGeom>
          <a:solidFill>
            <a:schemeClr val="bg1"/>
          </a:solidFill>
          <a:ln w="12700">
            <a:solidFill>
              <a:schemeClr val="tx1"/>
            </a:solidFill>
          </a:ln>
        </p:spPr>
      </p:pic>
      <p:pic>
        <p:nvPicPr>
          <p:cNvPr id="9" name="図 8">
            <a:extLst>
              <a:ext uri="{FF2B5EF4-FFF2-40B4-BE49-F238E27FC236}">
                <a16:creationId xmlns:a16="http://schemas.microsoft.com/office/drawing/2014/main" id="{956F44EE-EB21-42B3-96F1-B44E52EA4D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622" r="24398"/>
          <a:stretch/>
        </p:blipFill>
        <p:spPr>
          <a:xfrm>
            <a:off x="5027678" y="1188996"/>
            <a:ext cx="6912000" cy="2070016"/>
          </a:xfrm>
          <a:prstGeom prst="rect">
            <a:avLst/>
          </a:prstGeom>
        </p:spPr>
      </p:pic>
      <p:pic>
        <p:nvPicPr>
          <p:cNvPr id="11" name="図 10">
            <a:extLst>
              <a:ext uri="{FF2B5EF4-FFF2-40B4-BE49-F238E27FC236}">
                <a16:creationId xmlns:a16="http://schemas.microsoft.com/office/drawing/2014/main" id="{7E42F3EC-99F7-4772-B4B7-292ADD7BD0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409"/>
          <a:stretch/>
        </p:blipFill>
        <p:spPr>
          <a:xfrm>
            <a:off x="5015880" y="3615007"/>
            <a:ext cx="6912000" cy="2982345"/>
          </a:xfrm>
          <a:prstGeom prst="rect">
            <a:avLst/>
          </a:prstGeom>
        </p:spPr>
      </p:pic>
      <p:sp>
        <p:nvSpPr>
          <p:cNvPr id="13" name="楕円 12">
            <a:extLst>
              <a:ext uri="{FF2B5EF4-FFF2-40B4-BE49-F238E27FC236}">
                <a16:creationId xmlns:a16="http://schemas.microsoft.com/office/drawing/2014/main" id="{C15D3A0C-15B3-40A0-BF7C-CA5B3D27B07F}"/>
              </a:ext>
            </a:extLst>
          </p:cNvPr>
          <p:cNvSpPr/>
          <p:nvPr/>
        </p:nvSpPr>
        <p:spPr>
          <a:xfrm>
            <a:off x="2742617" y="1821494"/>
            <a:ext cx="2172038" cy="599393"/>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楕円 41">
            <a:extLst>
              <a:ext uri="{FF2B5EF4-FFF2-40B4-BE49-F238E27FC236}">
                <a16:creationId xmlns:a16="http://schemas.microsoft.com/office/drawing/2014/main" id="{7E380D6C-EDE7-4C4F-8B33-7BCE8F399C19}"/>
              </a:ext>
            </a:extLst>
          </p:cNvPr>
          <p:cNvSpPr/>
          <p:nvPr/>
        </p:nvSpPr>
        <p:spPr>
          <a:xfrm>
            <a:off x="1771948" y="2564904"/>
            <a:ext cx="576064" cy="21602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楕円 42">
            <a:extLst>
              <a:ext uri="{FF2B5EF4-FFF2-40B4-BE49-F238E27FC236}">
                <a16:creationId xmlns:a16="http://schemas.microsoft.com/office/drawing/2014/main" id="{1700FAE6-71B2-4617-8E1C-3D5DAA3FEDAA}"/>
              </a:ext>
            </a:extLst>
          </p:cNvPr>
          <p:cNvSpPr/>
          <p:nvPr/>
        </p:nvSpPr>
        <p:spPr>
          <a:xfrm>
            <a:off x="129019" y="4931357"/>
            <a:ext cx="714382" cy="44636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楕円 43">
            <a:extLst>
              <a:ext uri="{FF2B5EF4-FFF2-40B4-BE49-F238E27FC236}">
                <a16:creationId xmlns:a16="http://schemas.microsoft.com/office/drawing/2014/main" id="{BA367997-1D21-4502-BB18-BD9C53393CA0}"/>
              </a:ext>
            </a:extLst>
          </p:cNvPr>
          <p:cNvSpPr/>
          <p:nvPr/>
        </p:nvSpPr>
        <p:spPr>
          <a:xfrm>
            <a:off x="1633630" y="5106874"/>
            <a:ext cx="714382" cy="21602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9" name="図 18">
            <a:extLst>
              <a:ext uri="{FF2B5EF4-FFF2-40B4-BE49-F238E27FC236}">
                <a16:creationId xmlns:a16="http://schemas.microsoft.com/office/drawing/2014/main" id="{96AC3CE7-215D-4382-AA52-3186E625E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502" y="3122711"/>
            <a:ext cx="1584176" cy="416618"/>
          </a:xfrm>
          <a:prstGeom prst="rect">
            <a:avLst/>
          </a:prstGeom>
        </p:spPr>
      </p:pic>
      <p:sp>
        <p:nvSpPr>
          <p:cNvPr id="46" name="楕円 45">
            <a:extLst>
              <a:ext uri="{FF2B5EF4-FFF2-40B4-BE49-F238E27FC236}">
                <a16:creationId xmlns:a16="http://schemas.microsoft.com/office/drawing/2014/main" id="{A29B0365-57AF-49E8-84B8-93680340FCE1}"/>
              </a:ext>
            </a:extLst>
          </p:cNvPr>
          <p:cNvSpPr/>
          <p:nvPr/>
        </p:nvSpPr>
        <p:spPr>
          <a:xfrm>
            <a:off x="1633630" y="5357906"/>
            <a:ext cx="714382" cy="216025"/>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楕円 46">
            <a:extLst>
              <a:ext uri="{FF2B5EF4-FFF2-40B4-BE49-F238E27FC236}">
                <a16:creationId xmlns:a16="http://schemas.microsoft.com/office/drawing/2014/main" id="{247A5132-C893-49B4-A46E-0D522069F887}"/>
              </a:ext>
            </a:extLst>
          </p:cNvPr>
          <p:cNvSpPr/>
          <p:nvPr/>
        </p:nvSpPr>
        <p:spPr>
          <a:xfrm>
            <a:off x="1022943" y="5649649"/>
            <a:ext cx="714382" cy="251032"/>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楕円 47">
            <a:extLst>
              <a:ext uri="{FF2B5EF4-FFF2-40B4-BE49-F238E27FC236}">
                <a16:creationId xmlns:a16="http://schemas.microsoft.com/office/drawing/2014/main" id="{06207558-A80C-42D9-8E77-362397982AE0}"/>
              </a:ext>
            </a:extLst>
          </p:cNvPr>
          <p:cNvSpPr/>
          <p:nvPr/>
        </p:nvSpPr>
        <p:spPr>
          <a:xfrm>
            <a:off x="695400" y="5923502"/>
            <a:ext cx="432047" cy="208592"/>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21" name="直線矢印コネクタ 20">
            <a:extLst>
              <a:ext uri="{FF2B5EF4-FFF2-40B4-BE49-F238E27FC236}">
                <a16:creationId xmlns:a16="http://schemas.microsoft.com/office/drawing/2014/main" id="{C899DA25-CFD0-4B9F-B984-28BBADD3F450}"/>
              </a:ext>
            </a:extLst>
          </p:cNvPr>
          <p:cNvCxnSpPr>
            <a:stCxn id="13" idx="6"/>
          </p:cNvCxnSpPr>
          <p:nvPr/>
        </p:nvCxnSpPr>
        <p:spPr>
          <a:xfrm flipV="1">
            <a:off x="4914655" y="1926643"/>
            <a:ext cx="2477489" cy="1945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D8247D2-EA1B-4EDC-B529-B92B4D9A83F9}"/>
              </a:ext>
            </a:extLst>
          </p:cNvPr>
          <p:cNvCxnSpPr>
            <a:cxnSpLocks/>
          </p:cNvCxnSpPr>
          <p:nvPr/>
        </p:nvCxnSpPr>
        <p:spPr>
          <a:xfrm>
            <a:off x="2348012" y="2708920"/>
            <a:ext cx="3675980" cy="1656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楕円 48">
            <a:extLst>
              <a:ext uri="{FF2B5EF4-FFF2-40B4-BE49-F238E27FC236}">
                <a16:creationId xmlns:a16="http://schemas.microsoft.com/office/drawing/2014/main" id="{415F8E25-D849-4C03-8D6A-BEA3D8D0BB9C}"/>
              </a:ext>
            </a:extLst>
          </p:cNvPr>
          <p:cNvSpPr/>
          <p:nvPr/>
        </p:nvSpPr>
        <p:spPr>
          <a:xfrm>
            <a:off x="1633630" y="1115287"/>
            <a:ext cx="789962" cy="300092"/>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29" name="直線矢印コネクタ 28">
            <a:extLst>
              <a:ext uri="{FF2B5EF4-FFF2-40B4-BE49-F238E27FC236}">
                <a16:creationId xmlns:a16="http://schemas.microsoft.com/office/drawing/2014/main" id="{AAFCF5FA-DA82-47FD-99E8-4E524D30F022}"/>
              </a:ext>
            </a:extLst>
          </p:cNvPr>
          <p:cNvCxnSpPr>
            <a:stCxn id="49" idx="6"/>
          </p:cNvCxnSpPr>
          <p:nvPr/>
        </p:nvCxnSpPr>
        <p:spPr>
          <a:xfrm>
            <a:off x="2423592" y="1265333"/>
            <a:ext cx="3456384" cy="1416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60F925E3-DFE1-400F-BCF8-82CE90FDDCFD}"/>
              </a:ext>
            </a:extLst>
          </p:cNvPr>
          <p:cNvCxnSpPr>
            <a:stCxn id="43" idx="6"/>
          </p:cNvCxnSpPr>
          <p:nvPr/>
        </p:nvCxnSpPr>
        <p:spPr>
          <a:xfrm flipV="1">
            <a:off x="843401" y="3186052"/>
            <a:ext cx="5196518" cy="1968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A8DEDAF9-4065-498B-93DD-30DED301181D}"/>
              </a:ext>
            </a:extLst>
          </p:cNvPr>
          <p:cNvCxnSpPr>
            <a:cxnSpLocks/>
            <a:stCxn id="44" idx="6"/>
          </p:cNvCxnSpPr>
          <p:nvPr/>
        </p:nvCxnSpPr>
        <p:spPr>
          <a:xfrm flipV="1">
            <a:off x="2348012" y="4653136"/>
            <a:ext cx="3099916" cy="5617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AE8E008E-8BFF-43B1-BCB1-6ED35919E2A7}"/>
              </a:ext>
            </a:extLst>
          </p:cNvPr>
          <p:cNvCxnSpPr/>
          <p:nvPr/>
        </p:nvCxnSpPr>
        <p:spPr>
          <a:xfrm flipV="1">
            <a:off x="2348012" y="3539329"/>
            <a:ext cx="8644532" cy="1905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67FB725B-8351-4433-862A-CF997603E1FD}"/>
              </a:ext>
            </a:extLst>
          </p:cNvPr>
          <p:cNvCxnSpPr>
            <a:stCxn id="47" idx="6"/>
          </p:cNvCxnSpPr>
          <p:nvPr/>
        </p:nvCxnSpPr>
        <p:spPr>
          <a:xfrm flipV="1">
            <a:off x="1737325" y="5377722"/>
            <a:ext cx="5807205" cy="3974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2D4157D9-8FAB-479A-A30D-0850F5A6A414}"/>
              </a:ext>
            </a:extLst>
          </p:cNvPr>
          <p:cNvCxnSpPr>
            <a:stCxn id="48" idx="5"/>
          </p:cNvCxnSpPr>
          <p:nvPr/>
        </p:nvCxnSpPr>
        <p:spPr>
          <a:xfrm flipV="1">
            <a:off x="1064175" y="5377722"/>
            <a:ext cx="9424313" cy="723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A48AC292-08C0-4868-8637-2477D9FAD7CB}"/>
              </a:ext>
            </a:extLst>
          </p:cNvPr>
          <p:cNvSpPr/>
          <p:nvPr/>
        </p:nvSpPr>
        <p:spPr>
          <a:xfrm>
            <a:off x="5343344" y="4373739"/>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7" name="正方形/長方形 66">
            <a:extLst>
              <a:ext uri="{FF2B5EF4-FFF2-40B4-BE49-F238E27FC236}">
                <a16:creationId xmlns:a16="http://schemas.microsoft.com/office/drawing/2014/main" id="{79141B00-012E-40C0-ACD5-AD0ADEAC8BFF}"/>
              </a:ext>
            </a:extLst>
          </p:cNvPr>
          <p:cNvSpPr/>
          <p:nvPr/>
        </p:nvSpPr>
        <p:spPr>
          <a:xfrm>
            <a:off x="5379348" y="5261951"/>
            <a:ext cx="644644" cy="145565"/>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5" name="図 4">
            <a:extLst>
              <a:ext uri="{FF2B5EF4-FFF2-40B4-BE49-F238E27FC236}">
                <a16:creationId xmlns:a16="http://schemas.microsoft.com/office/drawing/2014/main" id="{A1F415C4-8409-465F-A18A-EEBD9335066B}"/>
              </a:ext>
            </a:extLst>
          </p:cNvPr>
          <p:cNvPicPr>
            <a:picLocks noChangeAspect="1"/>
          </p:cNvPicPr>
          <p:nvPr/>
        </p:nvPicPr>
        <p:blipFill>
          <a:blip r:embed="rId7"/>
          <a:stretch>
            <a:fillRect/>
          </a:stretch>
        </p:blipFill>
        <p:spPr>
          <a:xfrm>
            <a:off x="5879976" y="1315025"/>
            <a:ext cx="5196518" cy="124677"/>
          </a:xfrm>
          <a:prstGeom prst="rect">
            <a:avLst/>
          </a:prstGeom>
        </p:spPr>
      </p:pic>
    </p:spTree>
    <p:extLst>
      <p:ext uri="{BB962C8B-B14F-4D97-AF65-F5344CB8AC3E}">
        <p14:creationId xmlns:p14="http://schemas.microsoft.com/office/powerpoint/2010/main" val="8369041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01B9516-D4A9-4859-BDE7-C99298676E1F}"/>
              </a:ext>
            </a:extLst>
          </p:cNvPr>
          <p:cNvPicPr>
            <a:picLocks noChangeAspect="1"/>
          </p:cNvPicPr>
          <p:nvPr/>
        </p:nvPicPr>
        <p:blipFill>
          <a:blip r:embed="rId3"/>
          <a:stretch>
            <a:fillRect/>
          </a:stretch>
        </p:blipFill>
        <p:spPr>
          <a:xfrm>
            <a:off x="60642" y="1127077"/>
            <a:ext cx="7792791" cy="5445893"/>
          </a:xfrm>
          <a:prstGeom prst="rect">
            <a:avLst/>
          </a:prstGeom>
        </p:spPr>
      </p:pic>
      <p:pic>
        <p:nvPicPr>
          <p:cNvPr id="22" name="図 21">
            <a:extLst>
              <a:ext uri="{FF2B5EF4-FFF2-40B4-BE49-F238E27FC236}">
                <a16:creationId xmlns:a16="http://schemas.microsoft.com/office/drawing/2014/main" id="{4991C1B7-21F5-4B8B-91A4-019D62E2AAA8}"/>
              </a:ext>
            </a:extLst>
          </p:cNvPr>
          <p:cNvPicPr>
            <a:picLocks noChangeAspect="1"/>
          </p:cNvPicPr>
          <p:nvPr/>
        </p:nvPicPr>
        <p:blipFill rotWithShape="1">
          <a:blip r:embed="rId4"/>
          <a:srcRect l="-1" t="9823" r="26344" b="81514"/>
          <a:stretch/>
        </p:blipFill>
        <p:spPr>
          <a:xfrm>
            <a:off x="77916" y="1165531"/>
            <a:ext cx="5442020" cy="402671"/>
          </a:xfrm>
          <a:prstGeom prst="rect">
            <a:avLst/>
          </a:prstGeom>
        </p:spPr>
      </p:pic>
      <p:sp>
        <p:nvSpPr>
          <p:cNvPr id="88" name="テキスト ボックス 87"/>
          <p:cNvSpPr txBox="1"/>
          <p:nvPr/>
        </p:nvSpPr>
        <p:spPr>
          <a:xfrm>
            <a:off x="7853433" y="1266935"/>
            <a:ext cx="4363442" cy="45243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まずは申請受付</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申請検索タブ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にて、修正した申請を選択します。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起案種別や受理年月日などの条件で、作成した申請を検索します。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検索後、条件に合致した申請が表示されます。申請内容の修正は議案状態が「起案前・起案済・許可」となっている申請のみ修正が可能です。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内容を修正したい申請をダブルクリックします。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検索した申請データを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で出力したい場合、「</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出力」をクリックします。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②申請内容の修正</a:t>
            </a:r>
            <a:r>
              <a:rPr lang="en-US" altLang="ja-JP" dirty="0"/>
              <a:t>)</a:t>
            </a:r>
            <a:r>
              <a:rPr lang="ja-JP" altLang="en-US" dirty="0">
                <a:cs typeface="Meiryo UI" panose="020B0604030504040204" pitchFamily="50" charset="-128"/>
              </a:rPr>
              <a:t>（１</a:t>
            </a:r>
            <a:r>
              <a:rPr lang="en-US" altLang="ja-JP" dirty="0">
                <a:cs typeface="Meiryo UI" panose="020B0604030504040204" pitchFamily="50" charset="-128"/>
              </a:rPr>
              <a:t>/2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申請受付で作成、またが議案に登録した申請の内容を修正する方法について説明します。</a:t>
            </a:r>
          </a:p>
        </p:txBody>
      </p:sp>
      <p:sp>
        <p:nvSpPr>
          <p:cNvPr id="32" name="正方形/長方形 31">
            <a:extLst>
              <a:ext uri="{FF2B5EF4-FFF2-40B4-BE49-F238E27FC236}">
                <a16:creationId xmlns:a16="http://schemas.microsoft.com/office/drawing/2014/main" id="{05BA58BF-8D92-4150-8FC1-630EC97D0BE8}"/>
              </a:ext>
            </a:extLst>
          </p:cNvPr>
          <p:cNvSpPr>
            <a:spLocks noChangeAspect="1"/>
          </p:cNvSpPr>
          <p:nvPr/>
        </p:nvSpPr>
        <p:spPr>
          <a:xfrm>
            <a:off x="54634" y="1854426"/>
            <a:ext cx="4978005" cy="7824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41F5F688-88CE-4B54-8FB1-619130FF43D8}"/>
              </a:ext>
            </a:extLst>
          </p:cNvPr>
          <p:cNvSpPr>
            <a:spLocks noChangeAspect="1"/>
          </p:cNvSpPr>
          <p:nvPr/>
        </p:nvSpPr>
        <p:spPr>
          <a:xfrm>
            <a:off x="54633" y="2791133"/>
            <a:ext cx="7792791" cy="1645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円/楕円 37">
            <a:extLst>
              <a:ext uri="{FF2B5EF4-FFF2-40B4-BE49-F238E27FC236}">
                <a16:creationId xmlns:a16="http://schemas.microsoft.com/office/drawing/2014/main" id="{E76127D3-1775-4A6B-8B6C-C2E49F7A1695}"/>
              </a:ext>
            </a:extLst>
          </p:cNvPr>
          <p:cNvSpPr/>
          <p:nvPr/>
        </p:nvSpPr>
        <p:spPr>
          <a:xfrm flipH="1">
            <a:off x="4763852" y="4496797"/>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37">
            <a:extLst>
              <a:ext uri="{FF2B5EF4-FFF2-40B4-BE49-F238E27FC236}">
                <a16:creationId xmlns:a16="http://schemas.microsoft.com/office/drawing/2014/main" id="{93F91572-9E67-47BE-9878-D073566D63A1}"/>
              </a:ext>
            </a:extLst>
          </p:cNvPr>
          <p:cNvSpPr/>
          <p:nvPr/>
        </p:nvSpPr>
        <p:spPr>
          <a:xfrm flipH="1">
            <a:off x="4187788" y="3517125"/>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4" name="円/楕円 37">
            <a:extLst>
              <a:ext uri="{FF2B5EF4-FFF2-40B4-BE49-F238E27FC236}">
                <a16:creationId xmlns:a16="http://schemas.microsoft.com/office/drawing/2014/main" id="{B42017F3-8480-4CD0-8D7A-02F06C87ED08}"/>
              </a:ext>
            </a:extLst>
          </p:cNvPr>
          <p:cNvSpPr/>
          <p:nvPr/>
        </p:nvSpPr>
        <p:spPr>
          <a:xfrm flipH="1">
            <a:off x="4655840" y="2062333"/>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6" name="正方形/長方形 15">
            <a:extLst>
              <a:ext uri="{FF2B5EF4-FFF2-40B4-BE49-F238E27FC236}">
                <a16:creationId xmlns:a16="http://schemas.microsoft.com/office/drawing/2014/main" id="{8F1B9CC7-1978-42A0-BA54-F696AD070B72}"/>
              </a:ext>
            </a:extLst>
          </p:cNvPr>
          <p:cNvSpPr>
            <a:spLocks noChangeAspect="1"/>
          </p:cNvSpPr>
          <p:nvPr/>
        </p:nvSpPr>
        <p:spPr>
          <a:xfrm>
            <a:off x="4151784" y="2382175"/>
            <a:ext cx="504056"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a:extLst>
              <a:ext uri="{FF2B5EF4-FFF2-40B4-BE49-F238E27FC236}">
                <a16:creationId xmlns:a16="http://schemas.microsoft.com/office/drawing/2014/main" id="{CCC47F9C-C3E6-49E3-BBD3-276053B1EAA7}"/>
              </a:ext>
            </a:extLst>
          </p:cNvPr>
          <p:cNvSpPr>
            <a:spLocks noChangeAspect="1"/>
          </p:cNvSpPr>
          <p:nvPr/>
        </p:nvSpPr>
        <p:spPr>
          <a:xfrm flipV="1">
            <a:off x="77885" y="4246370"/>
            <a:ext cx="7781556" cy="190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DAED3639-3C50-4D17-BF7D-6426777DEB7C}"/>
              </a:ext>
            </a:extLst>
          </p:cNvPr>
          <p:cNvSpPr>
            <a:spLocks noChangeAspect="1"/>
          </p:cNvSpPr>
          <p:nvPr/>
        </p:nvSpPr>
        <p:spPr>
          <a:xfrm>
            <a:off x="1493496" y="1110356"/>
            <a:ext cx="426040" cy="459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2B7548A9-8B17-4DD9-AC18-D562EFFE84CB}"/>
              </a:ext>
            </a:extLst>
          </p:cNvPr>
          <p:cNvSpPr>
            <a:spLocks noChangeAspect="1"/>
          </p:cNvSpPr>
          <p:nvPr/>
        </p:nvSpPr>
        <p:spPr>
          <a:xfrm>
            <a:off x="551384" y="1570028"/>
            <a:ext cx="426040" cy="280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66CD6822-14A9-414C-9951-5B4FE3303C38}"/>
              </a:ext>
            </a:extLst>
          </p:cNvPr>
          <p:cNvSpPr>
            <a:spLocks noChangeAspect="1"/>
          </p:cNvSpPr>
          <p:nvPr/>
        </p:nvSpPr>
        <p:spPr>
          <a:xfrm>
            <a:off x="526962" y="6309320"/>
            <a:ext cx="528478" cy="263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円/楕円 37">
            <a:extLst>
              <a:ext uri="{FF2B5EF4-FFF2-40B4-BE49-F238E27FC236}">
                <a16:creationId xmlns:a16="http://schemas.microsoft.com/office/drawing/2014/main" id="{F5E0540F-F274-4A09-9FD7-9039DE1B8C5A}"/>
              </a:ext>
            </a:extLst>
          </p:cNvPr>
          <p:cNvSpPr/>
          <p:nvPr/>
        </p:nvSpPr>
        <p:spPr>
          <a:xfrm flipH="1">
            <a:off x="761400" y="5991283"/>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Tree>
    <p:extLst>
      <p:ext uri="{BB962C8B-B14F-4D97-AF65-F5344CB8AC3E}">
        <p14:creationId xmlns:p14="http://schemas.microsoft.com/office/powerpoint/2010/main" val="1093813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1AC23CC-1025-4E14-863D-E175B58E8F5C}"/>
              </a:ext>
            </a:extLst>
          </p:cNvPr>
          <p:cNvPicPr>
            <a:picLocks noChangeAspect="1"/>
          </p:cNvPicPr>
          <p:nvPr/>
        </p:nvPicPr>
        <p:blipFill>
          <a:blip r:embed="rId3"/>
          <a:stretch>
            <a:fillRect/>
          </a:stretch>
        </p:blipFill>
        <p:spPr>
          <a:xfrm>
            <a:off x="95672" y="1134474"/>
            <a:ext cx="8184232" cy="5569999"/>
          </a:xfrm>
          <a:prstGeom prst="rect">
            <a:avLst/>
          </a:prstGeom>
        </p:spPr>
      </p:pic>
      <p:pic>
        <p:nvPicPr>
          <p:cNvPr id="17" name="図 16">
            <a:extLst>
              <a:ext uri="{FF2B5EF4-FFF2-40B4-BE49-F238E27FC236}">
                <a16:creationId xmlns:a16="http://schemas.microsoft.com/office/drawing/2014/main" id="{72A36B31-5465-436D-9DC9-CB47E644106B}"/>
              </a:ext>
            </a:extLst>
          </p:cNvPr>
          <p:cNvPicPr>
            <a:picLocks noChangeAspect="1"/>
          </p:cNvPicPr>
          <p:nvPr/>
        </p:nvPicPr>
        <p:blipFill rotWithShape="1">
          <a:blip r:embed="rId4"/>
          <a:srcRect l="-1" t="9823" r="26344" b="81514"/>
          <a:stretch/>
        </p:blipFill>
        <p:spPr>
          <a:xfrm>
            <a:off x="114069" y="1161992"/>
            <a:ext cx="5996289" cy="470120"/>
          </a:xfrm>
          <a:prstGeom prst="rect">
            <a:avLst/>
          </a:prstGeom>
        </p:spPr>
      </p:pic>
      <p:sp>
        <p:nvSpPr>
          <p:cNvPr id="88" name="テキスト ボックス 87"/>
          <p:cNvSpPr txBox="1"/>
          <p:nvPr/>
        </p:nvSpPr>
        <p:spPr>
          <a:xfrm>
            <a:off x="8352682" y="1234306"/>
            <a:ext cx="3839317" cy="40318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申請受付</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申請修正タブ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に遷移します。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申請修正タブで修正できるのは「申請対象」と「申請内容」となります。起案や種別を修正したい場合は最初から申請を作成ください。</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申請の内容を修正します。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修正完了後、「更新」をクリックします。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申請自体を削除したい場合は、「削除」をクリックします。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②申請内容の修正</a:t>
            </a:r>
            <a:r>
              <a:rPr lang="en-US" altLang="ja-JP" dirty="0"/>
              <a:t>)</a:t>
            </a:r>
            <a:r>
              <a:rPr lang="ja-JP" altLang="en-US" dirty="0">
                <a:cs typeface="Meiryo UI" panose="020B0604030504040204" pitchFamily="50" charset="-128"/>
              </a:rPr>
              <a:t>（</a:t>
            </a:r>
            <a:r>
              <a:rPr lang="en-US" altLang="ja-JP" dirty="0">
                <a:cs typeface="Meiryo UI" panose="020B0604030504040204" pitchFamily="50" charset="-128"/>
              </a:rPr>
              <a:t>2/2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申請受付で作成、またが議案に登録した申請の内容を修正する方法について説明します。</a:t>
            </a:r>
          </a:p>
        </p:txBody>
      </p:sp>
      <p:sp>
        <p:nvSpPr>
          <p:cNvPr id="32" name="正方形/長方形 31">
            <a:extLst>
              <a:ext uri="{FF2B5EF4-FFF2-40B4-BE49-F238E27FC236}">
                <a16:creationId xmlns:a16="http://schemas.microsoft.com/office/drawing/2014/main" id="{05BA58BF-8D92-4150-8FC1-630EC97D0BE8}"/>
              </a:ext>
            </a:extLst>
          </p:cNvPr>
          <p:cNvSpPr>
            <a:spLocks noChangeAspect="1"/>
          </p:cNvSpPr>
          <p:nvPr/>
        </p:nvSpPr>
        <p:spPr>
          <a:xfrm>
            <a:off x="70893" y="1857875"/>
            <a:ext cx="5593059" cy="294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円/楕円 37">
            <a:extLst>
              <a:ext uri="{FF2B5EF4-FFF2-40B4-BE49-F238E27FC236}">
                <a16:creationId xmlns:a16="http://schemas.microsoft.com/office/drawing/2014/main" id="{E76127D3-1775-4A6B-8B6C-C2E49F7A1695}"/>
              </a:ext>
            </a:extLst>
          </p:cNvPr>
          <p:cNvSpPr/>
          <p:nvPr/>
        </p:nvSpPr>
        <p:spPr>
          <a:xfrm flipH="1">
            <a:off x="1897215" y="6240605"/>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5" name="円/楕円 37">
            <a:extLst>
              <a:ext uri="{FF2B5EF4-FFF2-40B4-BE49-F238E27FC236}">
                <a16:creationId xmlns:a16="http://schemas.microsoft.com/office/drawing/2014/main" id="{93F91572-9E67-47BE-9878-D073566D63A1}"/>
              </a:ext>
            </a:extLst>
          </p:cNvPr>
          <p:cNvSpPr/>
          <p:nvPr/>
        </p:nvSpPr>
        <p:spPr>
          <a:xfrm flipH="1">
            <a:off x="2520302" y="6189102"/>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37">
            <a:extLst>
              <a:ext uri="{FF2B5EF4-FFF2-40B4-BE49-F238E27FC236}">
                <a16:creationId xmlns:a16="http://schemas.microsoft.com/office/drawing/2014/main" id="{B42017F3-8480-4CD0-8D7A-02F06C87ED08}"/>
              </a:ext>
            </a:extLst>
          </p:cNvPr>
          <p:cNvSpPr/>
          <p:nvPr/>
        </p:nvSpPr>
        <p:spPr>
          <a:xfrm flipH="1">
            <a:off x="4295800" y="1554057"/>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6" name="正方形/長方形 15">
            <a:extLst>
              <a:ext uri="{FF2B5EF4-FFF2-40B4-BE49-F238E27FC236}">
                <a16:creationId xmlns:a16="http://schemas.microsoft.com/office/drawing/2014/main" id="{8F1B9CC7-1978-42A0-BA54-F696AD070B72}"/>
              </a:ext>
            </a:extLst>
          </p:cNvPr>
          <p:cNvSpPr>
            <a:spLocks noChangeAspect="1"/>
          </p:cNvSpPr>
          <p:nvPr/>
        </p:nvSpPr>
        <p:spPr>
          <a:xfrm>
            <a:off x="70892" y="2146716"/>
            <a:ext cx="8119401" cy="2973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3A4DB0A0-3C63-40EE-96F1-65039E03E416}"/>
              </a:ext>
            </a:extLst>
          </p:cNvPr>
          <p:cNvSpPr>
            <a:spLocks noChangeAspect="1"/>
          </p:cNvSpPr>
          <p:nvPr/>
        </p:nvSpPr>
        <p:spPr>
          <a:xfrm>
            <a:off x="1703512" y="1134474"/>
            <a:ext cx="409726" cy="459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9E06C51A-1401-421F-B3FE-00186AF66A65}"/>
              </a:ext>
            </a:extLst>
          </p:cNvPr>
          <p:cNvSpPr/>
          <p:nvPr/>
        </p:nvSpPr>
        <p:spPr>
          <a:xfrm>
            <a:off x="1006118" y="1663727"/>
            <a:ext cx="458684" cy="194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965F78A8-932C-4AEE-B5E8-9442C40C0203}"/>
              </a:ext>
            </a:extLst>
          </p:cNvPr>
          <p:cNvSpPr>
            <a:spLocks noChangeAspect="1"/>
          </p:cNvSpPr>
          <p:nvPr/>
        </p:nvSpPr>
        <p:spPr>
          <a:xfrm>
            <a:off x="2279576" y="6522742"/>
            <a:ext cx="504056"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44738AD0-71F6-47F8-A132-80DBA80D7212}"/>
              </a:ext>
            </a:extLst>
          </p:cNvPr>
          <p:cNvSpPr>
            <a:spLocks noChangeAspect="1"/>
          </p:cNvSpPr>
          <p:nvPr/>
        </p:nvSpPr>
        <p:spPr>
          <a:xfrm>
            <a:off x="1775520" y="6512808"/>
            <a:ext cx="504056"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8" name="図 7">
            <a:extLst>
              <a:ext uri="{FF2B5EF4-FFF2-40B4-BE49-F238E27FC236}">
                <a16:creationId xmlns:a16="http://schemas.microsoft.com/office/drawing/2014/main" id="{2AAD3BBB-EA78-4EB0-A2E2-7377FB27A315}"/>
              </a:ext>
            </a:extLst>
          </p:cNvPr>
          <p:cNvPicPr>
            <a:picLocks noChangeAspect="1"/>
          </p:cNvPicPr>
          <p:nvPr/>
        </p:nvPicPr>
        <p:blipFill>
          <a:blip r:embed="rId5"/>
          <a:stretch>
            <a:fillRect/>
          </a:stretch>
        </p:blipFill>
        <p:spPr>
          <a:xfrm>
            <a:off x="272237" y="2471564"/>
            <a:ext cx="2409828" cy="525388"/>
          </a:xfrm>
          <a:prstGeom prst="rect">
            <a:avLst/>
          </a:prstGeom>
        </p:spPr>
      </p:pic>
      <p:sp>
        <p:nvSpPr>
          <p:cNvPr id="22" name="円/楕円 37">
            <a:extLst>
              <a:ext uri="{FF2B5EF4-FFF2-40B4-BE49-F238E27FC236}">
                <a16:creationId xmlns:a16="http://schemas.microsoft.com/office/drawing/2014/main" id="{F10BC9D6-2A9C-45EC-868F-1894CB1AA552}"/>
              </a:ext>
            </a:extLst>
          </p:cNvPr>
          <p:cNvSpPr/>
          <p:nvPr/>
        </p:nvSpPr>
        <p:spPr>
          <a:xfrm flipH="1">
            <a:off x="3359696" y="3028136"/>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Tree>
    <p:extLst>
      <p:ext uri="{BB962C8B-B14F-4D97-AF65-F5344CB8AC3E}">
        <p14:creationId xmlns:p14="http://schemas.microsoft.com/office/powerpoint/2010/main" val="3285506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464721" y="1778332"/>
            <a:ext cx="6813749" cy="4750097"/>
            <a:chOff x="52661" y="1398703"/>
            <a:chExt cx="5900976" cy="4113771"/>
          </a:xfrm>
        </p:grpSpPr>
        <p:grpSp>
          <p:nvGrpSpPr>
            <p:cNvPr id="29" name="グループ化 28"/>
            <p:cNvGrpSpPr/>
            <p:nvPr/>
          </p:nvGrpSpPr>
          <p:grpSpPr>
            <a:xfrm>
              <a:off x="52661" y="1398703"/>
              <a:ext cx="5900976" cy="4113771"/>
              <a:chOff x="52661" y="1398703"/>
              <a:chExt cx="5900976" cy="4113771"/>
            </a:xfrm>
          </p:grpSpPr>
          <p:grpSp>
            <p:nvGrpSpPr>
              <p:cNvPr id="34" name="グループ化 33"/>
              <p:cNvGrpSpPr/>
              <p:nvPr/>
            </p:nvGrpSpPr>
            <p:grpSpPr>
              <a:xfrm>
                <a:off x="52661" y="1398703"/>
                <a:ext cx="5745782" cy="3886853"/>
                <a:chOff x="52661" y="1398703"/>
                <a:chExt cx="5745782" cy="3886853"/>
              </a:xfrm>
            </p:grpSpPr>
            <p:grpSp>
              <p:nvGrpSpPr>
                <p:cNvPr id="39" name="グループ化 38"/>
                <p:cNvGrpSpPr>
                  <a:grpSpLocks noChangeAspect="1"/>
                </p:cNvGrpSpPr>
                <p:nvPr/>
              </p:nvGrpSpPr>
              <p:grpSpPr>
                <a:xfrm>
                  <a:off x="52661" y="1398703"/>
                  <a:ext cx="5745782" cy="3886853"/>
                  <a:chOff x="119336" y="1570154"/>
                  <a:chExt cx="5181600" cy="3505200"/>
                </a:xfrm>
              </p:grpSpPr>
              <p:pic>
                <p:nvPicPr>
                  <p:cNvPr id="71" name="図 70"/>
                  <p:cNvPicPr>
                    <a:picLocks noChangeAspect="1"/>
                  </p:cNvPicPr>
                  <p:nvPr/>
                </p:nvPicPr>
                <p:blipFill>
                  <a:blip r:embed="rId3" cstate="print"/>
                  <a:stretch>
                    <a:fillRect/>
                  </a:stretch>
                </p:blipFill>
                <p:spPr>
                  <a:xfrm>
                    <a:off x="119336" y="1570154"/>
                    <a:ext cx="5181600" cy="3505200"/>
                  </a:xfrm>
                  <a:prstGeom prst="rect">
                    <a:avLst/>
                  </a:prstGeom>
                </p:spPr>
              </p:pic>
              <p:pic>
                <p:nvPicPr>
                  <p:cNvPr id="72" name="図 71"/>
                  <p:cNvPicPr>
                    <a:picLocks noChangeAspect="1"/>
                  </p:cNvPicPr>
                  <p:nvPr/>
                </p:nvPicPr>
                <p:blipFill>
                  <a:blip r:embed="rId4" cstate="print"/>
                  <a:stretch>
                    <a:fillRect/>
                  </a:stretch>
                </p:blipFill>
                <p:spPr>
                  <a:xfrm>
                    <a:off x="142000" y="4868234"/>
                    <a:ext cx="444348" cy="189858"/>
                  </a:xfrm>
                  <a:prstGeom prst="rect">
                    <a:avLst/>
                  </a:prstGeom>
                </p:spPr>
              </p:pic>
            </p:grpSp>
            <p:sp>
              <p:nvSpPr>
                <p:cNvPr id="49" name="正方形/長方形 48"/>
                <p:cNvSpPr>
                  <a:spLocks noChangeAspect="1"/>
                </p:cNvSpPr>
                <p:nvPr/>
              </p:nvSpPr>
              <p:spPr>
                <a:xfrm>
                  <a:off x="334986" y="1935630"/>
                  <a:ext cx="320640" cy="148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36" name="円/楕円 33"/>
              <p:cNvSpPr/>
              <p:nvPr/>
            </p:nvSpPr>
            <p:spPr>
              <a:xfrm>
                <a:off x="5684667" y="2962231"/>
                <a:ext cx="268970" cy="2949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4"/>
              <p:cNvSpPr/>
              <p:nvPr/>
            </p:nvSpPr>
            <p:spPr>
              <a:xfrm>
                <a:off x="801454" y="522087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5"/>
              <p:cNvSpPr/>
              <p:nvPr/>
            </p:nvSpPr>
            <p:spPr>
              <a:xfrm>
                <a:off x="5050223" y="518088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0" name="図 29"/>
            <p:cNvPicPr>
              <a:picLocks noChangeAspect="1"/>
            </p:cNvPicPr>
            <p:nvPr/>
          </p:nvPicPr>
          <p:blipFill>
            <a:blip r:embed="rId5" cstate="print"/>
            <a:stretch>
              <a:fillRect/>
            </a:stretch>
          </p:blipFill>
          <p:spPr>
            <a:xfrm>
              <a:off x="1496295" y="3971156"/>
              <a:ext cx="238505" cy="81807"/>
            </a:xfrm>
            <a:prstGeom prst="rect">
              <a:avLst/>
            </a:prstGeom>
          </p:spPr>
        </p:pic>
        <p:pic>
          <p:nvPicPr>
            <p:cNvPr id="31" name="図 30"/>
            <p:cNvPicPr>
              <a:picLocks noChangeAspect="1"/>
            </p:cNvPicPr>
            <p:nvPr/>
          </p:nvPicPr>
          <p:blipFill>
            <a:blip r:embed="rId5" cstate="print"/>
            <a:stretch>
              <a:fillRect/>
            </a:stretch>
          </p:blipFill>
          <p:spPr>
            <a:xfrm>
              <a:off x="1496757" y="4096122"/>
              <a:ext cx="238505" cy="81807"/>
            </a:xfrm>
            <a:prstGeom prst="rect">
              <a:avLst/>
            </a:prstGeom>
          </p:spPr>
        </p:pic>
        <p:pic>
          <p:nvPicPr>
            <p:cNvPr id="32" name="図 31"/>
            <p:cNvPicPr>
              <a:picLocks noChangeAspect="1"/>
            </p:cNvPicPr>
            <p:nvPr/>
          </p:nvPicPr>
          <p:blipFill>
            <a:blip r:embed="rId5" cstate="print"/>
            <a:stretch>
              <a:fillRect/>
            </a:stretch>
          </p:blipFill>
          <p:spPr>
            <a:xfrm>
              <a:off x="1493838" y="4221088"/>
              <a:ext cx="238505" cy="81807"/>
            </a:xfrm>
            <a:prstGeom prst="rect">
              <a:avLst/>
            </a:prstGeom>
          </p:spPr>
        </p:pic>
        <p:pic>
          <p:nvPicPr>
            <p:cNvPr id="33" name="図 32"/>
            <p:cNvPicPr>
              <a:picLocks noChangeAspect="1"/>
            </p:cNvPicPr>
            <p:nvPr/>
          </p:nvPicPr>
          <p:blipFill>
            <a:blip r:embed="rId6" cstate="print"/>
            <a:stretch>
              <a:fillRect/>
            </a:stretch>
          </p:blipFill>
          <p:spPr>
            <a:xfrm>
              <a:off x="1501676" y="3844699"/>
              <a:ext cx="224752" cy="80268"/>
            </a:xfrm>
            <a:prstGeom prst="rect">
              <a:avLst/>
            </a:prstGeom>
          </p:spPr>
        </p:pic>
      </p:grpSp>
      <p:pic>
        <p:nvPicPr>
          <p:cNvPr id="6" name="図 5">
            <a:extLst>
              <a:ext uri="{FF2B5EF4-FFF2-40B4-BE49-F238E27FC236}">
                <a16:creationId xmlns:a16="http://schemas.microsoft.com/office/drawing/2014/main" id="{9EDF31B1-A00C-4BC0-ACCC-1568A4F88727}"/>
              </a:ext>
            </a:extLst>
          </p:cNvPr>
          <p:cNvPicPr>
            <a:picLocks noChangeAspect="1"/>
          </p:cNvPicPr>
          <p:nvPr/>
        </p:nvPicPr>
        <p:blipFill>
          <a:blip r:embed="rId7"/>
          <a:stretch>
            <a:fillRect/>
          </a:stretch>
        </p:blipFill>
        <p:spPr>
          <a:xfrm>
            <a:off x="453872" y="1793005"/>
            <a:ext cx="6656246" cy="398341"/>
          </a:xfrm>
          <a:prstGeom prst="rect">
            <a:avLst/>
          </a:prstGeom>
        </p:spPr>
      </p:pic>
      <p:pic>
        <p:nvPicPr>
          <p:cNvPr id="7" name="図 6">
            <a:extLst>
              <a:ext uri="{FF2B5EF4-FFF2-40B4-BE49-F238E27FC236}">
                <a16:creationId xmlns:a16="http://schemas.microsoft.com/office/drawing/2014/main" id="{739092C2-ACCD-437F-87B1-519609010201}"/>
              </a:ext>
            </a:extLst>
          </p:cNvPr>
          <p:cNvPicPr>
            <a:picLocks noChangeAspect="1"/>
          </p:cNvPicPr>
          <p:nvPr/>
        </p:nvPicPr>
        <p:blipFill>
          <a:blip r:embed="rId8"/>
          <a:stretch>
            <a:fillRect/>
          </a:stretch>
        </p:blipFill>
        <p:spPr>
          <a:xfrm>
            <a:off x="957183" y="3381375"/>
            <a:ext cx="6010712" cy="2764170"/>
          </a:xfrm>
          <a:prstGeom prst="rect">
            <a:avLst/>
          </a:prstGeom>
        </p:spPr>
      </p:pic>
      <p:sp>
        <p:nvSpPr>
          <p:cNvPr id="88" name="テキスト ボックス 87"/>
          <p:cNvSpPr txBox="1"/>
          <p:nvPr/>
        </p:nvSpPr>
        <p:spPr>
          <a:xfrm>
            <a:off x="7205166" y="1741782"/>
            <a:ext cx="4507458" cy="45243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議案作成／修正タブ</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議案作成</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にて、議案を作成します。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議案作成／修正タブを表示します。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議案作成ボタンを押下し、申請の検索画面を表示します。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議案に追加したい申請を起案毎、受理年月日での範囲指定を設定することで条件をしぼって検索を行うことができます。検索後、登録済みかつ起案前の申請を検索します。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検索した申請全てが対象となる場合、全選択ボタンを押下します。個別で選択する場合は選択の□にチェックを入れます。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実行ボタンを押下し、議案を作成します。</a:t>
            </a:r>
          </a:p>
        </p:txBody>
      </p:sp>
      <p:sp>
        <p:nvSpPr>
          <p:cNvPr id="74" name="円/楕円 32"/>
          <p:cNvSpPr/>
          <p:nvPr/>
        </p:nvSpPr>
        <p:spPr>
          <a:xfrm>
            <a:off x="474211" y="2439608"/>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32"/>
          <p:cNvSpPr/>
          <p:nvPr/>
        </p:nvSpPr>
        <p:spPr>
          <a:xfrm>
            <a:off x="114683" y="2147070"/>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③議案作成</a:t>
            </a:r>
            <a:r>
              <a:rPr lang="en-US" altLang="ja-JP" dirty="0"/>
              <a:t>)</a:t>
            </a:r>
            <a:r>
              <a:rPr lang="ja-JP" altLang="en-US" dirty="0">
                <a:cs typeface="Meiryo UI" panose="020B0604030504040204" pitchFamily="50" charset="-128"/>
              </a:rPr>
              <a:t>（</a:t>
            </a:r>
            <a:r>
              <a:rPr lang="en-US" altLang="ja-JP" dirty="0">
                <a:cs typeface="Meiryo UI" panose="020B0604030504040204" pitchFamily="50" charset="-128"/>
              </a:rPr>
              <a:t>1/2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p:txBody>
          <a:bodyPr>
            <a:normAutofit fontScale="92500" lnSpcReduction="20000"/>
          </a:bodyPr>
          <a:lstStyle/>
          <a:p>
            <a:r>
              <a:rPr lang="ja-JP" altLang="en-US" dirty="0"/>
              <a:t>総会が開催される前までに、総会で議決を行う申請を対象に議案を作成します。総会で議決が必要な全ての申請を議案として作成します。申請を議案として登録することで、議案書が自動的に作成されます。作成された議案書は議案作成</a:t>
            </a:r>
            <a:r>
              <a:rPr lang="en-US" altLang="ja-JP" dirty="0"/>
              <a:t>/</a:t>
            </a:r>
            <a:r>
              <a:rPr lang="ja-JP" altLang="en-US" dirty="0"/>
              <a:t>修正画面の処理区分「議案修正」の「帳票出力」ボタンから印刷することが可能です。</a:t>
            </a:r>
          </a:p>
          <a:p>
            <a:endParaRPr kumimoji="1" lang="ja-JP" altLang="en-US" dirty="0"/>
          </a:p>
        </p:txBody>
      </p:sp>
      <p:sp>
        <p:nvSpPr>
          <p:cNvPr id="73" name="正方形/長方形 72"/>
          <p:cNvSpPr>
            <a:spLocks noChangeAspect="1"/>
          </p:cNvSpPr>
          <p:nvPr/>
        </p:nvSpPr>
        <p:spPr>
          <a:xfrm>
            <a:off x="508369" y="2209471"/>
            <a:ext cx="771049" cy="158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59FE4712-C6D0-4A57-9F17-DA9995B64C28}"/>
              </a:ext>
            </a:extLst>
          </p:cNvPr>
          <p:cNvSpPr>
            <a:spLocks noChangeAspect="1"/>
          </p:cNvSpPr>
          <p:nvPr/>
        </p:nvSpPr>
        <p:spPr>
          <a:xfrm>
            <a:off x="1105608" y="3645903"/>
            <a:ext cx="5226779" cy="3367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a:extLst>
              <a:ext uri="{FF2B5EF4-FFF2-40B4-BE49-F238E27FC236}">
                <a16:creationId xmlns:a16="http://schemas.microsoft.com/office/drawing/2014/main" id="{5319000F-7BBC-4AE5-ADC8-789BAB879EFD}"/>
              </a:ext>
            </a:extLst>
          </p:cNvPr>
          <p:cNvSpPr>
            <a:spLocks noChangeAspect="1"/>
          </p:cNvSpPr>
          <p:nvPr/>
        </p:nvSpPr>
        <p:spPr>
          <a:xfrm>
            <a:off x="1196243" y="4493501"/>
            <a:ext cx="319223" cy="349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a:extLst>
              <a:ext uri="{FF2B5EF4-FFF2-40B4-BE49-F238E27FC236}">
                <a16:creationId xmlns:a16="http://schemas.microsoft.com/office/drawing/2014/main" id="{29F96E12-2826-4249-AC97-0A5BFD788922}"/>
              </a:ext>
            </a:extLst>
          </p:cNvPr>
          <p:cNvSpPr>
            <a:spLocks noChangeAspect="1"/>
          </p:cNvSpPr>
          <p:nvPr/>
        </p:nvSpPr>
        <p:spPr>
          <a:xfrm>
            <a:off x="1073535" y="5963504"/>
            <a:ext cx="319223" cy="182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084AC5A5-0A23-4F0B-802D-8B5246D58625}"/>
              </a:ext>
            </a:extLst>
          </p:cNvPr>
          <p:cNvSpPr>
            <a:spLocks noChangeAspect="1"/>
          </p:cNvSpPr>
          <p:nvPr/>
        </p:nvSpPr>
        <p:spPr>
          <a:xfrm>
            <a:off x="6377304" y="3654490"/>
            <a:ext cx="469039" cy="26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EC218C05-0C1B-4211-87E4-ED532B3C1F65}"/>
              </a:ext>
            </a:extLst>
          </p:cNvPr>
          <p:cNvSpPr>
            <a:spLocks noChangeAspect="1"/>
          </p:cNvSpPr>
          <p:nvPr/>
        </p:nvSpPr>
        <p:spPr>
          <a:xfrm>
            <a:off x="6140118" y="5942150"/>
            <a:ext cx="319223" cy="182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35" name="図 34">
            <a:extLst>
              <a:ext uri="{FF2B5EF4-FFF2-40B4-BE49-F238E27FC236}">
                <a16:creationId xmlns:a16="http://schemas.microsoft.com/office/drawing/2014/main" id="{865B47B7-18A0-4007-ADD4-697A82E4B126}"/>
              </a:ext>
            </a:extLst>
          </p:cNvPr>
          <p:cNvPicPr>
            <a:picLocks noChangeAspect="1"/>
          </p:cNvPicPr>
          <p:nvPr/>
        </p:nvPicPr>
        <p:blipFill rotWithShape="1">
          <a:blip r:embed="rId9"/>
          <a:srcRect l="-1" t="9823" r="26344" b="81514"/>
          <a:stretch/>
        </p:blipFill>
        <p:spPr>
          <a:xfrm>
            <a:off x="493740" y="1781166"/>
            <a:ext cx="5135990" cy="402671"/>
          </a:xfrm>
          <a:prstGeom prst="rect">
            <a:avLst/>
          </a:prstGeom>
        </p:spPr>
      </p:pic>
      <p:pic>
        <p:nvPicPr>
          <p:cNvPr id="9" name="図 8">
            <a:extLst>
              <a:ext uri="{FF2B5EF4-FFF2-40B4-BE49-F238E27FC236}">
                <a16:creationId xmlns:a16="http://schemas.microsoft.com/office/drawing/2014/main" id="{2ACEA8F6-68A2-25B8-5A73-A1288A78A391}"/>
              </a:ext>
            </a:extLst>
          </p:cNvPr>
          <p:cNvPicPr>
            <a:picLocks noChangeAspect="1"/>
          </p:cNvPicPr>
          <p:nvPr/>
        </p:nvPicPr>
        <p:blipFill>
          <a:blip r:embed="rId10"/>
          <a:stretch>
            <a:fillRect/>
          </a:stretch>
        </p:blipFill>
        <p:spPr>
          <a:xfrm>
            <a:off x="2645144" y="2213113"/>
            <a:ext cx="1073853" cy="113581"/>
          </a:xfrm>
          <a:prstGeom prst="rect">
            <a:avLst/>
          </a:prstGeom>
        </p:spPr>
      </p:pic>
      <p:grpSp>
        <p:nvGrpSpPr>
          <p:cNvPr id="12" name="グループ化 11">
            <a:extLst>
              <a:ext uri="{FF2B5EF4-FFF2-40B4-BE49-F238E27FC236}">
                <a16:creationId xmlns:a16="http://schemas.microsoft.com/office/drawing/2014/main" id="{C6025AF2-1D50-EBD2-21AF-DF19D35C1420}"/>
              </a:ext>
            </a:extLst>
          </p:cNvPr>
          <p:cNvGrpSpPr/>
          <p:nvPr/>
        </p:nvGrpSpPr>
        <p:grpSpPr>
          <a:xfrm>
            <a:off x="1847528" y="1799785"/>
            <a:ext cx="711164" cy="407141"/>
            <a:chOff x="1847528" y="1799785"/>
            <a:chExt cx="711164" cy="407141"/>
          </a:xfrm>
        </p:grpSpPr>
        <p:pic>
          <p:nvPicPr>
            <p:cNvPr id="11" name="図 10">
              <a:extLst>
                <a:ext uri="{FF2B5EF4-FFF2-40B4-BE49-F238E27FC236}">
                  <a16:creationId xmlns:a16="http://schemas.microsoft.com/office/drawing/2014/main" id="{F7D7BAA2-1630-77F7-34DA-17FA2E36EA03}"/>
                </a:ext>
              </a:extLst>
            </p:cNvPr>
            <p:cNvPicPr>
              <a:picLocks noChangeAspect="1"/>
            </p:cNvPicPr>
            <p:nvPr/>
          </p:nvPicPr>
          <p:blipFill>
            <a:blip r:embed="rId11"/>
            <a:stretch>
              <a:fillRect/>
            </a:stretch>
          </p:blipFill>
          <p:spPr>
            <a:xfrm>
              <a:off x="1847528" y="1799785"/>
              <a:ext cx="683675" cy="384052"/>
            </a:xfrm>
            <a:prstGeom prst="rect">
              <a:avLst/>
            </a:prstGeom>
          </p:spPr>
        </p:pic>
        <p:sp>
          <p:nvSpPr>
            <p:cNvPr id="27" name="正方形/長方形 26"/>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1201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0261E77-947B-4CB4-97A8-7E7F61049CC9}"/>
              </a:ext>
            </a:extLst>
          </p:cNvPr>
          <p:cNvPicPr>
            <a:picLocks noChangeAspect="1"/>
          </p:cNvPicPr>
          <p:nvPr/>
        </p:nvPicPr>
        <p:blipFill>
          <a:blip r:embed="rId3"/>
          <a:stretch>
            <a:fillRect/>
          </a:stretch>
        </p:blipFill>
        <p:spPr>
          <a:xfrm>
            <a:off x="49876" y="1741782"/>
            <a:ext cx="7205166" cy="4652668"/>
          </a:xfrm>
          <a:prstGeom prst="rect">
            <a:avLst/>
          </a:prstGeom>
        </p:spPr>
      </p:pic>
      <p:sp>
        <p:nvSpPr>
          <p:cNvPr id="88" name="テキスト ボックス 87"/>
          <p:cNvSpPr txBox="1"/>
          <p:nvPr/>
        </p:nvSpPr>
        <p:spPr>
          <a:xfrm>
            <a:off x="7205166" y="1741782"/>
            <a:ext cx="4507458" cy="18158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議案作成／修正タブ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にて、議案を登録します。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⑥総会回数と開催日を入力します。</a:t>
            </a: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⑦更新ボタンを押下し、議案を登録します。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6"/>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27" name="グループ化 26"/>
          <p:cNvGrpSpPr/>
          <p:nvPr/>
        </p:nvGrpSpPr>
        <p:grpSpPr>
          <a:xfrm>
            <a:off x="623392" y="2437165"/>
            <a:ext cx="2179662" cy="3917198"/>
            <a:chOff x="6508568" y="1951414"/>
            <a:chExt cx="1903116" cy="3420202"/>
          </a:xfrm>
        </p:grpSpPr>
        <p:sp>
          <p:nvSpPr>
            <p:cNvPr id="37" name="正方形/長方形 36"/>
            <p:cNvSpPr>
              <a:spLocks noChangeAspect="1"/>
            </p:cNvSpPr>
            <p:nvPr/>
          </p:nvSpPr>
          <p:spPr>
            <a:xfrm>
              <a:off x="6508568" y="2123369"/>
              <a:ext cx="940855" cy="175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p:cNvSpPr>
              <a:spLocks noChangeAspect="1"/>
            </p:cNvSpPr>
            <p:nvPr/>
          </p:nvSpPr>
          <p:spPr>
            <a:xfrm>
              <a:off x="7664962" y="5212501"/>
              <a:ext cx="505596" cy="1591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円/楕円 36"/>
            <p:cNvSpPr/>
            <p:nvPr/>
          </p:nvSpPr>
          <p:spPr>
            <a:xfrm>
              <a:off x="8120084" y="195141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37"/>
            <p:cNvSpPr/>
            <p:nvPr/>
          </p:nvSpPr>
          <p:spPr>
            <a:xfrm>
              <a:off x="7727008" y="4885899"/>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③議案作成</a:t>
            </a:r>
            <a:r>
              <a:rPr lang="en-US" altLang="ja-JP" dirty="0"/>
              <a:t>)</a:t>
            </a:r>
            <a:r>
              <a:rPr lang="ja-JP" altLang="en-US" dirty="0">
                <a:cs typeface="Meiryo UI" panose="020B0604030504040204" pitchFamily="50" charset="-128"/>
              </a:rPr>
              <a:t>（</a:t>
            </a:r>
            <a:r>
              <a:rPr lang="en-US" altLang="ja-JP" dirty="0">
                <a:cs typeface="Meiryo UI" panose="020B0604030504040204" pitchFamily="50" charset="-128"/>
              </a:rPr>
              <a:t>2/2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791743"/>
          </a:xfrm>
        </p:spPr>
        <p:txBody>
          <a:bodyPr>
            <a:normAutofit lnSpcReduction="10000"/>
          </a:bodyPr>
          <a:lstStyle/>
          <a:p>
            <a:r>
              <a:rPr lang="ja-JP" altLang="en-US" dirty="0"/>
              <a:t>総会が開催される前までに、総会で議決を行う申請を対象に議案を作成します。総会で議決が必要な全ての申請を議案として作成します。申請を議案として登録することで、議案書が自動的に作成されます。作成された議案書は議案作成</a:t>
            </a:r>
            <a:r>
              <a:rPr lang="en-US" altLang="ja-JP" dirty="0"/>
              <a:t>/</a:t>
            </a:r>
            <a:r>
              <a:rPr lang="ja-JP" altLang="en-US" dirty="0"/>
              <a:t>修正画面の処理区分「議案修正」の「帳票出力」ボタンから印刷することが可能です。</a:t>
            </a:r>
          </a:p>
        </p:txBody>
      </p:sp>
      <p:pic>
        <p:nvPicPr>
          <p:cNvPr id="11" name="図 10">
            <a:extLst>
              <a:ext uri="{FF2B5EF4-FFF2-40B4-BE49-F238E27FC236}">
                <a16:creationId xmlns:a16="http://schemas.microsoft.com/office/drawing/2014/main" id="{1755C455-23D5-4548-A02A-D5F1BE653414}"/>
              </a:ext>
            </a:extLst>
          </p:cNvPr>
          <p:cNvPicPr>
            <a:picLocks noChangeAspect="1"/>
          </p:cNvPicPr>
          <p:nvPr/>
        </p:nvPicPr>
        <p:blipFill rotWithShape="1">
          <a:blip r:embed="rId4"/>
          <a:srcRect l="-1" t="9823" r="26344" b="81514"/>
          <a:stretch/>
        </p:blipFill>
        <p:spPr>
          <a:xfrm>
            <a:off x="49876" y="1741782"/>
            <a:ext cx="5135990" cy="402671"/>
          </a:xfrm>
          <a:prstGeom prst="rect">
            <a:avLst/>
          </a:prstGeom>
        </p:spPr>
      </p:pic>
      <p:pic>
        <p:nvPicPr>
          <p:cNvPr id="12" name="図 11">
            <a:extLst>
              <a:ext uri="{FF2B5EF4-FFF2-40B4-BE49-F238E27FC236}">
                <a16:creationId xmlns:a16="http://schemas.microsoft.com/office/drawing/2014/main" id="{ABA95D48-994B-12FE-9619-947588A15E53}"/>
              </a:ext>
            </a:extLst>
          </p:cNvPr>
          <p:cNvPicPr>
            <a:picLocks noChangeAspect="1"/>
          </p:cNvPicPr>
          <p:nvPr/>
        </p:nvPicPr>
        <p:blipFill>
          <a:blip r:embed="rId5"/>
          <a:stretch>
            <a:fillRect/>
          </a:stretch>
        </p:blipFill>
        <p:spPr>
          <a:xfrm>
            <a:off x="1700429" y="2163790"/>
            <a:ext cx="1073853" cy="113581"/>
          </a:xfrm>
          <a:prstGeom prst="rect">
            <a:avLst/>
          </a:prstGeom>
        </p:spPr>
      </p:pic>
      <p:grpSp>
        <p:nvGrpSpPr>
          <p:cNvPr id="13" name="グループ化 12">
            <a:extLst>
              <a:ext uri="{FF2B5EF4-FFF2-40B4-BE49-F238E27FC236}">
                <a16:creationId xmlns:a16="http://schemas.microsoft.com/office/drawing/2014/main" id="{79ADE53B-2894-F154-2CB3-2606E834BC75}"/>
              </a:ext>
            </a:extLst>
          </p:cNvPr>
          <p:cNvGrpSpPr/>
          <p:nvPr/>
        </p:nvGrpSpPr>
        <p:grpSpPr>
          <a:xfrm>
            <a:off x="1415480" y="1736605"/>
            <a:ext cx="711164" cy="407141"/>
            <a:chOff x="1847528" y="1799785"/>
            <a:chExt cx="711164" cy="407141"/>
          </a:xfrm>
        </p:grpSpPr>
        <p:pic>
          <p:nvPicPr>
            <p:cNvPr id="14" name="図 13">
              <a:extLst>
                <a:ext uri="{FF2B5EF4-FFF2-40B4-BE49-F238E27FC236}">
                  <a16:creationId xmlns:a16="http://schemas.microsoft.com/office/drawing/2014/main" id="{A4893725-FD10-7E60-FDAB-1B9B67711D88}"/>
                </a:ext>
              </a:extLst>
            </p:cNvPr>
            <p:cNvPicPr>
              <a:picLocks noChangeAspect="1"/>
            </p:cNvPicPr>
            <p:nvPr/>
          </p:nvPicPr>
          <p:blipFill>
            <a:blip r:embed="rId6"/>
            <a:stretch>
              <a:fillRect/>
            </a:stretch>
          </p:blipFill>
          <p:spPr>
            <a:xfrm>
              <a:off x="1847528" y="1799785"/>
              <a:ext cx="683675" cy="384052"/>
            </a:xfrm>
            <a:prstGeom prst="rect">
              <a:avLst/>
            </a:prstGeom>
          </p:spPr>
        </p:pic>
        <p:sp>
          <p:nvSpPr>
            <p:cNvPr id="15" name="正方形/長方形 14">
              <a:extLst>
                <a:ext uri="{FF2B5EF4-FFF2-40B4-BE49-F238E27FC236}">
                  <a16:creationId xmlns:a16="http://schemas.microsoft.com/office/drawing/2014/main" id="{C999BF19-9A4F-35E3-535B-BE0FB2DF99C0}"/>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04763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A9C3A8E-D594-41A9-BD1F-778ECFC86852}"/>
              </a:ext>
            </a:extLst>
          </p:cNvPr>
          <p:cNvPicPr>
            <a:picLocks noChangeAspect="1"/>
          </p:cNvPicPr>
          <p:nvPr/>
        </p:nvPicPr>
        <p:blipFill>
          <a:blip r:embed="rId3"/>
          <a:stretch>
            <a:fillRect/>
          </a:stretch>
        </p:blipFill>
        <p:spPr>
          <a:xfrm>
            <a:off x="100403" y="1741782"/>
            <a:ext cx="7104112" cy="4651036"/>
          </a:xfrm>
          <a:prstGeom prst="rect">
            <a:avLst/>
          </a:prstGeom>
        </p:spPr>
      </p:pic>
      <p:sp>
        <p:nvSpPr>
          <p:cNvPr id="88" name="テキスト ボックス 87"/>
          <p:cNvSpPr txBox="1"/>
          <p:nvPr/>
        </p:nvSpPr>
        <p:spPr>
          <a:xfrm>
            <a:off x="7205166" y="1741782"/>
            <a:ext cx="4507458" cy="18158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議案作成／修正タブ</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議案修正を選択します。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①議案書を出力したい総会回数を選択します。</a:t>
            </a: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②「帳票出力」を押下することで議案書が出力されます。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27" name="グループ化 26"/>
          <p:cNvGrpSpPr/>
          <p:nvPr/>
        </p:nvGrpSpPr>
        <p:grpSpPr>
          <a:xfrm>
            <a:off x="84277" y="2352752"/>
            <a:ext cx="1236144" cy="3997329"/>
            <a:chOff x="6037857" y="1877711"/>
            <a:chExt cx="1079308" cy="3490166"/>
          </a:xfrm>
        </p:grpSpPr>
        <p:sp>
          <p:nvSpPr>
            <p:cNvPr id="37" name="正方形/長方形 36"/>
            <p:cNvSpPr>
              <a:spLocks noChangeAspect="1"/>
            </p:cNvSpPr>
            <p:nvPr/>
          </p:nvSpPr>
          <p:spPr>
            <a:xfrm>
              <a:off x="6037857" y="2124180"/>
              <a:ext cx="785072" cy="1451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p:cNvSpPr>
              <a:spLocks noChangeAspect="1"/>
            </p:cNvSpPr>
            <p:nvPr/>
          </p:nvSpPr>
          <p:spPr>
            <a:xfrm>
              <a:off x="6037857" y="5222706"/>
              <a:ext cx="461289" cy="145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1" name="円/楕円 36"/>
            <p:cNvSpPr/>
            <p:nvPr/>
          </p:nvSpPr>
          <p:spPr>
            <a:xfrm>
              <a:off x="6825565" y="187771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37"/>
            <p:cNvSpPr/>
            <p:nvPr/>
          </p:nvSpPr>
          <p:spPr>
            <a:xfrm>
              <a:off x="6154276" y="4888960"/>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④議案書出力</a:t>
            </a:r>
            <a:r>
              <a:rPr lang="en-US" altLang="ja-JP" dirty="0"/>
              <a:t>)</a:t>
            </a:r>
            <a:endParaRPr kumimoji="1" lang="ja-JP" altLang="en-US" dirty="0"/>
          </a:p>
        </p:txBody>
      </p:sp>
      <p:sp>
        <p:nvSpPr>
          <p:cNvPr id="2" name="テキスト プレースホルダー 1"/>
          <p:cNvSpPr>
            <a:spLocks noGrp="1"/>
          </p:cNvSpPr>
          <p:nvPr>
            <p:ph type="body" sz="quarter" idx="10"/>
          </p:nvPr>
        </p:nvSpPr>
        <p:spPr/>
        <p:txBody>
          <a:bodyPr>
            <a:normAutofit fontScale="85000" lnSpcReduction="20000"/>
          </a:bodyPr>
          <a:lstStyle/>
          <a:p>
            <a:r>
              <a:rPr lang="ja-JP" altLang="en-US" dirty="0"/>
              <a:t>総会が開催される前までに、総会で議決を行う申請を対象に議案を作成します。総会で議決が必要な全ての申請を議案として作成します。申請を議案として登録することで、議案書が自動的に作成されます。作成された議案書は議案作成</a:t>
            </a:r>
            <a:r>
              <a:rPr lang="en-US" altLang="ja-JP" dirty="0"/>
              <a:t>/</a:t>
            </a:r>
            <a:r>
              <a:rPr lang="ja-JP" altLang="en-US" dirty="0"/>
              <a:t>修正画面の処理区分「議案修正」の「帳票出力」ボタンから印刷することが可能です。</a:t>
            </a:r>
          </a:p>
        </p:txBody>
      </p:sp>
      <p:pic>
        <p:nvPicPr>
          <p:cNvPr id="11" name="図 10">
            <a:extLst>
              <a:ext uri="{FF2B5EF4-FFF2-40B4-BE49-F238E27FC236}">
                <a16:creationId xmlns:a16="http://schemas.microsoft.com/office/drawing/2014/main" id="{D066DD2F-D184-4CA0-AB2E-775B1C51FCCB}"/>
              </a:ext>
            </a:extLst>
          </p:cNvPr>
          <p:cNvPicPr>
            <a:picLocks noChangeAspect="1"/>
          </p:cNvPicPr>
          <p:nvPr/>
        </p:nvPicPr>
        <p:blipFill rotWithShape="1">
          <a:blip r:embed="rId4"/>
          <a:srcRect l="-1" t="9823" r="26344" b="81514"/>
          <a:stretch/>
        </p:blipFill>
        <p:spPr>
          <a:xfrm>
            <a:off x="99752" y="1749573"/>
            <a:ext cx="5135990" cy="402671"/>
          </a:xfrm>
          <a:prstGeom prst="rect">
            <a:avLst/>
          </a:prstGeom>
        </p:spPr>
      </p:pic>
      <p:pic>
        <p:nvPicPr>
          <p:cNvPr id="12" name="図 11">
            <a:extLst>
              <a:ext uri="{FF2B5EF4-FFF2-40B4-BE49-F238E27FC236}">
                <a16:creationId xmlns:a16="http://schemas.microsoft.com/office/drawing/2014/main" id="{3020C745-DD88-62DC-AE04-64561D499081}"/>
              </a:ext>
            </a:extLst>
          </p:cNvPr>
          <p:cNvPicPr>
            <a:picLocks noChangeAspect="1"/>
          </p:cNvPicPr>
          <p:nvPr/>
        </p:nvPicPr>
        <p:blipFill>
          <a:blip r:embed="rId5"/>
          <a:stretch>
            <a:fillRect/>
          </a:stretch>
        </p:blipFill>
        <p:spPr>
          <a:xfrm>
            <a:off x="1703512" y="2160035"/>
            <a:ext cx="1073853" cy="113581"/>
          </a:xfrm>
          <a:prstGeom prst="rect">
            <a:avLst/>
          </a:prstGeom>
        </p:spPr>
      </p:pic>
      <p:grpSp>
        <p:nvGrpSpPr>
          <p:cNvPr id="13" name="グループ化 12">
            <a:extLst>
              <a:ext uri="{FF2B5EF4-FFF2-40B4-BE49-F238E27FC236}">
                <a16:creationId xmlns:a16="http://schemas.microsoft.com/office/drawing/2014/main" id="{497195AA-FF43-CE51-6808-84B4E805A372}"/>
              </a:ext>
            </a:extLst>
          </p:cNvPr>
          <p:cNvGrpSpPr/>
          <p:nvPr/>
        </p:nvGrpSpPr>
        <p:grpSpPr>
          <a:xfrm>
            <a:off x="1424396" y="1745103"/>
            <a:ext cx="711164" cy="407141"/>
            <a:chOff x="1847528" y="1799785"/>
            <a:chExt cx="711164" cy="407141"/>
          </a:xfrm>
        </p:grpSpPr>
        <p:pic>
          <p:nvPicPr>
            <p:cNvPr id="14" name="図 13">
              <a:extLst>
                <a:ext uri="{FF2B5EF4-FFF2-40B4-BE49-F238E27FC236}">
                  <a16:creationId xmlns:a16="http://schemas.microsoft.com/office/drawing/2014/main" id="{18ED14C3-9C11-48BF-D595-67CA7DD89C62}"/>
                </a:ext>
              </a:extLst>
            </p:cNvPr>
            <p:cNvPicPr>
              <a:picLocks noChangeAspect="1"/>
            </p:cNvPicPr>
            <p:nvPr/>
          </p:nvPicPr>
          <p:blipFill>
            <a:blip r:embed="rId6"/>
            <a:stretch>
              <a:fillRect/>
            </a:stretch>
          </p:blipFill>
          <p:spPr>
            <a:xfrm>
              <a:off x="1847528" y="1799785"/>
              <a:ext cx="683675" cy="384052"/>
            </a:xfrm>
            <a:prstGeom prst="rect">
              <a:avLst/>
            </a:prstGeom>
          </p:spPr>
        </p:pic>
        <p:sp>
          <p:nvSpPr>
            <p:cNvPr id="15" name="正方形/長方形 14">
              <a:extLst>
                <a:ext uri="{FF2B5EF4-FFF2-40B4-BE49-F238E27FC236}">
                  <a16:creationId xmlns:a16="http://schemas.microsoft.com/office/drawing/2014/main" id="{A01987D4-F325-CE98-2304-C414D5E8AA0C}"/>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39504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26A851D-04D9-4FEE-89BB-802A500E3124}"/>
              </a:ext>
            </a:extLst>
          </p:cNvPr>
          <p:cNvPicPr>
            <a:picLocks noChangeAspect="1"/>
          </p:cNvPicPr>
          <p:nvPr/>
        </p:nvPicPr>
        <p:blipFill>
          <a:blip r:embed="rId3" cstate="print"/>
          <a:stretch>
            <a:fillRect/>
          </a:stretch>
        </p:blipFill>
        <p:spPr>
          <a:xfrm>
            <a:off x="119336" y="1286621"/>
            <a:ext cx="7420883" cy="4307090"/>
          </a:xfrm>
          <a:prstGeom prst="rect">
            <a:avLst/>
          </a:prstGeom>
        </p:spPr>
      </p:pic>
      <p:pic>
        <p:nvPicPr>
          <p:cNvPr id="19" name="図 18">
            <a:extLst>
              <a:ext uri="{FF2B5EF4-FFF2-40B4-BE49-F238E27FC236}">
                <a16:creationId xmlns:a16="http://schemas.microsoft.com/office/drawing/2014/main" id="{2EB7E4F9-8782-4B7E-911E-F184C38758D7}"/>
              </a:ext>
            </a:extLst>
          </p:cNvPr>
          <p:cNvPicPr>
            <a:picLocks noChangeAspect="1"/>
          </p:cNvPicPr>
          <p:nvPr/>
        </p:nvPicPr>
        <p:blipFill rotWithShape="1">
          <a:blip r:embed="rId4"/>
          <a:srcRect l="-1" t="9823" r="26344" b="81514"/>
          <a:stretch/>
        </p:blipFill>
        <p:spPr>
          <a:xfrm>
            <a:off x="124266" y="1297283"/>
            <a:ext cx="4531574" cy="355284"/>
          </a:xfrm>
          <a:prstGeom prst="rect">
            <a:avLst/>
          </a:prstGeom>
        </p:spPr>
      </p:pic>
      <p:sp>
        <p:nvSpPr>
          <p:cNvPr id="88" name="テキスト ボックス 87"/>
          <p:cNvSpPr txBox="1"/>
          <p:nvPr/>
        </p:nvSpPr>
        <p:spPr>
          <a:xfrm>
            <a:off x="7658695" y="1340768"/>
            <a:ext cx="4507458"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　議案処理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議案作成／修正タブの処理区分「議案修正」にて、申請を追加する議案を選択します。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　画面下部にある「申請検索」ボタンを押下します。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申請検索画面が表示されますので、検索ボタンを押下します。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追加する起案の種別、受理年月日から絞って検索も可能。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④追加する申請の「選択」にチェックをいれ、実行ボタンを押下します。　</a:t>
            </a:r>
          </a:p>
        </p:txBody>
      </p:sp>
      <p:sp>
        <p:nvSpPr>
          <p:cNvPr id="51" name="円/楕円 37"/>
          <p:cNvSpPr/>
          <p:nvPr/>
        </p:nvSpPr>
        <p:spPr>
          <a:xfrm>
            <a:off x="1055440" y="1862659"/>
            <a:ext cx="216024" cy="2356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⑤議案への申請の追加</a:t>
            </a:r>
            <a:r>
              <a:rPr lang="en-US" altLang="ja-JP" dirty="0"/>
              <a:t>)</a:t>
            </a:r>
            <a:r>
              <a:rPr lang="ja-JP" altLang="en-US" dirty="0">
                <a:cs typeface="Meiryo UI" panose="020B0604030504040204" pitchFamily="50" charset="-128"/>
              </a:rPr>
              <a:t>（１</a:t>
            </a:r>
            <a:r>
              <a:rPr lang="en-US" altLang="ja-JP" dirty="0">
                <a:cs typeface="Meiryo UI" panose="020B0604030504040204" pitchFamily="50" charset="-128"/>
              </a:rPr>
              <a:t>/2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作成した議案に、別の申請を追加する方法について説明します。</a:t>
            </a:r>
          </a:p>
        </p:txBody>
      </p:sp>
      <p:sp>
        <p:nvSpPr>
          <p:cNvPr id="23" name="正方形/長方形 22">
            <a:extLst>
              <a:ext uri="{FF2B5EF4-FFF2-40B4-BE49-F238E27FC236}">
                <a16:creationId xmlns:a16="http://schemas.microsoft.com/office/drawing/2014/main" id="{05A8959E-6E66-43D8-9F81-C0469DEDE3C7}"/>
              </a:ext>
            </a:extLst>
          </p:cNvPr>
          <p:cNvSpPr>
            <a:spLocks noChangeAspect="1"/>
          </p:cNvSpPr>
          <p:nvPr/>
        </p:nvSpPr>
        <p:spPr>
          <a:xfrm>
            <a:off x="119336" y="2060848"/>
            <a:ext cx="936104" cy="272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0DC6D9D4-CE81-404D-AB9F-4318B2F39CAD}"/>
              </a:ext>
            </a:extLst>
          </p:cNvPr>
          <p:cNvSpPr>
            <a:spLocks noChangeAspect="1"/>
          </p:cNvSpPr>
          <p:nvPr/>
        </p:nvSpPr>
        <p:spPr>
          <a:xfrm>
            <a:off x="6384032" y="3606320"/>
            <a:ext cx="360040" cy="272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5" name="図 4">
            <a:extLst>
              <a:ext uri="{FF2B5EF4-FFF2-40B4-BE49-F238E27FC236}">
                <a16:creationId xmlns:a16="http://schemas.microsoft.com/office/drawing/2014/main" id="{E0603B0E-FB07-4464-B336-F846ECE3D7D9}"/>
              </a:ext>
            </a:extLst>
          </p:cNvPr>
          <p:cNvPicPr>
            <a:picLocks noChangeAspect="1"/>
          </p:cNvPicPr>
          <p:nvPr/>
        </p:nvPicPr>
        <p:blipFill>
          <a:blip r:embed="rId5" cstate="print"/>
          <a:stretch>
            <a:fillRect/>
          </a:stretch>
        </p:blipFill>
        <p:spPr>
          <a:xfrm>
            <a:off x="197024" y="2859741"/>
            <a:ext cx="6109320" cy="2886885"/>
          </a:xfrm>
          <a:prstGeom prst="rect">
            <a:avLst/>
          </a:prstGeom>
        </p:spPr>
      </p:pic>
      <p:sp>
        <p:nvSpPr>
          <p:cNvPr id="26" name="正方形/長方形 25">
            <a:extLst>
              <a:ext uri="{FF2B5EF4-FFF2-40B4-BE49-F238E27FC236}">
                <a16:creationId xmlns:a16="http://schemas.microsoft.com/office/drawing/2014/main" id="{22251F2B-6DA2-425F-A119-880A5B962442}"/>
              </a:ext>
            </a:extLst>
          </p:cNvPr>
          <p:cNvSpPr>
            <a:spLocks noChangeAspect="1"/>
          </p:cNvSpPr>
          <p:nvPr/>
        </p:nvSpPr>
        <p:spPr>
          <a:xfrm>
            <a:off x="5617354" y="3135837"/>
            <a:ext cx="478645" cy="293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9DF774A5-9B88-4754-B245-F76FF7B39A15}"/>
              </a:ext>
            </a:extLst>
          </p:cNvPr>
          <p:cNvSpPr>
            <a:spLocks noChangeAspect="1"/>
          </p:cNvSpPr>
          <p:nvPr/>
        </p:nvSpPr>
        <p:spPr>
          <a:xfrm>
            <a:off x="5375920" y="5490651"/>
            <a:ext cx="406637" cy="246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円/楕円 37">
            <a:extLst>
              <a:ext uri="{FF2B5EF4-FFF2-40B4-BE49-F238E27FC236}">
                <a16:creationId xmlns:a16="http://schemas.microsoft.com/office/drawing/2014/main" id="{11374298-05A4-4202-97EB-9691C934A924}"/>
              </a:ext>
            </a:extLst>
          </p:cNvPr>
          <p:cNvSpPr/>
          <p:nvPr/>
        </p:nvSpPr>
        <p:spPr>
          <a:xfrm>
            <a:off x="6707257" y="3322327"/>
            <a:ext cx="216024" cy="2356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円/楕円 37">
            <a:extLst>
              <a:ext uri="{FF2B5EF4-FFF2-40B4-BE49-F238E27FC236}">
                <a16:creationId xmlns:a16="http://schemas.microsoft.com/office/drawing/2014/main" id="{0EA027DB-79C5-4D64-AAA7-88DB3869EF27}"/>
              </a:ext>
            </a:extLst>
          </p:cNvPr>
          <p:cNvSpPr/>
          <p:nvPr/>
        </p:nvSpPr>
        <p:spPr>
          <a:xfrm flipH="1">
            <a:off x="5401330" y="2874130"/>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37">
            <a:extLst>
              <a:ext uri="{FF2B5EF4-FFF2-40B4-BE49-F238E27FC236}">
                <a16:creationId xmlns:a16="http://schemas.microsoft.com/office/drawing/2014/main" id="{2EE6B831-8DB4-45BF-BAD2-8CDED0623CB3}"/>
              </a:ext>
            </a:extLst>
          </p:cNvPr>
          <p:cNvSpPr/>
          <p:nvPr/>
        </p:nvSpPr>
        <p:spPr>
          <a:xfrm flipH="1">
            <a:off x="5121052" y="5457609"/>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4" name="正方形/長方形 33">
            <a:extLst>
              <a:ext uri="{FF2B5EF4-FFF2-40B4-BE49-F238E27FC236}">
                <a16:creationId xmlns:a16="http://schemas.microsoft.com/office/drawing/2014/main" id="{31930BF3-48CE-4EDC-9796-24E8C3505489}"/>
              </a:ext>
            </a:extLst>
          </p:cNvPr>
          <p:cNvSpPr>
            <a:spLocks noChangeAspect="1"/>
          </p:cNvSpPr>
          <p:nvPr/>
        </p:nvSpPr>
        <p:spPr>
          <a:xfrm>
            <a:off x="119336" y="1620316"/>
            <a:ext cx="576064" cy="1636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0E666259-7D5F-468A-A5D0-A22054ADA4AA}"/>
              </a:ext>
            </a:extLst>
          </p:cNvPr>
          <p:cNvSpPr>
            <a:spLocks noChangeAspect="1"/>
          </p:cNvSpPr>
          <p:nvPr/>
        </p:nvSpPr>
        <p:spPr>
          <a:xfrm>
            <a:off x="635820" y="1805507"/>
            <a:ext cx="358370" cy="192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455DF723-19B3-4143-A024-453037AF26FF}"/>
              </a:ext>
            </a:extLst>
          </p:cNvPr>
          <p:cNvSpPr>
            <a:spLocks noChangeAspect="1"/>
          </p:cNvSpPr>
          <p:nvPr/>
        </p:nvSpPr>
        <p:spPr>
          <a:xfrm>
            <a:off x="1343472" y="1273569"/>
            <a:ext cx="288032" cy="35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0" name="図 19">
            <a:extLst>
              <a:ext uri="{FF2B5EF4-FFF2-40B4-BE49-F238E27FC236}">
                <a16:creationId xmlns:a16="http://schemas.microsoft.com/office/drawing/2014/main" id="{02E71792-3355-E84F-0A0F-124E202BF38B}"/>
              </a:ext>
            </a:extLst>
          </p:cNvPr>
          <p:cNvPicPr>
            <a:picLocks noChangeAspect="1"/>
          </p:cNvPicPr>
          <p:nvPr/>
        </p:nvPicPr>
        <p:blipFill>
          <a:blip r:embed="rId6"/>
          <a:stretch>
            <a:fillRect/>
          </a:stretch>
        </p:blipFill>
        <p:spPr>
          <a:xfrm>
            <a:off x="1775520" y="1659235"/>
            <a:ext cx="1073853" cy="113581"/>
          </a:xfrm>
          <a:prstGeom prst="rect">
            <a:avLst/>
          </a:prstGeom>
        </p:spPr>
      </p:pic>
      <p:grpSp>
        <p:nvGrpSpPr>
          <p:cNvPr id="21" name="グループ化 20">
            <a:extLst>
              <a:ext uri="{FF2B5EF4-FFF2-40B4-BE49-F238E27FC236}">
                <a16:creationId xmlns:a16="http://schemas.microsoft.com/office/drawing/2014/main" id="{58D4F9D8-97C5-E4FA-75A2-FCD68A76DABA}"/>
              </a:ext>
            </a:extLst>
          </p:cNvPr>
          <p:cNvGrpSpPr/>
          <p:nvPr/>
        </p:nvGrpSpPr>
        <p:grpSpPr>
          <a:xfrm>
            <a:off x="1311085" y="1273569"/>
            <a:ext cx="576064" cy="407141"/>
            <a:chOff x="1847528" y="1799785"/>
            <a:chExt cx="711164" cy="407141"/>
          </a:xfrm>
        </p:grpSpPr>
        <p:pic>
          <p:nvPicPr>
            <p:cNvPr id="22" name="図 21">
              <a:extLst>
                <a:ext uri="{FF2B5EF4-FFF2-40B4-BE49-F238E27FC236}">
                  <a16:creationId xmlns:a16="http://schemas.microsoft.com/office/drawing/2014/main" id="{C162FA54-C87D-55F2-0BDF-5EE3326A4445}"/>
                </a:ext>
              </a:extLst>
            </p:cNvPr>
            <p:cNvPicPr>
              <a:picLocks noChangeAspect="1"/>
            </p:cNvPicPr>
            <p:nvPr/>
          </p:nvPicPr>
          <p:blipFill>
            <a:blip r:embed="rId7"/>
            <a:stretch>
              <a:fillRect/>
            </a:stretch>
          </p:blipFill>
          <p:spPr>
            <a:xfrm>
              <a:off x="1847528" y="1799785"/>
              <a:ext cx="683675" cy="384052"/>
            </a:xfrm>
            <a:prstGeom prst="rect">
              <a:avLst/>
            </a:prstGeom>
          </p:spPr>
        </p:pic>
        <p:sp>
          <p:nvSpPr>
            <p:cNvPr id="25" name="正方形/長方形 24">
              <a:extLst>
                <a:ext uri="{FF2B5EF4-FFF2-40B4-BE49-F238E27FC236}">
                  <a16:creationId xmlns:a16="http://schemas.microsoft.com/office/drawing/2014/main" id="{094C4315-F0A6-15F1-2994-379FB096AAA9}"/>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97264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86DC863-D744-4EBC-8C5C-35F4A4D3C082}"/>
              </a:ext>
            </a:extLst>
          </p:cNvPr>
          <p:cNvPicPr>
            <a:picLocks noChangeAspect="1"/>
          </p:cNvPicPr>
          <p:nvPr/>
        </p:nvPicPr>
        <p:blipFill>
          <a:blip r:embed="rId3" cstate="print"/>
          <a:stretch>
            <a:fillRect/>
          </a:stretch>
        </p:blipFill>
        <p:spPr>
          <a:xfrm>
            <a:off x="48435" y="1290447"/>
            <a:ext cx="7828968" cy="4265643"/>
          </a:xfrm>
          <a:prstGeom prst="rect">
            <a:avLst/>
          </a:prstGeom>
        </p:spPr>
      </p:pic>
      <p:sp>
        <p:nvSpPr>
          <p:cNvPr id="88" name="テキスト ボックス 87"/>
          <p:cNvSpPr txBox="1"/>
          <p:nvPr/>
        </p:nvSpPr>
        <p:spPr>
          <a:xfrm>
            <a:off x="7960460" y="1323735"/>
            <a:ext cx="4176464" cy="10772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　④で追加した申請が追加されます。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　確認後、問題がなければ更新ボタンを押下します。</a:t>
            </a:r>
          </a:p>
        </p:txBody>
      </p:sp>
      <p:sp>
        <p:nvSpPr>
          <p:cNvPr id="51" name="円/楕円 37"/>
          <p:cNvSpPr/>
          <p:nvPr/>
        </p:nvSpPr>
        <p:spPr>
          <a:xfrm>
            <a:off x="695400" y="2730496"/>
            <a:ext cx="216024" cy="2356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⑤議案への申請の追加</a:t>
            </a:r>
            <a:r>
              <a:rPr lang="en-US" altLang="ja-JP" dirty="0"/>
              <a:t>)</a:t>
            </a:r>
            <a:r>
              <a:rPr lang="ja-JP" altLang="en-US" dirty="0">
                <a:cs typeface="Meiryo UI" panose="020B0604030504040204" pitchFamily="50" charset="-128"/>
              </a:rPr>
              <a:t>（２</a:t>
            </a:r>
            <a:r>
              <a:rPr lang="en-US" altLang="ja-JP" dirty="0">
                <a:cs typeface="Meiryo UI" panose="020B0604030504040204" pitchFamily="50" charset="-128"/>
              </a:rPr>
              <a:t>/2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作成した議案に、別の申請を追加する方法について説明します。</a:t>
            </a:r>
          </a:p>
        </p:txBody>
      </p:sp>
      <p:sp>
        <p:nvSpPr>
          <p:cNvPr id="23" name="正方形/長方形 22">
            <a:extLst>
              <a:ext uri="{FF2B5EF4-FFF2-40B4-BE49-F238E27FC236}">
                <a16:creationId xmlns:a16="http://schemas.microsoft.com/office/drawing/2014/main" id="{05A8959E-6E66-43D8-9F81-C0469DEDE3C7}"/>
              </a:ext>
            </a:extLst>
          </p:cNvPr>
          <p:cNvSpPr>
            <a:spLocks noChangeAspect="1"/>
          </p:cNvSpPr>
          <p:nvPr/>
        </p:nvSpPr>
        <p:spPr>
          <a:xfrm>
            <a:off x="37875" y="2534598"/>
            <a:ext cx="5050013" cy="140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22251F2B-6DA2-425F-A119-880A5B962442}"/>
              </a:ext>
            </a:extLst>
          </p:cNvPr>
          <p:cNvSpPr>
            <a:spLocks noChangeAspect="1"/>
          </p:cNvSpPr>
          <p:nvPr/>
        </p:nvSpPr>
        <p:spPr>
          <a:xfrm>
            <a:off x="2207568" y="5318268"/>
            <a:ext cx="478645" cy="272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円/楕円 37">
            <a:extLst>
              <a:ext uri="{FF2B5EF4-FFF2-40B4-BE49-F238E27FC236}">
                <a16:creationId xmlns:a16="http://schemas.microsoft.com/office/drawing/2014/main" id="{0EA027DB-79C5-4D64-AAA7-88DB3869EF27}"/>
              </a:ext>
            </a:extLst>
          </p:cNvPr>
          <p:cNvSpPr/>
          <p:nvPr/>
        </p:nvSpPr>
        <p:spPr>
          <a:xfrm flipH="1">
            <a:off x="1822949" y="5094382"/>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pic>
        <p:nvPicPr>
          <p:cNvPr id="13" name="図 12">
            <a:extLst>
              <a:ext uri="{FF2B5EF4-FFF2-40B4-BE49-F238E27FC236}">
                <a16:creationId xmlns:a16="http://schemas.microsoft.com/office/drawing/2014/main" id="{0F878E47-EAE7-46FC-8510-DF2AE89C3007}"/>
              </a:ext>
            </a:extLst>
          </p:cNvPr>
          <p:cNvPicPr>
            <a:picLocks noChangeAspect="1"/>
          </p:cNvPicPr>
          <p:nvPr/>
        </p:nvPicPr>
        <p:blipFill>
          <a:blip r:embed="rId4"/>
          <a:stretch>
            <a:fillRect/>
          </a:stretch>
        </p:blipFill>
        <p:spPr>
          <a:xfrm>
            <a:off x="55076" y="1267529"/>
            <a:ext cx="7769116" cy="378139"/>
          </a:xfrm>
          <a:prstGeom prst="rect">
            <a:avLst/>
          </a:prstGeom>
        </p:spPr>
      </p:pic>
      <p:pic>
        <p:nvPicPr>
          <p:cNvPr id="11" name="図 10">
            <a:extLst>
              <a:ext uri="{FF2B5EF4-FFF2-40B4-BE49-F238E27FC236}">
                <a16:creationId xmlns:a16="http://schemas.microsoft.com/office/drawing/2014/main" id="{86ADA1D6-C18A-4390-8891-094520BC38D7}"/>
              </a:ext>
            </a:extLst>
          </p:cNvPr>
          <p:cNvPicPr>
            <a:picLocks noChangeAspect="1"/>
          </p:cNvPicPr>
          <p:nvPr/>
        </p:nvPicPr>
        <p:blipFill rotWithShape="1">
          <a:blip r:embed="rId5"/>
          <a:srcRect l="-1" t="9823" r="26344" b="81514"/>
          <a:stretch/>
        </p:blipFill>
        <p:spPr>
          <a:xfrm>
            <a:off x="55076" y="1267530"/>
            <a:ext cx="4823079" cy="378138"/>
          </a:xfrm>
          <a:prstGeom prst="rect">
            <a:avLst/>
          </a:prstGeom>
        </p:spPr>
      </p:pic>
      <p:pic>
        <p:nvPicPr>
          <p:cNvPr id="12" name="図 11">
            <a:extLst>
              <a:ext uri="{FF2B5EF4-FFF2-40B4-BE49-F238E27FC236}">
                <a16:creationId xmlns:a16="http://schemas.microsoft.com/office/drawing/2014/main" id="{132D970F-67F9-BA2F-449B-E46FA1F0D911}"/>
              </a:ext>
            </a:extLst>
          </p:cNvPr>
          <p:cNvPicPr>
            <a:picLocks noChangeAspect="1"/>
          </p:cNvPicPr>
          <p:nvPr/>
        </p:nvPicPr>
        <p:blipFill>
          <a:blip r:embed="rId6"/>
          <a:stretch>
            <a:fillRect/>
          </a:stretch>
        </p:blipFill>
        <p:spPr>
          <a:xfrm>
            <a:off x="1822949" y="1647426"/>
            <a:ext cx="1073853" cy="113581"/>
          </a:xfrm>
          <a:prstGeom prst="rect">
            <a:avLst/>
          </a:prstGeom>
        </p:spPr>
      </p:pic>
      <p:grpSp>
        <p:nvGrpSpPr>
          <p:cNvPr id="14" name="グループ化 13">
            <a:extLst>
              <a:ext uri="{FF2B5EF4-FFF2-40B4-BE49-F238E27FC236}">
                <a16:creationId xmlns:a16="http://schemas.microsoft.com/office/drawing/2014/main" id="{C3510412-737D-49B1-E6B1-87EA7CC3D3B9}"/>
              </a:ext>
            </a:extLst>
          </p:cNvPr>
          <p:cNvGrpSpPr/>
          <p:nvPr/>
        </p:nvGrpSpPr>
        <p:grpSpPr>
          <a:xfrm>
            <a:off x="1327809" y="1256066"/>
            <a:ext cx="711164" cy="407141"/>
            <a:chOff x="1847528" y="1799785"/>
            <a:chExt cx="711164" cy="407141"/>
          </a:xfrm>
        </p:grpSpPr>
        <p:pic>
          <p:nvPicPr>
            <p:cNvPr id="15" name="図 14">
              <a:extLst>
                <a:ext uri="{FF2B5EF4-FFF2-40B4-BE49-F238E27FC236}">
                  <a16:creationId xmlns:a16="http://schemas.microsoft.com/office/drawing/2014/main" id="{AB004F47-5E83-49EA-87CB-E5515D6F26E5}"/>
                </a:ext>
              </a:extLst>
            </p:cNvPr>
            <p:cNvPicPr>
              <a:picLocks noChangeAspect="1"/>
            </p:cNvPicPr>
            <p:nvPr/>
          </p:nvPicPr>
          <p:blipFill>
            <a:blip r:embed="rId7"/>
            <a:stretch>
              <a:fillRect/>
            </a:stretch>
          </p:blipFill>
          <p:spPr>
            <a:xfrm>
              <a:off x="1847528" y="1799785"/>
              <a:ext cx="683675" cy="384052"/>
            </a:xfrm>
            <a:prstGeom prst="rect">
              <a:avLst/>
            </a:prstGeom>
          </p:spPr>
        </p:pic>
        <p:sp>
          <p:nvSpPr>
            <p:cNvPr id="16" name="正方形/長方形 15">
              <a:extLst>
                <a:ext uri="{FF2B5EF4-FFF2-40B4-BE49-F238E27FC236}">
                  <a16:creationId xmlns:a16="http://schemas.microsoft.com/office/drawing/2014/main" id="{4D033001-6074-62EE-5BB3-61BF23AB043A}"/>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25806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462197" y="1451445"/>
            <a:ext cx="4841715" cy="4425827"/>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○○農業委員会</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主査　農業　太郎　様</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農業委員会サポートシステムより、ユーザ情報をお知らせ致します。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農業委員会サポートシステム</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&lt;https://alis-ac.rcloud.asp.lgwan.jp/AgencyWeb/page/Login.aspx&gt;</a:t>
            </a: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のログインに利用するログイン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となります。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組織</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01234</a:t>
            </a: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TEST012345</a:t>
            </a: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所属：○○農業委員会</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役職：主査</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氏名：農業　太郎</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メールアドレス：</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wwww@example.com</a:t>
            </a: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管理者か否か：否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パスワードは別途送信致します。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登録情報に間違いがある場合は、管理者様にご連絡ください。</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ご注意</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1100" dirty="0">
                <a:latin typeface="Meiryo UI" panose="020B0604030504040204" pitchFamily="50" charset="-128"/>
                <a:ea typeface="Meiryo UI" panose="020B0604030504040204" pitchFamily="50" charset="-128"/>
                <a:cs typeface="Meiryo UI" panose="020B0604030504040204" pitchFamily="50" charset="-128"/>
              </a:rPr>
              <a:t>このメールは、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農業委員会サポート</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システムが自動的に送信しています。</a:t>
            </a:r>
          </a:p>
          <a:p>
            <a:r>
              <a:rPr lang="ja-JP" altLang="ja-JP" sz="1100" dirty="0">
                <a:latin typeface="Meiryo UI" panose="020B0604030504040204" pitchFamily="50" charset="-128"/>
                <a:ea typeface="Meiryo UI" panose="020B0604030504040204" pitchFamily="50" charset="-128"/>
                <a:cs typeface="Meiryo UI" panose="020B0604030504040204" pitchFamily="50" charset="-128"/>
              </a:rPr>
              <a:t>本メールへの返信は行わないでください。</a:t>
            </a: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5807968" y="5306069"/>
            <a:ext cx="5328592"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登録完了メール・パスワード通知メールをご用意の上、ログイン画面を表示します。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ログイン画面の</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URL</a:t>
            </a: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組織</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ID</a:t>
            </a:r>
            <a:r>
              <a:rPr lang="ja-JP" altLang="en-US" sz="1600" dirty="0" err="1">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ログイン</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ID</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（登録完了メール）</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パスワード（パスワード通知メール）</a:t>
            </a:r>
          </a:p>
        </p:txBody>
      </p:sp>
      <p:sp>
        <p:nvSpPr>
          <p:cNvPr id="23" name="正方形/長方形 22"/>
          <p:cNvSpPr/>
          <p:nvPr/>
        </p:nvSpPr>
        <p:spPr>
          <a:xfrm>
            <a:off x="615289" y="2474016"/>
            <a:ext cx="4472600" cy="250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円/楕円 16"/>
          <p:cNvSpPr/>
          <p:nvPr/>
        </p:nvSpPr>
        <p:spPr>
          <a:xfrm>
            <a:off x="4861038" y="2200354"/>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73510" y="3074589"/>
            <a:ext cx="1889387" cy="437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円/楕円 16"/>
          <p:cNvSpPr/>
          <p:nvPr/>
        </p:nvSpPr>
        <p:spPr>
          <a:xfrm>
            <a:off x="2207568" y="2948745"/>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flipH="1">
            <a:off x="407368" y="5888305"/>
            <a:ext cx="5832649"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登録完了メール</a:t>
            </a:r>
            <a:r>
              <a:rPr lang="ja-JP" altLang="en-US" sz="1200" dirty="0">
                <a:latin typeface="メイリオ" panose="020B0604030504040204" pitchFamily="50" charset="-128"/>
                <a:ea typeface="メイリオ" panose="020B0604030504040204" pitchFamily="50" charset="-128"/>
              </a:rPr>
              <a:t>の内容例</a:t>
            </a:r>
            <a:endParaRPr kumimoji="1" lang="en-US" altLang="ja-JP" sz="1200" dirty="0">
              <a:latin typeface="メイリオ" panose="020B0604030504040204" pitchFamily="50" charset="-128"/>
              <a:ea typeface="メイリオ" panose="020B0604030504040204" pitchFamily="50" charset="-128"/>
            </a:endParaRPr>
          </a:p>
        </p:txBody>
      </p:sp>
      <p:sp>
        <p:nvSpPr>
          <p:cNvPr id="3" name="タイトル 2"/>
          <p:cNvSpPr>
            <a:spLocks noGrp="1"/>
          </p:cNvSpPr>
          <p:nvPr>
            <p:ph type="title"/>
          </p:nvPr>
        </p:nvSpPr>
        <p:spPr/>
        <p:txBody>
          <a:bodyPr/>
          <a:lstStyle/>
          <a:p>
            <a:r>
              <a:rPr lang="en-US" altLang="ja-JP" dirty="0"/>
              <a:t>1-2.</a:t>
            </a:r>
            <a:r>
              <a:rPr lang="ja-JP" altLang="en-US" dirty="0"/>
              <a:t>一般ユーザを追加する（</a:t>
            </a:r>
            <a:r>
              <a:rPr lang="en-US" altLang="ja-JP" dirty="0"/>
              <a:t>3/3</a:t>
            </a:r>
            <a:r>
              <a:rPr lang="ja-JP" altLang="en-US"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b="1" dirty="0">
                <a:cs typeface="Meiryo UI" panose="020B0604030504040204" pitchFamily="50" charset="-128"/>
              </a:rPr>
              <a:t>登録完了メール</a:t>
            </a:r>
            <a:r>
              <a:rPr lang="ja-JP" altLang="en-US" dirty="0">
                <a:cs typeface="Meiryo UI" panose="020B0604030504040204" pitchFamily="50" charset="-128"/>
              </a:rPr>
              <a:t>・</a:t>
            </a:r>
            <a:r>
              <a:rPr lang="ja-JP" altLang="en-US" b="1" dirty="0">
                <a:cs typeface="Meiryo UI" panose="020B0604030504040204" pitchFamily="50" charset="-128"/>
              </a:rPr>
              <a:t>パスワード通知メール</a:t>
            </a:r>
            <a:r>
              <a:rPr lang="ja-JP" altLang="en-US" dirty="0">
                <a:cs typeface="Meiryo UI" panose="020B0604030504040204" pitchFamily="50" charset="-128"/>
              </a:rPr>
              <a:t>が届きますので、ログイン可能となります。</a:t>
            </a:r>
          </a:p>
        </p:txBody>
      </p:sp>
      <p:sp>
        <p:nvSpPr>
          <p:cNvPr id="12" name="テキスト ボックス 11">
            <a:extLst>
              <a:ext uri="{FF2B5EF4-FFF2-40B4-BE49-F238E27FC236}">
                <a16:creationId xmlns:a16="http://schemas.microsoft.com/office/drawing/2014/main" id="{642C9C72-B3A9-46B7-847C-9A092F2EDDC1}"/>
              </a:ext>
            </a:extLst>
          </p:cNvPr>
          <p:cNvSpPr txBox="1"/>
          <p:nvPr/>
        </p:nvSpPr>
        <p:spPr>
          <a:xfrm>
            <a:off x="5951984" y="1448107"/>
            <a:ext cx="4896544" cy="3376309"/>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　太郎　様</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農業委員会サポートシステムより、ランダムパスワードをお知らせ致します。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農業委員会サポートシステム</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&lt;https://alis.ac.rcloud.asp.lgwan.jp&gt;</a:t>
            </a:r>
          </a:p>
          <a:p>
            <a:pPr>
              <a:lnSpc>
                <a:spcPct val="1200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のログインに利用するパスワードとなります。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パスワードをお送り致します。</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安全のため、システムにログインしてパスワードを変更してください。</a:t>
            </a:r>
          </a:p>
          <a:p>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パスワード：</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2C)%h@9a</a:t>
            </a: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は別途通知しているものをご利用ください。</a:t>
            </a: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ご注意</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ja-JP" sz="1100" dirty="0">
                <a:latin typeface="Meiryo UI" panose="020B0604030504040204" pitchFamily="50" charset="-128"/>
                <a:ea typeface="Meiryo UI" panose="020B0604030504040204" pitchFamily="50" charset="-128"/>
                <a:cs typeface="Meiryo UI" panose="020B0604030504040204" pitchFamily="50" charset="-128"/>
              </a:rPr>
              <a:t>このメールは、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農業委員会サポート</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システムが自動的に送信しています。</a:t>
            </a:r>
          </a:p>
          <a:p>
            <a:r>
              <a:rPr lang="ja-JP" altLang="ja-JP" sz="1100" dirty="0">
                <a:latin typeface="Meiryo UI" panose="020B0604030504040204" pitchFamily="50" charset="-128"/>
                <a:ea typeface="Meiryo UI" panose="020B0604030504040204" pitchFamily="50" charset="-128"/>
                <a:cs typeface="Meiryo UI" panose="020B0604030504040204" pitchFamily="50" charset="-128"/>
              </a:rPr>
              <a:t>本メールへの返信は行わないでください。</a:t>
            </a: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4E5A2105-9A57-4030-9468-F8FDF6CBF10C}"/>
              </a:ext>
            </a:extLst>
          </p:cNvPr>
          <p:cNvSpPr/>
          <p:nvPr/>
        </p:nvSpPr>
        <p:spPr>
          <a:xfrm>
            <a:off x="6000799" y="3392089"/>
            <a:ext cx="1944783" cy="2399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16">
            <a:extLst>
              <a:ext uri="{FF2B5EF4-FFF2-40B4-BE49-F238E27FC236}">
                <a16:creationId xmlns:a16="http://schemas.microsoft.com/office/drawing/2014/main" id="{AC687232-0971-4352-94BC-993B3D1D9A79}"/>
              </a:ext>
            </a:extLst>
          </p:cNvPr>
          <p:cNvSpPr/>
          <p:nvPr/>
        </p:nvSpPr>
        <p:spPr>
          <a:xfrm>
            <a:off x="7945582" y="3369463"/>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flipH="1">
            <a:off x="5929949" y="4836125"/>
            <a:ext cx="5832649"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パスワード通知</a:t>
            </a:r>
            <a:r>
              <a:rPr kumimoji="1" lang="ja-JP" altLang="en-US" sz="1200" dirty="0">
                <a:latin typeface="メイリオ" panose="020B0604030504040204" pitchFamily="50" charset="-128"/>
                <a:ea typeface="メイリオ" panose="020B0604030504040204" pitchFamily="50" charset="-128"/>
              </a:rPr>
              <a:t>メール</a:t>
            </a:r>
            <a:r>
              <a:rPr lang="ja-JP" altLang="en-US" sz="1200" dirty="0">
                <a:latin typeface="メイリオ" panose="020B0604030504040204" pitchFamily="50" charset="-128"/>
                <a:ea typeface="メイリオ" panose="020B0604030504040204" pitchFamily="50" charset="-128"/>
              </a:rPr>
              <a:t>の内容例</a:t>
            </a:r>
            <a:endParaRPr kumimoji="1"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1086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B2226B4-DA3F-48C8-87C4-BA72D77A6103}"/>
              </a:ext>
            </a:extLst>
          </p:cNvPr>
          <p:cNvPicPr>
            <a:picLocks noChangeAspect="1"/>
          </p:cNvPicPr>
          <p:nvPr/>
        </p:nvPicPr>
        <p:blipFill>
          <a:blip r:embed="rId3" cstate="print"/>
          <a:stretch>
            <a:fillRect/>
          </a:stretch>
        </p:blipFill>
        <p:spPr>
          <a:xfrm>
            <a:off x="0" y="1303893"/>
            <a:ext cx="7920657" cy="4861066"/>
          </a:xfrm>
          <a:prstGeom prst="rect">
            <a:avLst/>
          </a:prstGeom>
        </p:spPr>
      </p:pic>
      <p:pic>
        <p:nvPicPr>
          <p:cNvPr id="33" name="図 32">
            <a:extLst>
              <a:ext uri="{FF2B5EF4-FFF2-40B4-BE49-F238E27FC236}">
                <a16:creationId xmlns:a16="http://schemas.microsoft.com/office/drawing/2014/main" id="{2ED342DD-0149-4222-AE9F-809F1000FB23}"/>
              </a:ext>
            </a:extLst>
          </p:cNvPr>
          <p:cNvPicPr>
            <a:picLocks noChangeAspect="1"/>
          </p:cNvPicPr>
          <p:nvPr/>
        </p:nvPicPr>
        <p:blipFill rotWithShape="1">
          <a:blip r:embed="rId4"/>
          <a:srcRect l="-1" t="9823" r="26344" b="81514"/>
          <a:stretch/>
        </p:blipFill>
        <p:spPr>
          <a:xfrm>
            <a:off x="37875" y="1323431"/>
            <a:ext cx="5135990" cy="402671"/>
          </a:xfrm>
          <a:prstGeom prst="rect">
            <a:avLst/>
          </a:prstGeom>
        </p:spPr>
      </p:pic>
      <p:sp>
        <p:nvSpPr>
          <p:cNvPr id="88" name="テキスト ボックス 87"/>
          <p:cNvSpPr txBox="1"/>
          <p:nvPr/>
        </p:nvSpPr>
        <p:spPr>
          <a:xfrm>
            <a:off x="7824192" y="1311573"/>
            <a:ext cx="4507458" cy="50167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　議案処理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議案作成／修正タブの処理区分「議案修正」にて、申請を削除したい議案を選択します。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　削除したい申請のある案件を選択します。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　選択後、画面下部の議案書内訳に②で選択した案件の申請内容が表示されますので、削除した申請を選択します。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　選択後、「行削除」ボタンを押下します。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⑤「行削除」ボタンを押下すると、確認画面が表示されますので、</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　削除完了画面が表示されますので、</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申請を全て削除すると議案自体が削除されます。</a:t>
            </a:r>
          </a:p>
        </p:txBody>
      </p:sp>
      <p:sp>
        <p:nvSpPr>
          <p:cNvPr id="51" name="円/楕円 37"/>
          <p:cNvSpPr/>
          <p:nvPr/>
        </p:nvSpPr>
        <p:spPr>
          <a:xfrm>
            <a:off x="970619" y="1865893"/>
            <a:ext cx="216024" cy="2356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⑥議案に登録した申請の削除</a:t>
            </a:r>
            <a:r>
              <a:rPr lang="en-US" altLang="ja-JP" dirty="0"/>
              <a:t>)</a:t>
            </a:r>
            <a:r>
              <a:rPr lang="ja-JP" altLang="en-US" dirty="0">
                <a:cs typeface="Meiryo UI" panose="020B0604030504040204" pitchFamily="50" charset="-128"/>
              </a:rPr>
              <a:t>（１</a:t>
            </a:r>
            <a:r>
              <a:rPr lang="en-US" altLang="ja-JP" dirty="0">
                <a:cs typeface="Meiryo UI" panose="020B0604030504040204" pitchFamily="50" charset="-128"/>
              </a:rPr>
              <a:t>/2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議案を登録した申請を削除する方法について説明します。</a:t>
            </a:r>
          </a:p>
        </p:txBody>
      </p:sp>
      <p:sp>
        <p:nvSpPr>
          <p:cNvPr id="23" name="正方形/長方形 22">
            <a:extLst>
              <a:ext uri="{FF2B5EF4-FFF2-40B4-BE49-F238E27FC236}">
                <a16:creationId xmlns:a16="http://schemas.microsoft.com/office/drawing/2014/main" id="{05A8959E-6E66-43D8-9F81-C0469DEDE3C7}"/>
              </a:ext>
            </a:extLst>
          </p:cNvPr>
          <p:cNvSpPr>
            <a:spLocks noChangeAspect="1"/>
          </p:cNvSpPr>
          <p:nvPr/>
        </p:nvSpPr>
        <p:spPr>
          <a:xfrm>
            <a:off x="37875" y="2792262"/>
            <a:ext cx="4978005"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22251F2B-6DA2-425F-A119-880A5B962442}"/>
              </a:ext>
            </a:extLst>
          </p:cNvPr>
          <p:cNvSpPr>
            <a:spLocks noChangeAspect="1"/>
          </p:cNvSpPr>
          <p:nvPr/>
        </p:nvSpPr>
        <p:spPr>
          <a:xfrm>
            <a:off x="6960096" y="4005063"/>
            <a:ext cx="288031" cy="1440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円/楕円 37">
            <a:extLst>
              <a:ext uri="{FF2B5EF4-FFF2-40B4-BE49-F238E27FC236}">
                <a16:creationId xmlns:a16="http://schemas.microsoft.com/office/drawing/2014/main" id="{0EA027DB-79C5-4D64-AAA7-88DB3869EF27}"/>
              </a:ext>
            </a:extLst>
          </p:cNvPr>
          <p:cNvSpPr/>
          <p:nvPr/>
        </p:nvSpPr>
        <p:spPr>
          <a:xfrm flipH="1">
            <a:off x="7268258" y="3646724"/>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70DC6249-FC66-40E1-A92F-B7FD9203BD90}"/>
              </a:ext>
            </a:extLst>
          </p:cNvPr>
          <p:cNvSpPr>
            <a:spLocks noChangeAspect="1"/>
          </p:cNvSpPr>
          <p:nvPr/>
        </p:nvSpPr>
        <p:spPr>
          <a:xfrm>
            <a:off x="24029" y="2220888"/>
            <a:ext cx="959403" cy="163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円/楕円 37">
            <a:extLst>
              <a:ext uri="{FF2B5EF4-FFF2-40B4-BE49-F238E27FC236}">
                <a16:creationId xmlns:a16="http://schemas.microsoft.com/office/drawing/2014/main" id="{3B2D94DA-C017-4673-BEF1-8EB897165457}"/>
              </a:ext>
            </a:extLst>
          </p:cNvPr>
          <p:cNvSpPr/>
          <p:nvPr/>
        </p:nvSpPr>
        <p:spPr>
          <a:xfrm>
            <a:off x="5099909" y="2826981"/>
            <a:ext cx="216024" cy="200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A9EC9CB9-87CE-458D-B0D6-695826FB8601}"/>
              </a:ext>
            </a:extLst>
          </p:cNvPr>
          <p:cNvSpPr>
            <a:spLocks noChangeAspect="1"/>
          </p:cNvSpPr>
          <p:nvPr/>
        </p:nvSpPr>
        <p:spPr>
          <a:xfrm>
            <a:off x="37875" y="4293932"/>
            <a:ext cx="5913466" cy="212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円/楕円 37">
            <a:extLst>
              <a:ext uri="{FF2B5EF4-FFF2-40B4-BE49-F238E27FC236}">
                <a16:creationId xmlns:a16="http://schemas.microsoft.com/office/drawing/2014/main" id="{56AA2AAF-C3FD-4DDB-8744-40CB77D458BD}"/>
              </a:ext>
            </a:extLst>
          </p:cNvPr>
          <p:cNvSpPr/>
          <p:nvPr/>
        </p:nvSpPr>
        <p:spPr>
          <a:xfrm>
            <a:off x="6024637" y="4193679"/>
            <a:ext cx="216024" cy="2005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830C98CC-B980-42FB-AA14-B3700016D75F}"/>
              </a:ext>
            </a:extLst>
          </p:cNvPr>
          <p:cNvPicPr>
            <a:picLocks noChangeAspect="1"/>
          </p:cNvPicPr>
          <p:nvPr/>
        </p:nvPicPr>
        <p:blipFill>
          <a:blip r:embed="rId5" cstate="print"/>
          <a:stretch>
            <a:fillRect/>
          </a:stretch>
        </p:blipFill>
        <p:spPr>
          <a:xfrm>
            <a:off x="647960" y="4784781"/>
            <a:ext cx="3312368" cy="908110"/>
          </a:xfrm>
          <a:prstGeom prst="rect">
            <a:avLst/>
          </a:prstGeom>
        </p:spPr>
      </p:pic>
      <p:pic>
        <p:nvPicPr>
          <p:cNvPr id="5" name="図 4">
            <a:extLst>
              <a:ext uri="{FF2B5EF4-FFF2-40B4-BE49-F238E27FC236}">
                <a16:creationId xmlns:a16="http://schemas.microsoft.com/office/drawing/2014/main" id="{5786AB58-9AEB-45A7-AE70-0ED4C4603131}"/>
              </a:ext>
            </a:extLst>
          </p:cNvPr>
          <p:cNvPicPr>
            <a:picLocks noChangeAspect="1"/>
          </p:cNvPicPr>
          <p:nvPr/>
        </p:nvPicPr>
        <p:blipFill>
          <a:blip r:embed="rId6" cstate="print"/>
          <a:stretch>
            <a:fillRect/>
          </a:stretch>
        </p:blipFill>
        <p:spPr>
          <a:xfrm>
            <a:off x="4980901" y="4717940"/>
            <a:ext cx="2149033" cy="1028165"/>
          </a:xfrm>
          <a:prstGeom prst="rect">
            <a:avLst/>
          </a:prstGeom>
        </p:spPr>
      </p:pic>
      <p:sp>
        <p:nvSpPr>
          <p:cNvPr id="17" name="正方形/長方形 16">
            <a:extLst>
              <a:ext uri="{FF2B5EF4-FFF2-40B4-BE49-F238E27FC236}">
                <a16:creationId xmlns:a16="http://schemas.microsoft.com/office/drawing/2014/main" id="{5363BBEF-47D4-4484-B5B3-4B2206346265}"/>
              </a:ext>
            </a:extLst>
          </p:cNvPr>
          <p:cNvSpPr>
            <a:spLocks noChangeAspect="1"/>
          </p:cNvSpPr>
          <p:nvPr/>
        </p:nvSpPr>
        <p:spPr>
          <a:xfrm>
            <a:off x="647960" y="4781822"/>
            <a:ext cx="3312368" cy="911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36C01CA5-AF84-47CB-80B2-FB71058CBF80}"/>
              </a:ext>
            </a:extLst>
          </p:cNvPr>
          <p:cNvSpPr>
            <a:spLocks noChangeAspect="1"/>
          </p:cNvSpPr>
          <p:nvPr/>
        </p:nvSpPr>
        <p:spPr>
          <a:xfrm>
            <a:off x="1703512" y="5408859"/>
            <a:ext cx="576064" cy="180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 name="矢印: 下 5">
            <a:extLst>
              <a:ext uri="{FF2B5EF4-FFF2-40B4-BE49-F238E27FC236}">
                <a16:creationId xmlns:a16="http://schemas.microsoft.com/office/drawing/2014/main" id="{D1ADB54D-92C2-4AF1-A9C0-79A2CC7A5183}"/>
              </a:ext>
            </a:extLst>
          </p:cNvPr>
          <p:cNvSpPr/>
          <p:nvPr/>
        </p:nvSpPr>
        <p:spPr>
          <a:xfrm rot="16200000">
            <a:off x="4302078" y="5017444"/>
            <a:ext cx="315880" cy="539680"/>
          </a:xfrm>
          <a:prstGeom prst="downArrow">
            <a:avLst/>
          </a:prstGeom>
          <a:solidFill>
            <a:srgbClr val="0033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469D0659-55FA-4602-917D-51F0A866C4CC}"/>
              </a:ext>
            </a:extLst>
          </p:cNvPr>
          <p:cNvSpPr>
            <a:spLocks noChangeAspect="1"/>
          </p:cNvSpPr>
          <p:nvPr/>
        </p:nvSpPr>
        <p:spPr>
          <a:xfrm>
            <a:off x="4980901" y="4724374"/>
            <a:ext cx="2149033" cy="1028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7E7C0AD5-33E6-4408-B3D0-4CCFACC38384}"/>
              </a:ext>
            </a:extLst>
          </p:cNvPr>
          <p:cNvSpPr>
            <a:spLocks noChangeAspect="1"/>
          </p:cNvSpPr>
          <p:nvPr/>
        </p:nvSpPr>
        <p:spPr>
          <a:xfrm>
            <a:off x="5682599" y="5457291"/>
            <a:ext cx="684076" cy="214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円/楕円 37">
            <a:extLst>
              <a:ext uri="{FF2B5EF4-FFF2-40B4-BE49-F238E27FC236}">
                <a16:creationId xmlns:a16="http://schemas.microsoft.com/office/drawing/2014/main" id="{C57D3A60-7CDD-4718-85C8-3AEE38AAE66D}"/>
              </a:ext>
            </a:extLst>
          </p:cNvPr>
          <p:cNvSpPr/>
          <p:nvPr/>
        </p:nvSpPr>
        <p:spPr>
          <a:xfrm flipH="1">
            <a:off x="1414913" y="5360250"/>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27" name="円/楕円 37">
            <a:extLst>
              <a:ext uri="{FF2B5EF4-FFF2-40B4-BE49-F238E27FC236}">
                <a16:creationId xmlns:a16="http://schemas.microsoft.com/office/drawing/2014/main" id="{05B40C69-2994-42DF-A5EE-936D657D58C0}"/>
              </a:ext>
            </a:extLst>
          </p:cNvPr>
          <p:cNvSpPr/>
          <p:nvPr/>
        </p:nvSpPr>
        <p:spPr>
          <a:xfrm flipH="1">
            <a:off x="5408399" y="5409065"/>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0514534E-1F1F-476E-8A94-71163E912371}"/>
              </a:ext>
            </a:extLst>
          </p:cNvPr>
          <p:cNvSpPr>
            <a:spLocks noChangeAspect="1"/>
          </p:cNvSpPr>
          <p:nvPr/>
        </p:nvSpPr>
        <p:spPr>
          <a:xfrm>
            <a:off x="24028" y="1712771"/>
            <a:ext cx="527355" cy="177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656F7838-34AB-4CB3-97BF-FDA4E42ABEB3}"/>
              </a:ext>
            </a:extLst>
          </p:cNvPr>
          <p:cNvSpPr>
            <a:spLocks noChangeAspect="1"/>
          </p:cNvSpPr>
          <p:nvPr/>
        </p:nvSpPr>
        <p:spPr>
          <a:xfrm>
            <a:off x="557835" y="1949849"/>
            <a:ext cx="352141" cy="118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a:extLst>
              <a:ext uri="{FF2B5EF4-FFF2-40B4-BE49-F238E27FC236}">
                <a16:creationId xmlns:a16="http://schemas.microsoft.com/office/drawing/2014/main" id="{35079566-4830-4CE4-9380-A03F74671B3A}"/>
              </a:ext>
            </a:extLst>
          </p:cNvPr>
          <p:cNvSpPr>
            <a:spLocks noChangeAspect="1"/>
          </p:cNvSpPr>
          <p:nvPr/>
        </p:nvSpPr>
        <p:spPr>
          <a:xfrm>
            <a:off x="1417180" y="1333734"/>
            <a:ext cx="358340" cy="478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32" name="図 31">
            <a:extLst>
              <a:ext uri="{FF2B5EF4-FFF2-40B4-BE49-F238E27FC236}">
                <a16:creationId xmlns:a16="http://schemas.microsoft.com/office/drawing/2014/main" id="{CAD847B9-80D2-5AF1-D7DB-E1F957C4CC3E}"/>
              </a:ext>
            </a:extLst>
          </p:cNvPr>
          <p:cNvPicPr>
            <a:picLocks noChangeAspect="1"/>
          </p:cNvPicPr>
          <p:nvPr/>
        </p:nvPicPr>
        <p:blipFill>
          <a:blip r:embed="rId7"/>
          <a:stretch>
            <a:fillRect/>
          </a:stretch>
        </p:blipFill>
        <p:spPr>
          <a:xfrm>
            <a:off x="1789367" y="1738816"/>
            <a:ext cx="1073853" cy="113581"/>
          </a:xfrm>
          <a:prstGeom prst="rect">
            <a:avLst/>
          </a:prstGeom>
        </p:spPr>
      </p:pic>
      <p:grpSp>
        <p:nvGrpSpPr>
          <p:cNvPr id="34" name="グループ化 33">
            <a:extLst>
              <a:ext uri="{FF2B5EF4-FFF2-40B4-BE49-F238E27FC236}">
                <a16:creationId xmlns:a16="http://schemas.microsoft.com/office/drawing/2014/main" id="{563BF073-2941-336C-72A5-9F4EC4984FAC}"/>
              </a:ext>
            </a:extLst>
          </p:cNvPr>
          <p:cNvGrpSpPr/>
          <p:nvPr/>
        </p:nvGrpSpPr>
        <p:grpSpPr>
          <a:xfrm>
            <a:off x="1347930" y="1305486"/>
            <a:ext cx="711164" cy="504464"/>
            <a:chOff x="1847528" y="1799785"/>
            <a:chExt cx="711164" cy="407141"/>
          </a:xfrm>
        </p:grpSpPr>
        <p:pic>
          <p:nvPicPr>
            <p:cNvPr id="35" name="図 34">
              <a:extLst>
                <a:ext uri="{FF2B5EF4-FFF2-40B4-BE49-F238E27FC236}">
                  <a16:creationId xmlns:a16="http://schemas.microsoft.com/office/drawing/2014/main" id="{AD197EC9-5221-3AFC-9B10-2FC32CA0198B}"/>
                </a:ext>
              </a:extLst>
            </p:cNvPr>
            <p:cNvPicPr>
              <a:picLocks noChangeAspect="1"/>
            </p:cNvPicPr>
            <p:nvPr/>
          </p:nvPicPr>
          <p:blipFill>
            <a:blip r:embed="rId8"/>
            <a:stretch>
              <a:fillRect/>
            </a:stretch>
          </p:blipFill>
          <p:spPr>
            <a:xfrm>
              <a:off x="1847528" y="1799785"/>
              <a:ext cx="683675" cy="384052"/>
            </a:xfrm>
            <a:prstGeom prst="rect">
              <a:avLst/>
            </a:prstGeom>
          </p:spPr>
        </p:pic>
        <p:sp>
          <p:nvSpPr>
            <p:cNvPr id="36" name="正方形/長方形 35">
              <a:extLst>
                <a:ext uri="{FF2B5EF4-FFF2-40B4-BE49-F238E27FC236}">
                  <a16:creationId xmlns:a16="http://schemas.microsoft.com/office/drawing/2014/main" id="{5DE050E2-CB5A-9916-1968-D4C1C57884E9}"/>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1592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840119" y="1311573"/>
            <a:ext cx="4507458" cy="18158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⑦　登録した申請が削除されます。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⑧　確認後、問題なければ更新ボタンを押下します。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申請の削除は起案状態が「起案済」「許可」の申請のみ可能となります。</a:t>
            </a: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⑥議案に登録した申請の削除</a:t>
            </a:r>
            <a:r>
              <a:rPr lang="en-US" altLang="ja-JP" dirty="0"/>
              <a:t>)</a:t>
            </a:r>
            <a:r>
              <a:rPr lang="ja-JP" altLang="en-US" dirty="0">
                <a:cs typeface="Meiryo UI" panose="020B0604030504040204" pitchFamily="50" charset="-128"/>
              </a:rPr>
              <a:t>（２</a:t>
            </a:r>
            <a:r>
              <a:rPr lang="en-US" altLang="ja-JP" dirty="0">
                <a:cs typeface="Meiryo UI" panose="020B0604030504040204" pitchFamily="50" charset="-128"/>
              </a:rPr>
              <a:t>/2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417513" y="693041"/>
            <a:ext cx="11366500" cy="342369"/>
          </a:xfrm>
        </p:spPr>
        <p:txBody>
          <a:bodyPr>
            <a:normAutofit/>
          </a:bodyPr>
          <a:lstStyle/>
          <a:p>
            <a:r>
              <a:rPr lang="ja-JP" altLang="en-US" dirty="0"/>
              <a:t>議案を登録した申請を削除する方法について説明します。</a:t>
            </a:r>
          </a:p>
        </p:txBody>
      </p:sp>
      <p:pic>
        <p:nvPicPr>
          <p:cNvPr id="8" name="図 7">
            <a:extLst>
              <a:ext uri="{FF2B5EF4-FFF2-40B4-BE49-F238E27FC236}">
                <a16:creationId xmlns:a16="http://schemas.microsoft.com/office/drawing/2014/main" id="{133D25BC-DCA3-48C4-B5F1-7B119FDED493}"/>
              </a:ext>
            </a:extLst>
          </p:cNvPr>
          <p:cNvPicPr>
            <a:picLocks noChangeAspect="1"/>
          </p:cNvPicPr>
          <p:nvPr/>
        </p:nvPicPr>
        <p:blipFill>
          <a:blip r:embed="rId3" cstate="print"/>
          <a:stretch>
            <a:fillRect/>
          </a:stretch>
        </p:blipFill>
        <p:spPr>
          <a:xfrm>
            <a:off x="47328" y="1311573"/>
            <a:ext cx="7817858" cy="4853386"/>
          </a:xfrm>
          <a:prstGeom prst="rect">
            <a:avLst/>
          </a:prstGeom>
        </p:spPr>
      </p:pic>
      <p:sp>
        <p:nvSpPr>
          <p:cNvPr id="32" name="正方形/長方形 31">
            <a:extLst>
              <a:ext uri="{FF2B5EF4-FFF2-40B4-BE49-F238E27FC236}">
                <a16:creationId xmlns:a16="http://schemas.microsoft.com/office/drawing/2014/main" id="{05BA58BF-8D92-4150-8FC1-630EC97D0BE8}"/>
              </a:ext>
            </a:extLst>
          </p:cNvPr>
          <p:cNvSpPr>
            <a:spLocks noChangeAspect="1"/>
          </p:cNvSpPr>
          <p:nvPr/>
        </p:nvSpPr>
        <p:spPr>
          <a:xfrm>
            <a:off x="79144" y="2563893"/>
            <a:ext cx="4978005"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41F5F688-88CE-4B54-8FB1-619130FF43D8}"/>
              </a:ext>
            </a:extLst>
          </p:cNvPr>
          <p:cNvSpPr>
            <a:spLocks noChangeAspect="1"/>
          </p:cNvSpPr>
          <p:nvPr/>
        </p:nvSpPr>
        <p:spPr>
          <a:xfrm>
            <a:off x="2135561" y="5986180"/>
            <a:ext cx="504056" cy="178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円/楕円 37">
            <a:extLst>
              <a:ext uri="{FF2B5EF4-FFF2-40B4-BE49-F238E27FC236}">
                <a16:creationId xmlns:a16="http://schemas.microsoft.com/office/drawing/2014/main" id="{E76127D3-1775-4A6B-8B6C-C2E49F7A1695}"/>
              </a:ext>
            </a:extLst>
          </p:cNvPr>
          <p:cNvSpPr/>
          <p:nvPr/>
        </p:nvSpPr>
        <p:spPr>
          <a:xfrm flipH="1">
            <a:off x="5057149" y="2791133"/>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sp>
        <p:nvSpPr>
          <p:cNvPr id="35" name="円/楕円 37">
            <a:extLst>
              <a:ext uri="{FF2B5EF4-FFF2-40B4-BE49-F238E27FC236}">
                <a16:creationId xmlns:a16="http://schemas.microsoft.com/office/drawing/2014/main" id="{93F91572-9E67-47BE-9878-D073566D63A1}"/>
              </a:ext>
            </a:extLst>
          </p:cNvPr>
          <p:cNvSpPr/>
          <p:nvPr/>
        </p:nvSpPr>
        <p:spPr>
          <a:xfrm flipH="1">
            <a:off x="2279577" y="5713977"/>
            <a:ext cx="216024" cy="27220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a:extLst>
              <a:ext uri="{FF2B5EF4-FFF2-40B4-BE49-F238E27FC236}">
                <a16:creationId xmlns:a16="http://schemas.microsoft.com/office/drawing/2014/main" id="{926918DF-5F57-4606-A4F2-DA00F7A8444B}"/>
              </a:ext>
            </a:extLst>
          </p:cNvPr>
          <p:cNvPicPr>
            <a:picLocks noChangeAspect="1"/>
          </p:cNvPicPr>
          <p:nvPr/>
        </p:nvPicPr>
        <p:blipFill>
          <a:blip r:embed="rId4"/>
          <a:stretch>
            <a:fillRect/>
          </a:stretch>
        </p:blipFill>
        <p:spPr>
          <a:xfrm>
            <a:off x="47327" y="1307613"/>
            <a:ext cx="7792791" cy="378139"/>
          </a:xfrm>
          <a:prstGeom prst="rect">
            <a:avLst/>
          </a:prstGeom>
        </p:spPr>
      </p:pic>
      <p:pic>
        <p:nvPicPr>
          <p:cNvPr id="11" name="図 10">
            <a:extLst>
              <a:ext uri="{FF2B5EF4-FFF2-40B4-BE49-F238E27FC236}">
                <a16:creationId xmlns:a16="http://schemas.microsoft.com/office/drawing/2014/main" id="{0218E79E-B963-46AD-9CFA-C6AF9BBA55D1}"/>
              </a:ext>
            </a:extLst>
          </p:cNvPr>
          <p:cNvPicPr>
            <a:picLocks noChangeAspect="1"/>
          </p:cNvPicPr>
          <p:nvPr/>
        </p:nvPicPr>
        <p:blipFill rotWithShape="1">
          <a:blip r:embed="rId5"/>
          <a:srcRect l="-1" t="9823" r="26344" b="81514"/>
          <a:stretch/>
        </p:blipFill>
        <p:spPr>
          <a:xfrm>
            <a:off x="53620" y="1307311"/>
            <a:ext cx="5135990" cy="402671"/>
          </a:xfrm>
          <a:prstGeom prst="rect">
            <a:avLst/>
          </a:prstGeom>
        </p:spPr>
      </p:pic>
      <p:pic>
        <p:nvPicPr>
          <p:cNvPr id="12" name="図 11">
            <a:extLst>
              <a:ext uri="{FF2B5EF4-FFF2-40B4-BE49-F238E27FC236}">
                <a16:creationId xmlns:a16="http://schemas.microsoft.com/office/drawing/2014/main" id="{2AB9DCD0-8D78-ECBF-DF75-493D2D0E2B63}"/>
              </a:ext>
            </a:extLst>
          </p:cNvPr>
          <p:cNvPicPr>
            <a:picLocks noChangeAspect="1"/>
          </p:cNvPicPr>
          <p:nvPr/>
        </p:nvPicPr>
        <p:blipFill>
          <a:blip r:embed="rId6"/>
          <a:stretch>
            <a:fillRect/>
          </a:stretch>
        </p:blipFill>
        <p:spPr>
          <a:xfrm>
            <a:off x="1850662" y="1731243"/>
            <a:ext cx="1073853" cy="113581"/>
          </a:xfrm>
          <a:prstGeom prst="rect">
            <a:avLst/>
          </a:prstGeom>
        </p:spPr>
      </p:pic>
      <p:grpSp>
        <p:nvGrpSpPr>
          <p:cNvPr id="14" name="グループ化 13">
            <a:extLst>
              <a:ext uri="{FF2B5EF4-FFF2-40B4-BE49-F238E27FC236}">
                <a16:creationId xmlns:a16="http://schemas.microsoft.com/office/drawing/2014/main" id="{95BE8193-1334-6783-B385-8D9C604D48FC}"/>
              </a:ext>
            </a:extLst>
          </p:cNvPr>
          <p:cNvGrpSpPr/>
          <p:nvPr/>
        </p:nvGrpSpPr>
        <p:grpSpPr>
          <a:xfrm>
            <a:off x="1424397" y="1307311"/>
            <a:ext cx="711164" cy="407141"/>
            <a:chOff x="1847528" y="1799785"/>
            <a:chExt cx="711164" cy="407141"/>
          </a:xfrm>
        </p:grpSpPr>
        <p:pic>
          <p:nvPicPr>
            <p:cNvPr id="15" name="図 14">
              <a:extLst>
                <a:ext uri="{FF2B5EF4-FFF2-40B4-BE49-F238E27FC236}">
                  <a16:creationId xmlns:a16="http://schemas.microsoft.com/office/drawing/2014/main" id="{8296CB85-8025-5380-9FCD-C8E2F58D07D4}"/>
                </a:ext>
              </a:extLst>
            </p:cNvPr>
            <p:cNvPicPr>
              <a:picLocks noChangeAspect="1"/>
            </p:cNvPicPr>
            <p:nvPr/>
          </p:nvPicPr>
          <p:blipFill>
            <a:blip r:embed="rId7"/>
            <a:stretch>
              <a:fillRect/>
            </a:stretch>
          </p:blipFill>
          <p:spPr>
            <a:xfrm>
              <a:off x="1847528" y="1799785"/>
              <a:ext cx="683675" cy="384052"/>
            </a:xfrm>
            <a:prstGeom prst="rect">
              <a:avLst/>
            </a:prstGeom>
          </p:spPr>
        </p:pic>
        <p:sp>
          <p:nvSpPr>
            <p:cNvPr id="16" name="正方形/長方形 15">
              <a:extLst>
                <a:ext uri="{FF2B5EF4-FFF2-40B4-BE49-F238E27FC236}">
                  <a16:creationId xmlns:a16="http://schemas.microsoft.com/office/drawing/2014/main" id="{C97EFD5A-2537-3F8E-1068-CD77BA272D84}"/>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713102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p:cNvGrpSpPr/>
          <p:nvPr/>
        </p:nvGrpSpPr>
        <p:grpSpPr>
          <a:xfrm>
            <a:off x="464721" y="1792476"/>
            <a:ext cx="6701401" cy="4300820"/>
            <a:chOff x="62568" y="1835201"/>
            <a:chExt cx="6351061" cy="4075979"/>
          </a:xfrm>
        </p:grpSpPr>
        <p:pic>
          <p:nvPicPr>
            <p:cNvPr id="49" name="図 48"/>
            <p:cNvPicPr>
              <a:picLocks noChangeAspect="1"/>
            </p:cNvPicPr>
            <p:nvPr/>
          </p:nvPicPr>
          <p:blipFill>
            <a:blip r:embed="rId3" cstate="print"/>
            <a:stretch>
              <a:fillRect/>
            </a:stretch>
          </p:blipFill>
          <p:spPr>
            <a:xfrm>
              <a:off x="62568" y="1835201"/>
              <a:ext cx="6351061" cy="4075979"/>
            </a:xfrm>
            <a:prstGeom prst="rect">
              <a:avLst/>
            </a:prstGeom>
            <a:ln>
              <a:solidFill>
                <a:schemeClr val="tx1"/>
              </a:solidFill>
            </a:ln>
          </p:spPr>
        </p:pic>
        <p:pic>
          <p:nvPicPr>
            <p:cNvPr id="52" name="図 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211" y="1990982"/>
              <a:ext cx="539377" cy="89898"/>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noChangeAspect="1"/>
            </p:cNvPicPr>
            <p:nvPr/>
          </p:nvPicPr>
          <p:blipFill>
            <a:blip r:embed="rId5" cstate="print"/>
            <a:stretch>
              <a:fillRect/>
            </a:stretch>
          </p:blipFill>
          <p:spPr>
            <a:xfrm>
              <a:off x="851206" y="2880523"/>
              <a:ext cx="216823" cy="78845"/>
            </a:xfrm>
            <a:prstGeom prst="rect">
              <a:avLst/>
            </a:prstGeom>
          </p:spPr>
        </p:pic>
        <p:pic>
          <p:nvPicPr>
            <p:cNvPr id="61" name="図 60"/>
            <p:cNvPicPr>
              <a:picLocks noChangeAspect="1"/>
            </p:cNvPicPr>
            <p:nvPr/>
          </p:nvPicPr>
          <p:blipFill>
            <a:blip r:embed="rId5" cstate="print"/>
            <a:stretch>
              <a:fillRect/>
            </a:stretch>
          </p:blipFill>
          <p:spPr>
            <a:xfrm>
              <a:off x="851206" y="2765047"/>
              <a:ext cx="216823" cy="78845"/>
            </a:xfrm>
            <a:prstGeom prst="rect">
              <a:avLst/>
            </a:prstGeom>
          </p:spPr>
        </p:pic>
        <p:pic>
          <p:nvPicPr>
            <p:cNvPr id="63" name="図 62"/>
            <p:cNvPicPr>
              <a:picLocks noChangeAspect="1"/>
            </p:cNvPicPr>
            <p:nvPr/>
          </p:nvPicPr>
          <p:blipFill>
            <a:blip r:embed="rId5" cstate="print"/>
            <a:stretch>
              <a:fillRect/>
            </a:stretch>
          </p:blipFill>
          <p:spPr>
            <a:xfrm>
              <a:off x="855965" y="2999582"/>
              <a:ext cx="216823" cy="78845"/>
            </a:xfrm>
            <a:prstGeom prst="rect">
              <a:avLst/>
            </a:prstGeom>
          </p:spPr>
        </p:pic>
      </p:grpSp>
      <p:pic>
        <p:nvPicPr>
          <p:cNvPr id="20" name="図 19">
            <a:extLst>
              <a:ext uri="{FF2B5EF4-FFF2-40B4-BE49-F238E27FC236}">
                <a16:creationId xmlns:a16="http://schemas.microsoft.com/office/drawing/2014/main" id="{686B836F-2101-4C86-AC0D-F5ECC192FF66}"/>
              </a:ext>
            </a:extLst>
          </p:cNvPr>
          <p:cNvPicPr>
            <a:picLocks noChangeAspect="1"/>
          </p:cNvPicPr>
          <p:nvPr/>
        </p:nvPicPr>
        <p:blipFill rotWithShape="1">
          <a:blip r:embed="rId6"/>
          <a:srcRect l="-1" t="9823" r="26344" b="81514"/>
          <a:stretch/>
        </p:blipFill>
        <p:spPr>
          <a:xfrm>
            <a:off x="474315" y="1803714"/>
            <a:ext cx="5031990" cy="394517"/>
          </a:xfrm>
          <a:prstGeom prst="rect">
            <a:avLst/>
          </a:prstGeom>
        </p:spPr>
      </p:pic>
      <p:sp>
        <p:nvSpPr>
          <p:cNvPr id="88" name="テキスト ボックス 87"/>
          <p:cNvSpPr txBox="1"/>
          <p:nvPr/>
        </p:nvSpPr>
        <p:spPr>
          <a:xfrm>
            <a:off x="7205166" y="1741782"/>
            <a:ext cx="4507458"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議決結果登録タブ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にて、議案の一覧を表示します。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議決結果登録タブ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総会年および総会の回数を選択します。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選択された総会の議案一覧が表示されます。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6" name="正方形/長方形 65"/>
          <p:cNvSpPr/>
          <p:nvPr/>
        </p:nvSpPr>
        <p:spPr>
          <a:xfrm>
            <a:off x="1165892" y="2169217"/>
            <a:ext cx="608581" cy="156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 name="タイトル 2"/>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⑦議決結果登録</a:t>
            </a:r>
            <a:r>
              <a:rPr lang="en-US" altLang="ja-JP" dirty="0"/>
              <a:t>)</a:t>
            </a:r>
            <a:r>
              <a:rPr lang="ja-JP" altLang="en-US" dirty="0">
                <a:cs typeface="Meiryo UI" panose="020B0604030504040204" pitchFamily="50" charset="-128"/>
              </a:rPr>
              <a:t>（</a:t>
            </a:r>
            <a:r>
              <a:rPr lang="en-US" altLang="ja-JP" dirty="0">
                <a:cs typeface="Meiryo UI" panose="020B0604030504040204" pitchFamily="50" charset="-128"/>
              </a:rPr>
              <a:t>1/2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総会後に議案の各申請に対し議決結果を登録します。総会議決結果を議案書に登録するため、該当する総会年および総会の回数を選択し、議案の一覧を取得します。</a:t>
            </a:r>
          </a:p>
        </p:txBody>
      </p:sp>
      <p:sp>
        <p:nvSpPr>
          <p:cNvPr id="18" name="正方形/長方形 17"/>
          <p:cNvSpPr/>
          <p:nvPr/>
        </p:nvSpPr>
        <p:spPr>
          <a:xfrm>
            <a:off x="1775520" y="1772400"/>
            <a:ext cx="432048" cy="4258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1" name="円/楕円 49"/>
          <p:cNvSpPr/>
          <p:nvPr/>
        </p:nvSpPr>
        <p:spPr>
          <a:xfrm>
            <a:off x="983941" y="189637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pic>
        <p:nvPicPr>
          <p:cNvPr id="8" name="図 7">
            <a:extLst>
              <a:ext uri="{FF2B5EF4-FFF2-40B4-BE49-F238E27FC236}">
                <a16:creationId xmlns:a16="http://schemas.microsoft.com/office/drawing/2014/main" id="{E3CC756E-07C9-499F-A8B1-B974BD5726AD}"/>
              </a:ext>
            </a:extLst>
          </p:cNvPr>
          <p:cNvPicPr>
            <a:picLocks noChangeAspect="1"/>
          </p:cNvPicPr>
          <p:nvPr/>
        </p:nvPicPr>
        <p:blipFill>
          <a:blip r:embed="rId7"/>
          <a:stretch>
            <a:fillRect/>
          </a:stretch>
        </p:blipFill>
        <p:spPr>
          <a:xfrm>
            <a:off x="522950" y="2397008"/>
            <a:ext cx="6643172" cy="1592672"/>
          </a:xfrm>
          <a:prstGeom prst="rect">
            <a:avLst/>
          </a:prstGeom>
        </p:spPr>
      </p:pic>
      <p:sp>
        <p:nvSpPr>
          <p:cNvPr id="74" name="円/楕円 51"/>
          <p:cNvSpPr/>
          <p:nvPr/>
        </p:nvSpPr>
        <p:spPr>
          <a:xfrm>
            <a:off x="4727848" y="2748553"/>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477634" y="2619236"/>
            <a:ext cx="5042302" cy="5217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7" name="正方形/長方形 66"/>
          <p:cNvSpPr/>
          <p:nvPr/>
        </p:nvSpPr>
        <p:spPr>
          <a:xfrm>
            <a:off x="474314" y="2447109"/>
            <a:ext cx="1149851" cy="1177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2" name="円/楕円 51"/>
          <p:cNvSpPr/>
          <p:nvPr/>
        </p:nvSpPr>
        <p:spPr>
          <a:xfrm>
            <a:off x="542730" y="215095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pic>
        <p:nvPicPr>
          <p:cNvPr id="21" name="図 20">
            <a:extLst>
              <a:ext uri="{FF2B5EF4-FFF2-40B4-BE49-F238E27FC236}">
                <a16:creationId xmlns:a16="http://schemas.microsoft.com/office/drawing/2014/main" id="{FF967F89-4923-3D36-A5CA-A3EBEB744050}"/>
              </a:ext>
            </a:extLst>
          </p:cNvPr>
          <p:cNvPicPr>
            <a:picLocks noChangeAspect="1"/>
          </p:cNvPicPr>
          <p:nvPr/>
        </p:nvPicPr>
        <p:blipFill>
          <a:blip r:embed="rId8"/>
          <a:stretch>
            <a:fillRect/>
          </a:stretch>
        </p:blipFill>
        <p:spPr>
          <a:xfrm>
            <a:off x="2566535" y="2212421"/>
            <a:ext cx="1073853" cy="113581"/>
          </a:xfrm>
          <a:prstGeom prst="rect">
            <a:avLst/>
          </a:prstGeom>
        </p:spPr>
      </p:pic>
      <p:grpSp>
        <p:nvGrpSpPr>
          <p:cNvPr id="22" name="グループ化 21">
            <a:extLst>
              <a:ext uri="{FF2B5EF4-FFF2-40B4-BE49-F238E27FC236}">
                <a16:creationId xmlns:a16="http://schemas.microsoft.com/office/drawing/2014/main" id="{6C3608D3-F03F-C671-0F13-72F114B1248E}"/>
              </a:ext>
            </a:extLst>
          </p:cNvPr>
          <p:cNvGrpSpPr/>
          <p:nvPr/>
        </p:nvGrpSpPr>
        <p:grpSpPr>
          <a:xfrm>
            <a:off x="1774473" y="1775635"/>
            <a:ext cx="711164" cy="457285"/>
            <a:chOff x="1847528" y="1799785"/>
            <a:chExt cx="711164" cy="407141"/>
          </a:xfrm>
        </p:grpSpPr>
        <p:pic>
          <p:nvPicPr>
            <p:cNvPr id="23" name="図 22">
              <a:extLst>
                <a:ext uri="{FF2B5EF4-FFF2-40B4-BE49-F238E27FC236}">
                  <a16:creationId xmlns:a16="http://schemas.microsoft.com/office/drawing/2014/main" id="{6ED18E71-E38E-6EC5-9CF4-93C437AAD616}"/>
                </a:ext>
              </a:extLst>
            </p:cNvPr>
            <p:cNvPicPr>
              <a:picLocks noChangeAspect="1"/>
            </p:cNvPicPr>
            <p:nvPr/>
          </p:nvPicPr>
          <p:blipFill>
            <a:blip r:embed="rId9"/>
            <a:stretch>
              <a:fillRect/>
            </a:stretch>
          </p:blipFill>
          <p:spPr>
            <a:xfrm>
              <a:off x="1847528" y="1799785"/>
              <a:ext cx="683675" cy="384052"/>
            </a:xfrm>
            <a:prstGeom prst="rect">
              <a:avLst/>
            </a:prstGeom>
          </p:spPr>
        </p:pic>
        <p:sp>
          <p:nvSpPr>
            <p:cNvPr id="24" name="正方形/長方形 23">
              <a:extLst>
                <a:ext uri="{FF2B5EF4-FFF2-40B4-BE49-F238E27FC236}">
                  <a16:creationId xmlns:a16="http://schemas.microsoft.com/office/drawing/2014/main" id="{92B6682E-C169-DF4D-8F89-C009DE623489}"/>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7916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712E6E6-806E-4B2C-A177-8787DDD9878A}"/>
              </a:ext>
            </a:extLst>
          </p:cNvPr>
          <p:cNvPicPr>
            <a:picLocks noChangeAspect="1"/>
          </p:cNvPicPr>
          <p:nvPr/>
        </p:nvPicPr>
        <p:blipFill>
          <a:blip r:embed="rId3"/>
          <a:stretch>
            <a:fillRect/>
          </a:stretch>
        </p:blipFill>
        <p:spPr>
          <a:xfrm>
            <a:off x="84255" y="1741782"/>
            <a:ext cx="7104112" cy="4548612"/>
          </a:xfrm>
          <a:prstGeom prst="rect">
            <a:avLst/>
          </a:prstGeom>
        </p:spPr>
      </p:pic>
      <p:sp>
        <p:nvSpPr>
          <p:cNvPr id="88" name="テキスト ボックス 87"/>
          <p:cNvSpPr txBox="1"/>
          <p:nvPr/>
        </p:nvSpPr>
        <p:spPr>
          <a:xfrm>
            <a:off x="7205166" y="1741782"/>
            <a:ext cx="4729682" cy="40318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議決結果登録タブ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にて、議案書内訳の申請毎に議決結果を登録します。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4"/>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議決結果を登録する議案を選択します。</a:t>
            </a:r>
          </a:p>
          <a:p>
            <a:pPr marL="342900" indent="-342900">
              <a:buFont typeface="+mj-ea"/>
              <a:buAutoNum type="circleNumDbPlain" startAt="4"/>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4"/>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総会議決結果を反映する申請を選択します。</a:t>
            </a:r>
          </a:p>
          <a:p>
            <a:pPr marL="342900" indent="-342900">
              <a:buFont typeface="+mj-ea"/>
              <a:buAutoNum type="circleNumDbPlain" startAt="4"/>
            </a:pP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4"/>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議案状態・許可／不許可日を選択し、登録ボタンを押下すると、選択した申請に反映されます。また、許可番号の入力も可能です。</a:t>
            </a:r>
          </a:p>
          <a:p>
            <a:pPr marL="342900" indent="-342900">
              <a:buFont typeface="+mj-ea"/>
              <a:buAutoNum type="circleNumDbPlain" startAt="4"/>
            </a:pP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4"/>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更新ボタンを押下し、議案を更新します。</a:t>
            </a: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startAt="4"/>
            </a:pP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許可申請のうち、知事の許可を必要とする場合は、議案状態を「進達中」に設定します。許諾後、「許可」に変更してください。</a:t>
            </a:r>
          </a:p>
        </p:txBody>
      </p:sp>
      <p:grpSp>
        <p:nvGrpSpPr>
          <p:cNvPr id="3" name="グループ化 2"/>
          <p:cNvGrpSpPr/>
          <p:nvPr/>
        </p:nvGrpSpPr>
        <p:grpSpPr>
          <a:xfrm>
            <a:off x="-159104" y="2338769"/>
            <a:ext cx="5174984" cy="3941018"/>
            <a:chOff x="-36664" y="2403589"/>
            <a:chExt cx="4902430" cy="3733453"/>
          </a:xfrm>
        </p:grpSpPr>
        <p:sp>
          <p:nvSpPr>
            <p:cNvPr id="45" name="正方形/長方形 44"/>
            <p:cNvSpPr/>
            <p:nvPr/>
          </p:nvSpPr>
          <p:spPr>
            <a:xfrm>
              <a:off x="640550" y="5292693"/>
              <a:ext cx="1087303" cy="488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77964" y="4347194"/>
              <a:ext cx="152407" cy="119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954644" y="5985517"/>
              <a:ext cx="518234" cy="151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357669" y="4328597"/>
              <a:ext cx="619813" cy="1195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2255806" y="4309107"/>
              <a:ext cx="586446" cy="156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5" name="直線コネクタ 54"/>
            <p:cNvCxnSpPr>
              <a:cxnSpLocks/>
              <a:stCxn id="65" idx="1"/>
            </p:cNvCxnSpPr>
            <p:nvPr/>
          </p:nvCxnSpPr>
          <p:spPr>
            <a:xfrm flipH="1" flipV="1">
              <a:off x="977482" y="4512033"/>
              <a:ext cx="446960" cy="493048"/>
            </a:xfrm>
            <a:prstGeom prst="line">
              <a:avLst/>
            </a:prstGeom>
            <a:ln w="19050">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6" name="直線コネクタ 55"/>
            <p:cNvCxnSpPr>
              <a:cxnSpLocks/>
            </p:cNvCxnSpPr>
            <p:nvPr/>
          </p:nvCxnSpPr>
          <p:spPr>
            <a:xfrm flipV="1">
              <a:off x="1671434" y="4535140"/>
              <a:ext cx="876348" cy="573038"/>
            </a:xfrm>
            <a:prstGeom prst="line">
              <a:avLst/>
            </a:prstGeom>
            <a:ln w="19050">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3" name="円/楕円 47"/>
            <p:cNvSpPr/>
            <p:nvPr/>
          </p:nvSpPr>
          <p:spPr>
            <a:xfrm>
              <a:off x="2353762" y="2403589"/>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円/楕円 48"/>
            <p:cNvSpPr/>
            <p:nvPr/>
          </p:nvSpPr>
          <p:spPr>
            <a:xfrm>
              <a:off x="-36664" y="4045617"/>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円/楕円 49"/>
            <p:cNvSpPr/>
            <p:nvPr/>
          </p:nvSpPr>
          <p:spPr>
            <a:xfrm>
              <a:off x="1381738" y="4962378"/>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円/楕円 51"/>
            <p:cNvSpPr/>
            <p:nvPr/>
          </p:nvSpPr>
          <p:spPr>
            <a:xfrm>
              <a:off x="2126999" y="5649769"/>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93878" y="2751720"/>
              <a:ext cx="4671888" cy="1195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タイトル 5"/>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⑦議決結果登録</a:t>
            </a:r>
            <a:r>
              <a:rPr lang="en-US" altLang="ja-JP" dirty="0"/>
              <a:t>)</a:t>
            </a:r>
            <a:r>
              <a:rPr lang="ja-JP" altLang="en-US" dirty="0">
                <a:cs typeface="Meiryo UI" panose="020B0604030504040204" pitchFamily="50" charset="-128"/>
              </a:rPr>
              <a:t>（</a:t>
            </a:r>
            <a:r>
              <a:rPr lang="en-US" altLang="ja-JP" dirty="0">
                <a:cs typeface="Meiryo UI" panose="020B0604030504040204" pitchFamily="50" charset="-128"/>
              </a:rPr>
              <a:t>2/2</a:t>
            </a:r>
            <a:r>
              <a:rPr lang="ja-JP" altLang="en-US" dirty="0">
                <a:cs typeface="Meiryo UI" panose="020B0604030504040204" pitchFamily="50" charset="-128"/>
              </a:rPr>
              <a:t>）</a:t>
            </a:r>
            <a:endParaRPr kumimoji="1" lang="ja-JP" altLang="en-US" dirty="0"/>
          </a:p>
        </p:txBody>
      </p:sp>
      <p:sp>
        <p:nvSpPr>
          <p:cNvPr id="2" name="テキスト プレースホルダー 1"/>
          <p:cNvSpPr>
            <a:spLocks noGrp="1"/>
          </p:cNvSpPr>
          <p:nvPr>
            <p:ph type="body" sz="quarter" idx="10"/>
          </p:nvPr>
        </p:nvSpPr>
        <p:spPr>
          <a:xfrm>
            <a:off x="386779" y="794277"/>
            <a:ext cx="11366500" cy="426367"/>
          </a:xfrm>
        </p:spPr>
        <p:txBody>
          <a:bodyPr/>
          <a:lstStyle/>
          <a:p>
            <a:r>
              <a:rPr lang="ja-JP" altLang="en-US" dirty="0"/>
              <a:t>総会後に議案の各申請に対し議決結果を登録します。議案書内訳の申請毎に総会議決結果を登録します。</a:t>
            </a:r>
          </a:p>
        </p:txBody>
      </p:sp>
      <p:sp>
        <p:nvSpPr>
          <p:cNvPr id="49" name="正方形/長方形 48">
            <a:extLst>
              <a:ext uri="{FF2B5EF4-FFF2-40B4-BE49-F238E27FC236}">
                <a16:creationId xmlns:a16="http://schemas.microsoft.com/office/drawing/2014/main" id="{EC43F711-7CAD-4541-8172-71C31394A38A}"/>
              </a:ext>
            </a:extLst>
          </p:cNvPr>
          <p:cNvSpPr/>
          <p:nvPr/>
        </p:nvSpPr>
        <p:spPr>
          <a:xfrm>
            <a:off x="1258984" y="4397246"/>
            <a:ext cx="654272" cy="126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a:extLst>
              <a:ext uri="{FF2B5EF4-FFF2-40B4-BE49-F238E27FC236}">
                <a16:creationId xmlns:a16="http://schemas.microsoft.com/office/drawing/2014/main" id="{31D96C3E-5363-49E6-9D7B-AFEF8E7B5CDD}"/>
              </a:ext>
            </a:extLst>
          </p:cNvPr>
          <p:cNvPicPr>
            <a:picLocks noChangeAspect="1"/>
          </p:cNvPicPr>
          <p:nvPr/>
        </p:nvPicPr>
        <p:blipFill rotWithShape="1">
          <a:blip r:embed="rId4"/>
          <a:srcRect l="-1" t="9823" r="26344" b="81514"/>
          <a:stretch/>
        </p:blipFill>
        <p:spPr>
          <a:xfrm>
            <a:off x="84255" y="1726621"/>
            <a:ext cx="5031990" cy="394517"/>
          </a:xfrm>
          <a:prstGeom prst="rect">
            <a:avLst/>
          </a:prstGeom>
        </p:spPr>
      </p:pic>
      <p:pic>
        <p:nvPicPr>
          <p:cNvPr id="21" name="図 20">
            <a:extLst>
              <a:ext uri="{FF2B5EF4-FFF2-40B4-BE49-F238E27FC236}">
                <a16:creationId xmlns:a16="http://schemas.microsoft.com/office/drawing/2014/main" id="{9823B7CF-2ACF-860F-588C-183649BDBC3B}"/>
              </a:ext>
            </a:extLst>
          </p:cNvPr>
          <p:cNvPicPr>
            <a:picLocks noChangeAspect="1"/>
          </p:cNvPicPr>
          <p:nvPr/>
        </p:nvPicPr>
        <p:blipFill>
          <a:blip r:embed="rId5"/>
          <a:stretch>
            <a:fillRect/>
          </a:stretch>
        </p:blipFill>
        <p:spPr>
          <a:xfrm>
            <a:off x="1679508" y="2146945"/>
            <a:ext cx="1073853" cy="113581"/>
          </a:xfrm>
          <a:prstGeom prst="rect">
            <a:avLst/>
          </a:prstGeom>
        </p:spPr>
      </p:pic>
      <p:grpSp>
        <p:nvGrpSpPr>
          <p:cNvPr id="22" name="グループ化 21">
            <a:extLst>
              <a:ext uri="{FF2B5EF4-FFF2-40B4-BE49-F238E27FC236}">
                <a16:creationId xmlns:a16="http://schemas.microsoft.com/office/drawing/2014/main" id="{599F9432-9480-6A90-4557-D36B79A7198E}"/>
              </a:ext>
            </a:extLst>
          </p:cNvPr>
          <p:cNvGrpSpPr/>
          <p:nvPr/>
        </p:nvGrpSpPr>
        <p:grpSpPr>
          <a:xfrm>
            <a:off x="1433262" y="1722390"/>
            <a:ext cx="630290" cy="407141"/>
            <a:chOff x="1847528" y="1799785"/>
            <a:chExt cx="711164" cy="407141"/>
          </a:xfrm>
        </p:grpSpPr>
        <p:pic>
          <p:nvPicPr>
            <p:cNvPr id="23" name="図 22">
              <a:extLst>
                <a:ext uri="{FF2B5EF4-FFF2-40B4-BE49-F238E27FC236}">
                  <a16:creationId xmlns:a16="http://schemas.microsoft.com/office/drawing/2014/main" id="{E1AD5809-DE88-C79C-8FB8-54F7BC02D539}"/>
                </a:ext>
              </a:extLst>
            </p:cNvPr>
            <p:cNvPicPr>
              <a:picLocks noChangeAspect="1"/>
            </p:cNvPicPr>
            <p:nvPr/>
          </p:nvPicPr>
          <p:blipFill>
            <a:blip r:embed="rId6"/>
            <a:stretch>
              <a:fillRect/>
            </a:stretch>
          </p:blipFill>
          <p:spPr>
            <a:xfrm>
              <a:off x="1847528" y="1799785"/>
              <a:ext cx="683675" cy="384052"/>
            </a:xfrm>
            <a:prstGeom prst="rect">
              <a:avLst/>
            </a:prstGeom>
          </p:spPr>
        </p:pic>
        <p:sp>
          <p:nvSpPr>
            <p:cNvPr id="24" name="正方形/長方形 23">
              <a:extLst>
                <a:ext uri="{FF2B5EF4-FFF2-40B4-BE49-F238E27FC236}">
                  <a16:creationId xmlns:a16="http://schemas.microsoft.com/office/drawing/2014/main" id="{F8A5DEF2-FC5E-2AD0-AA5C-CFDFA9CDB17E}"/>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740592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7FCFBB9-8CF9-46A4-A86C-56272CD23827}"/>
              </a:ext>
            </a:extLst>
          </p:cNvPr>
          <p:cNvPicPr>
            <a:picLocks noChangeAspect="1"/>
          </p:cNvPicPr>
          <p:nvPr/>
        </p:nvPicPr>
        <p:blipFill>
          <a:blip r:embed="rId3"/>
          <a:stretch>
            <a:fillRect/>
          </a:stretch>
        </p:blipFill>
        <p:spPr>
          <a:xfrm>
            <a:off x="112557" y="1776191"/>
            <a:ext cx="6816080" cy="4644683"/>
          </a:xfrm>
          <a:prstGeom prst="rect">
            <a:avLst/>
          </a:prstGeom>
        </p:spPr>
      </p:pic>
      <p:pic>
        <p:nvPicPr>
          <p:cNvPr id="20" name="図 19">
            <a:extLst>
              <a:ext uri="{FF2B5EF4-FFF2-40B4-BE49-F238E27FC236}">
                <a16:creationId xmlns:a16="http://schemas.microsoft.com/office/drawing/2014/main" id="{E799A969-6DC0-4D12-9E28-214739E47722}"/>
              </a:ext>
            </a:extLst>
          </p:cNvPr>
          <p:cNvPicPr>
            <a:picLocks noChangeAspect="1"/>
          </p:cNvPicPr>
          <p:nvPr/>
        </p:nvPicPr>
        <p:blipFill rotWithShape="1">
          <a:blip r:embed="rId4"/>
          <a:srcRect l="-1" t="9823" r="26344" b="81514"/>
          <a:stretch/>
        </p:blipFill>
        <p:spPr>
          <a:xfrm>
            <a:off x="112556" y="1780354"/>
            <a:ext cx="5031990" cy="394517"/>
          </a:xfrm>
          <a:prstGeom prst="rect">
            <a:avLst/>
          </a:prstGeom>
        </p:spPr>
      </p:pic>
      <p:sp>
        <p:nvSpPr>
          <p:cNvPr id="88" name="テキスト ボックス 87"/>
          <p:cNvSpPr txBox="1"/>
          <p:nvPr/>
        </p:nvSpPr>
        <p:spPr>
          <a:xfrm>
            <a:off x="7205166" y="1741782"/>
            <a:ext cx="4896944" cy="40318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議案処理</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議決結果台帳反映タブ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にて、議案の一覧を表示します。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議決結果台帳反映タブ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を表示します。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総会年および総会の回数を選択します。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選択された総会の議案一覧が表示されますので、台帳へ反映したい議案を選択します。</a:t>
            </a: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「許可」と登録した申請が含まれる議案のみが表示されます。</a:t>
            </a: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  台帳反映を行う議案書内訳の「選択」にチェックを入れます。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　更新ボタンを押下し、農地台帳へ反映します。</a:t>
            </a:r>
          </a:p>
        </p:txBody>
      </p:sp>
      <p:grpSp>
        <p:nvGrpSpPr>
          <p:cNvPr id="3" name="グループ化 2"/>
          <p:cNvGrpSpPr/>
          <p:nvPr/>
        </p:nvGrpSpPr>
        <p:grpSpPr>
          <a:xfrm>
            <a:off x="89890" y="1961089"/>
            <a:ext cx="6564953" cy="4483636"/>
            <a:chOff x="-278554" y="1751653"/>
            <a:chExt cx="6234325" cy="4257829"/>
          </a:xfrm>
        </p:grpSpPr>
        <p:grpSp>
          <p:nvGrpSpPr>
            <p:cNvPr id="18" name="グループ化 17"/>
            <p:cNvGrpSpPr>
              <a:grpSpLocks noChangeAspect="1"/>
            </p:cNvGrpSpPr>
            <p:nvPr/>
          </p:nvGrpSpPr>
          <p:grpSpPr>
            <a:xfrm>
              <a:off x="-257028" y="1751653"/>
              <a:ext cx="6212799" cy="4235179"/>
              <a:chOff x="56545" y="1783340"/>
              <a:chExt cx="5780381" cy="3940405"/>
            </a:xfrm>
          </p:grpSpPr>
          <p:pic>
            <p:nvPicPr>
              <p:cNvPr id="39" name="図 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5290" y="1783340"/>
                <a:ext cx="451636" cy="81724"/>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75168" y="4099969"/>
                <a:ext cx="5161272" cy="15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p:cNvSpPr/>
              <p:nvPr/>
            </p:nvSpPr>
            <p:spPr>
              <a:xfrm>
                <a:off x="1670647" y="5566961"/>
                <a:ext cx="466068" cy="15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p:cNvSpPr/>
              <p:nvPr/>
            </p:nvSpPr>
            <p:spPr>
              <a:xfrm>
                <a:off x="95628" y="2506060"/>
                <a:ext cx="4102340" cy="156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p:cNvSpPr/>
              <p:nvPr/>
            </p:nvSpPr>
            <p:spPr>
              <a:xfrm>
                <a:off x="873143" y="1993299"/>
                <a:ext cx="619916" cy="156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p:cNvSpPr/>
              <p:nvPr/>
            </p:nvSpPr>
            <p:spPr>
              <a:xfrm>
                <a:off x="56545" y="2227344"/>
                <a:ext cx="978761" cy="101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60" name="円/楕円 59"/>
            <p:cNvSpPr/>
            <p:nvPr/>
          </p:nvSpPr>
          <p:spPr>
            <a:xfrm>
              <a:off x="-278554" y="1918896"/>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62" name="円/楕円 60"/>
            <p:cNvSpPr/>
            <p:nvPr/>
          </p:nvSpPr>
          <p:spPr>
            <a:xfrm>
              <a:off x="-113232" y="4410098"/>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円/楕円 61"/>
            <p:cNvSpPr/>
            <p:nvPr/>
          </p:nvSpPr>
          <p:spPr>
            <a:xfrm>
              <a:off x="2003423" y="5717882"/>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0" name="円/楕円 60"/>
          <p:cNvSpPr/>
          <p:nvPr/>
        </p:nvSpPr>
        <p:spPr>
          <a:xfrm>
            <a:off x="2711624" y="2424301"/>
            <a:ext cx="307065" cy="3070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49" name="正方形/長方形 48"/>
          <p:cNvSpPr/>
          <p:nvPr/>
        </p:nvSpPr>
        <p:spPr>
          <a:xfrm>
            <a:off x="1436714" y="1752340"/>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円/楕円 58"/>
          <p:cNvSpPr/>
          <p:nvPr/>
        </p:nvSpPr>
        <p:spPr>
          <a:xfrm>
            <a:off x="1553105" y="1377457"/>
            <a:ext cx="307065" cy="3070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6" name="タイトル 5"/>
          <p:cNvSpPr>
            <a:spLocks noGrp="1"/>
          </p:cNvSpPr>
          <p:nvPr>
            <p:ph type="title"/>
          </p:nvPr>
        </p:nvSpPr>
        <p:spPr/>
        <p:txBody>
          <a:bodyPr/>
          <a:lstStyle/>
          <a:p>
            <a:r>
              <a:rPr lang="en-US" altLang="ja-JP" dirty="0"/>
              <a:t>5-1</a:t>
            </a:r>
            <a:r>
              <a:rPr lang="ja-JP" altLang="en-US" dirty="0"/>
              <a:t> ．申請受付・総会業務の全体の流れ</a:t>
            </a:r>
            <a:r>
              <a:rPr lang="en-US" altLang="ja-JP" dirty="0"/>
              <a:t>(</a:t>
            </a:r>
            <a:r>
              <a:rPr lang="ja-JP" altLang="en-US" dirty="0"/>
              <a:t>⑧議決結果台帳反映</a:t>
            </a:r>
            <a:r>
              <a:rPr lang="en-US" altLang="ja-JP" dirty="0"/>
              <a:t>)</a:t>
            </a:r>
            <a:endParaRPr kumimoji="1" lang="ja-JP" altLang="en-US" dirty="0"/>
          </a:p>
        </p:txBody>
      </p:sp>
      <p:sp>
        <p:nvSpPr>
          <p:cNvPr id="2" name="テキスト プレースホルダー 1"/>
          <p:cNvSpPr>
            <a:spLocks noGrp="1"/>
          </p:cNvSpPr>
          <p:nvPr>
            <p:ph type="body" sz="quarter" idx="10"/>
          </p:nvPr>
        </p:nvSpPr>
        <p:spPr/>
        <p:txBody>
          <a:bodyPr/>
          <a:lstStyle/>
          <a:p>
            <a:r>
              <a:rPr lang="ja-JP" altLang="en-US" dirty="0"/>
              <a:t>総会終了後、総会で許可された申請の内容を農地台帳に反映します。議案状態を「許可」として登録した申請のみが、農地台帳に反映されます。農地台帳への反映後、当該申請の議案状態は「完了」に自動設定されます。</a:t>
            </a:r>
          </a:p>
        </p:txBody>
      </p:sp>
      <p:pic>
        <p:nvPicPr>
          <p:cNvPr id="23" name="図 22">
            <a:extLst>
              <a:ext uri="{FF2B5EF4-FFF2-40B4-BE49-F238E27FC236}">
                <a16:creationId xmlns:a16="http://schemas.microsoft.com/office/drawing/2014/main" id="{62B5CD0D-B061-DFC4-0682-E66D654FCC1B}"/>
              </a:ext>
            </a:extLst>
          </p:cNvPr>
          <p:cNvPicPr>
            <a:picLocks noChangeAspect="1"/>
          </p:cNvPicPr>
          <p:nvPr/>
        </p:nvPicPr>
        <p:blipFill>
          <a:blip r:embed="rId6"/>
          <a:stretch>
            <a:fillRect/>
          </a:stretch>
        </p:blipFill>
        <p:spPr>
          <a:xfrm>
            <a:off x="1763535" y="2212896"/>
            <a:ext cx="1073853" cy="113581"/>
          </a:xfrm>
          <a:prstGeom prst="rect">
            <a:avLst/>
          </a:prstGeom>
        </p:spPr>
      </p:pic>
      <p:grpSp>
        <p:nvGrpSpPr>
          <p:cNvPr id="24" name="グループ化 23">
            <a:extLst>
              <a:ext uri="{FF2B5EF4-FFF2-40B4-BE49-F238E27FC236}">
                <a16:creationId xmlns:a16="http://schemas.microsoft.com/office/drawing/2014/main" id="{CEAB7305-9DCD-86A8-D399-A0C50E014167}"/>
              </a:ext>
            </a:extLst>
          </p:cNvPr>
          <p:cNvGrpSpPr/>
          <p:nvPr/>
        </p:nvGrpSpPr>
        <p:grpSpPr>
          <a:xfrm>
            <a:off x="1407953" y="1741782"/>
            <a:ext cx="711164" cy="471114"/>
            <a:chOff x="1847528" y="1799785"/>
            <a:chExt cx="711164" cy="407141"/>
          </a:xfrm>
        </p:grpSpPr>
        <p:pic>
          <p:nvPicPr>
            <p:cNvPr id="25" name="図 24">
              <a:extLst>
                <a:ext uri="{FF2B5EF4-FFF2-40B4-BE49-F238E27FC236}">
                  <a16:creationId xmlns:a16="http://schemas.microsoft.com/office/drawing/2014/main" id="{06E283B0-8A24-60C3-61DC-8D0FA54BEC19}"/>
                </a:ext>
              </a:extLst>
            </p:cNvPr>
            <p:cNvPicPr>
              <a:picLocks noChangeAspect="1"/>
            </p:cNvPicPr>
            <p:nvPr/>
          </p:nvPicPr>
          <p:blipFill>
            <a:blip r:embed="rId7"/>
            <a:stretch>
              <a:fillRect/>
            </a:stretch>
          </p:blipFill>
          <p:spPr>
            <a:xfrm>
              <a:off x="1847528" y="1799785"/>
              <a:ext cx="683675" cy="384052"/>
            </a:xfrm>
            <a:prstGeom prst="rect">
              <a:avLst/>
            </a:prstGeom>
          </p:spPr>
        </p:pic>
        <p:sp>
          <p:nvSpPr>
            <p:cNvPr id="26" name="正方形/長方形 25">
              <a:extLst>
                <a:ext uri="{FF2B5EF4-FFF2-40B4-BE49-F238E27FC236}">
                  <a16:creationId xmlns:a16="http://schemas.microsoft.com/office/drawing/2014/main" id="{18D27ED2-BCB3-2834-538D-185918187C99}"/>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831263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1344" y="144975"/>
            <a:ext cx="9494526" cy="547835"/>
          </a:xfrm>
        </p:spPr>
        <p:txBody>
          <a:bodyPr/>
          <a:lstStyle/>
          <a:p>
            <a:r>
              <a:rPr lang="en-US" altLang="ja-JP" dirty="0"/>
              <a:t>5-1</a:t>
            </a:r>
            <a:r>
              <a:rPr lang="ja-JP" altLang="en-US" dirty="0"/>
              <a:t> ．申請受付・総会業務の全体の流れ</a:t>
            </a:r>
            <a:r>
              <a:rPr lang="en-US" altLang="ja-JP" dirty="0"/>
              <a:t>(</a:t>
            </a:r>
            <a:r>
              <a:rPr lang="ja-JP" altLang="en-US" dirty="0"/>
              <a:t>⑨許可指令書等の出力方法</a:t>
            </a:r>
            <a:r>
              <a:rPr lang="ja-JP" altLang="en-US" dirty="0">
                <a:cs typeface="Meiryo UI" panose="020B0604030504040204" pitchFamily="50" charset="-128"/>
              </a:rPr>
              <a:t>（１</a:t>
            </a:r>
            <a:r>
              <a:rPr lang="en-US" altLang="ja-JP" dirty="0">
                <a:cs typeface="Meiryo UI" panose="020B0604030504040204" pitchFamily="50" charset="-128"/>
              </a:rPr>
              <a:t>/2</a:t>
            </a:r>
            <a:r>
              <a:rPr lang="ja-JP" altLang="en-US" dirty="0">
                <a:cs typeface="Meiryo UI" panose="020B0604030504040204" pitchFamily="50" charset="-128"/>
              </a:rPr>
              <a:t>）</a:t>
            </a:r>
            <a:r>
              <a:rPr lang="en-US" altLang="ja-JP" dirty="0">
                <a:cs typeface="Meiryo UI" panose="020B0604030504040204" pitchFamily="50" charset="-128"/>
              </a:rPr>
              <a:t>)   </a:t>
            </a:r>
            <a:endParaRPr kumimoji="1" lang="ja-JP" altLang="en-US" dirty="0"/>
          </a:p>
        </p:txBody>
      </p:sp>
      <p:sp>
        <p:nvSpPr>
          <p:cNvPr id="2" name="テキスト プレースホルダー 1"/>
          <p:cNvSpPr>
            <a:spLocks noGrp="1"/>
          </p:cNvSpPr>
          <p:nvPr>
            <p:ph type="body" sz="quarter" idx="10"/>
          </p:nvPr>
        </p:nvSpPr>
        <p:spPr>
          <a:xfrm>
            <a:off x="417513" y="693042"/>
            <a:ext cx="11366500" cy="282358"/>
          </a:xfrm>
        </p:spPr>
        <p:txBody>
          <a:bodyPr>
            <a:noAutofit/>
          </a:bodyPr>
          <a:lstStyle/>
          <a:p>
            <a:r>
              <a:rPr lang="ja-JP" altLang="en-US" sz="1400" dirty="0"/>
              <a:t>各種申請受付を入力後、当該案件に関係する許可指令書等を出力する方法を説明します。</a:t>
            </a:r>
          </a:p>
        </p:txBody>
      </p:sp>
      <p:sp>
        <p:nvSpPr>
          <p:cNvPr id="36" name="テキスト ボックス 35">
            <a:extLst>
              <a:ext uri="{FF2B5EF4-FFF2-40B4-BE49-F238E27FC236}">
                <a16:creationId xmlns:a16="http://schemas.microsoft.com/office/drawing/2014/main" id="{0FE83C52-E35D-492D-93F1-3B4034E614C9}"/>
              </a:ext>
            </a:extLst>
          </p:cNvPr>
          <p:cNvSpPr txBox="1"/>
          <p:nvPr/>
        </p:nvSpPr>
        <p:spPr>
          <a:xfrm>
            <a:off x="119336" y="1148551"/>
            <a:ext cx="11376645" cy="13849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＜申請受付</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申請書検索タブ＞</a:t>
            </a:r>
            <a:endParaRPr lang="en-US" altLang="ja-JP" sz="1400" b="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①起案種別や受理年月日などの条件で、入力済みの起案を検索する。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②許可指令書等を出力したい起案を選択し、</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帳票出力</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③申請手続関係帳票の画面が表示されるので、選択した起案に対応する帳票種別を選択する。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④申請手続関係帳票画面の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帳票出力</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39" name="図 38" descr="1.PNG"/>
          <p:cNvPicPr>
            <a:picLocks noChangeAspect="1"/>
          </p:cNvPicPr>
          <p:nvPr/>
        </p:nvPicPr>
        <p:blipFill>
          <a:blip r:embed="rId3" cstate="print"/>
          <a:srcRect r="9410"/>
          <a:stretch>
            <a:fillRect/>
          </a:stretch>
        </p:blipFill>
        <p:spPr>
          <a:xfrm>
            <a:off x="106506" y="2709264"/>
            <a:ext cx="6781582" cy="3096000"/>
          </a:xfrm>
          <a:prstGeom prst="rect">
            <a:avLst/>
          </a:prstGeom>
          <a:ln w="12700">
            <a:solidFill>
              <a:schemeClr val="tx1"/>
            </a:solidFill>
          </a:ln>
        </p:spPr>
      </p:pic>
      <p:pic>
        <p:nvPicPr>
          <p:cNvPr id="40" name="図 39" descr="2.PNG"/>
          <p:cNvPicPr>
            <a:picLocks noChangeAspect="1"/>
          </p:cNvPicPr>
          <p:nvPr/>
        </p:nvPicPr>
        <p:blipFill>
          <a:blip r:embed="rId4" cstate="print"/>
          <a:srcRect r="3003" b="10421"/>
          <a:stretch>
            <a:fillRect/>
          </a:stretch>
        </p:blipFill>
        <p:spPr>
          <a:xfrm>
            <a:off x="6960096" y="2708920"/>
            <a:ext cx="4996173" cy="2304000"/>
          </a:xfrm>
          <a:prstGeom prst="rect">
            <a:avLst/>
          </a:prstGeom>
          <a:ln w="12700">
            <a:solidFill>
              <a:schemeClr val="tx1"/>
            </a:solidFill>
          </a:ln>
        </p:spPr>
      </p:pic>
      <p:sp>
        <p:nvSpPr>
          <p:cNvPr id="44" name="正方形/長方形 43"/>
          <p:cNvSpPr>
            <a:spLocks noChangeAspect="1"/>
          </p:cNvSpPr>
          <p:nvPr/>
        </p:nvSpPr>
        <p:spPr>
          <a:xfrm>
            <a:off x="193118" y="5613914"/>
            <a:ext cx="576000" cy="139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p:cNvSpPr>
            <a:spLocks noChangeAspect="1"/>
          </p:cNvSpPr>
          <p:nvPr/>
        </p:nvSpPr>
        <p:spPr>
          <a:xfrm>
            <a:off x="191344" y="4869159"/>
            <a:ext cx="6696744" cy="1440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p:cNvSpPr>
            <a:spLocks noChangeAspect="1"/>
          </p:cNvSpPr>
          <p:nvPr/>
        </p:nvSpPr>
        <p:spPr>
          <a:xfrm>
            <a:off x="7221840" y="3140968"/>
            <a:ext cx="4608512"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p:cNvSpPr>
            <a:spLocks noChangeAspect="1"/>
          </p:cNvSpPr>
          <p:nvPr/>
        </p:nvSpPr>
        <p:spPr>
          <a:xfrm>
            <a:off x="10583356" y="4797152"/>
            <a:ext cx="539938"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0" name="円/楕円 32"/>
          <p:cNvSpPr/>
          <p:nvPr/>
        </p:nvSpPr>
        <p:spPr>
          <a:xfrm>
            <a:off x="335360" y="5085184"/>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円/楕円 32"/>
          <p:cNvSpPr/>
          <p:nvPr/>
        </p:nvSpPr>
        <p:spPr>
          <a:xfrm>
            <a:off x="11280576" y="2780928"/>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32"/>
          <p:cNvSpPr/>
          <p:nvPr/>
        </p:nvSpPr>
        <p:spPr>
          <a:xfrm>
            <a:off x="10488488" y="4365104"/>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pic>
        <p:nvPicPr>
          <p:cNvPr id="20" name="図 19">
            <a:extLst>
              <a:ext uri="{FF2B5EF4-FFF2-40B4-BE49-F238E27FC236}">
                <a16:creationId xmlns:a16="http://schemas.microsoft.com/office/drawing/2014/main" id="{0856EDC9-4796-4DDC-B596-B174915C20ED}"/>
              </a:ext>
            </a:extLst>
          </p:cNvPr>
          <p:cNvPicPr>
            <a:picLocks noChangeAspect="1"/>
          </p:cNvPicPr>
          <p:nvPr/>
        </p:nvPicPr>
        <p:blipFill>
          <a:blip r:embed="rId5"/>
          <a:stretch>
            <a:fillRect/>
          </a:stretch>
        </p:blipFill>
        <p:spPr>
          <a:xfrm>
            <a:off x="119335" y="2719669"/>
            <a:ext cx="6714843" cy="468633"/>
          </a:xfrm>
          <a:prstGeom prst="rect">
            <a:avLst/>
          </a:prstGeom>
        </p:spPr>
      </p:pic>
      <p:pic>
        <p:nvPicPr>
          <p:cNvPr id="6" name="図 5">
            <a:extLst>
              <a:ext uri="{FF2B5EF4-FFF2-40B4-BE49-F238E27FC236}">
                <a16:creationId xmlns:a16="http://schemas.microsoft.com/office/drawing/2014/main" id="{D3DC557E-2CEB-4E80-9445-547B75CE49C9}"/>
              </a:ext>
            </a:extLst>
          </p:cNvPr>
          <p:cNvPicPr>
            <a:picLocks noChangeAspect="1"/>
          </p:cNvPicPr>
          <p:nvPr/>
        </p:nvPicPr>
        <p:blipFill>
          <a:blip r:embed="rId6"/>
          <a:stretch>
            <a:fillRect/>
          </a:stretch>
        </p:blipFill>
        <p:spPr>
          <a:xfrm>
            <a:off x="119334" y="3429000"/>
            <a:ext cx="6754991" cy="720080"/>
          </a:xfrm>
          <a:prstGeom prst="rect">
            <a:avLst/>
          </a:prstGeom>
        </p:spPr>
      </p:pic>
      <p:sp>
        <p:nvSpPr>
          <p:cNvPr id="45" name="正方形/長方形 44"/>
          <p:cNvSpPr>
            <a:spLocks noChangeAspect="1"/>
          </p:cNvSpPr>
          <p:nvPr/>
        </p:nvSpPr>
        <p:spPr>
          <a:xfrm>
            <a:off x="119335" y="3429000"/>
            <a:ext cx="6254189"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9" name="円/楕円 32"/>
          <p:cNvSpPr/>
          <p:nvPr/>
        </p:nvSpPr>
        <p:spPr>
          <a:xfrm>
            <a:off x="6413817" y="3456957"/>
            <a:ext cx="336705" cy="3367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43" name="正方形/長方形 42"/>
          <p:cNvSpPr>
            <a:spLocks noChangeAspect="1"/>
          </p:cNvSpPr>
          <p:nvPr/>
        </p:nvSpPr>
        <p:spPr>
          <a:xfrm>
            <a:off x="5735960" y="3951008"/>
            <a:ext cx="540000" cy="130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9" name="図 18">
            <a:extLst>
              <a:ext uri="{FF2B5EF4-FFF2-40B4-BE49-F238E27FC236}">
                <a16:creationId xmlns:a16="http://schemas.microsoft.com/office/drawing/2014/main" id="{89EC83A7-751C-4D3B-988C-4A122E707624}"/>
              </a:ext>
            </a:extLst>
          </p:cNvPr>
          <p:cNvPicPr>
            <a:picLocks noChangeAspect="1"/>
          </p:cNvPicPr>
          <p:nvPr/>
        </p:nvPicPr>
        <p:blipFill rotWithShape="1">
          <a:blip r:embed="rId7"/>
          <a:srcRect l="-1" t="9823" r="26344" b="81514"/>
          <a:stretch/>
        </p:blipFill>
        <p:spPr>
          <a:xfrm>
            <a:off x="133170" y="2728692"/>
            <a:ext cx="5862218" cy="459609"/>
          </a:xfrm>
          <a:prstGeom prst="rect">
            <a:avLst/>
          </a:prstGeom>
        </p:spPr>
      </p:pic>
    </p:spTree>
    <p:extLst>
      <p:ext uri="{BB962C8B-B14F-4D97-AF65-F5344CB8AC3E}">
        <p14:creationId xmlns:p14="http://schemas.microsoft.com/office/powerpoint/2010/main" val="3583642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0FE83C52-E35D-492D-93F1-3B4034E614C9}"/>
              </a:ext>
            </a:extLst>
          </p:cNvPr>
          <p:cNvSpPr txBox="1"/>
          <p:nvPr/>
        </p:nvSpPr>
        <p:spPr>
          <a:xfrm>
            <a:off x="191344" y="991761"/>
            <a:ext cx="5976664"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＜帳票サンプル（農地法第３条許可指令書）＞</a:t>
            </a:r>
            <a:endParaRPr lang="en-US" altLang="ja-JP" sz="1200" b="1"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 name="図 9" descr="5.PNG"/>
          <p:cNvPicPr>
            <a:picLocks noChangeAspect="1"/>
          </p:cNvPicPr>
          <p:nvPr/>
        </p:nvPicPr>
        <p:blipFill>
          <a:blip r:embed="rId3" cstate="print"/>
          <a:stretch>
            <a:fillRect/>
          </a:stretch>
        </p:blipFill>
        <p:spPr>
          <a:xfrm>
            <a:off x="335360" y="1268760"/>
            <a:ext cx="5796000" cy="4620932"/>
          </a:xfrm>
          <a:prstGeom prst="rect">
            <a:avLst/>
          </a:prstGeom>
          <a:ln w="12700">
            <a:solidFill>
              <a:schemeClr val="tx1"/>
            </a:solidFill>
          </a:ln>
        </p:spPr>
      </p:pic>
      <p:grpSp>
        <p:nvGrpSpPr>
          <p:cNvPr id="2" name="グループ化 13"/>
          <p:cNvGrpSpPr/>
          <p:nvPr/>
        </p:nvGrpSpPr>
        <p:grpSpPr>
          <a:xfrm>
            <a:off x="6744072" y="1268760"/>
            <a:ext cx="5040560" cy="4248472"/>
            <a:chOff x="6456040" y="1556792"/>
            <a:chExt cx="5040560" cy="4248472"/>
          </a:xfrm>
        </p:grpSpPr>
        <p:sp>
          <p:nvSpPr>
            <p:cNvPr id="12" name="正方形/長方形 11"/>
            <p:cNvSpPr/>
            <p:nvPr/>
          </p:nvSpPr>
          <p:spPr>
            <a:xfrm>
              <a:off x="6528048" y="1988840"/>
              <a:ext cx="720080"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p:cNvSpPr/>
            <p:nvPr/>
          </p:nvSpPr>
          <p:spPr>
            <a:xfrm>
              <a:off x="6456040" y="1556792"/>
              <a:ext cx="5040560" cy="424847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15" name="テキスト ボックス 14">
            <a:extLst>
              <a:ext uri="{FF2B5EF4-FFF2-40B4-BE49-F238E27FC236}">
                <a16:creationId xmlns:a16="http://schemas.microsoft.com/office/drawing/2014/main" id="{0FE83C52-E35D-492D-93F1-3B4034E614C9}"/>
              </a:ext>
            </a:extLst>
          </p:cNvPr>
          <p:cNvSpPr txBox="1"/>
          <p:nvPr/>
        </p:nvSpPr>
        <p:spPr>
          <a:xfrm>
            <a:off x="6744072" y="980728"/>
            <a:ext cx="5040560" cy="2880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＜申請手続関係帳票の一覧＞</a:t>
            </a:r>
            <a:endParaRPr lang="en-US" altLang="ja-JP" sz="1200" b="1"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タイトル 2"/>
          <p:cNvSpPr>
            <a:spLocks noGrp="1"/>
          </p:cNvSpPr>
          <p:nvPr>
            <p:ph type="title"/>
          </p:nvPr>
        </p:nvSpPr>
        <p:spPr>
          <a:xfrm>
            <a:off x="335360" y="140761"/>
            <a:ext cx="9494526" cy="547835"/>
          </a:xfrm>
        </p:spPr>
        <p:txBody>
          <a:bodyPr/>
          <a:lstStyle/>
          <a:p>
            <a:r>
              <a:rPr lang="en-US" altLang="ja-JP" dirty="0"/>
              <a:t>5-1</a:t>
            </a:r>
            <a:r>
              <a:rPr lang="ja-JP" altLang="en-US" dirty="0"/>
              <a:t> ．申請受付・総会業務の全体の流れ</a:t>
            </a:r>
            <a:r>
              <a:rPr lang="en-US" altLang="ja-JP" dirty="0"/>
              <a:t>(</a:t>
            </a:r>
            <a:r>
              <a:rPr lang="ja-JP" altLang="en-US" dirty="0"/>
              <a:t>⑨許可指令書等の出力方法</a:t>
            </a:r>
            <a:r>
              <a:rPr lang="ja-JP" altLang="en-US" dirty="0">
                <a:cs typeface="Meiryo UI" panose="020B0604030504040204" pitchFamily="50" charset="-128"/>
              </a:rPr>
              <a:t>（</a:t>
            </a:r>
            <a:r>
              <a:rPr lang="en-US" altLang="ja-JP" dirty="0">
                <a:cs typeface="Meiryo UI" panose="020B0604030504040204" pitchFamily="50" charset="-128"/>
              </a:rPr>
              <a:t>2/2</a:t>
            </a:r>
            <a:r>
              <a:rPr lang="ja-JP" altLang="en-US" dirty="0">
                <a:cs typeface="Meiryo UI" panose="020B0604030504040204" pitchFamily="50" charset="-128"/>
              </a:rPr>
              <a:t>）</a:t>
            </a:r>
            <a:r>
              <a:rPr lang="en-US" altLang="ja-JP" dirty="0">
                <a:cs typeface="Meiryo UI" panose="020B0604030504040204" pitchFamily="50" charset="-128"/>
              </a:rPr>
              <a:t>)   </a:t>
            </a:r>
            <a:endParaRPr kumimoji="1" lang="ja-JP" altLang="en-US" dirty="0"/>
          </a:p>
        </p:txBody>
      </p:sp>
      <p:pic>
        <p:nvPicPr>
          <p:cNvPr id="3" name="図 2">
            <a:extLst>
              <a:ext uri="{FF2B5EF4-FFF2-40B4-BE49-F238E27FC236}">
                <a16:creationId xmlns:a16="http://schemas.microsoft.com/office/drawing/2014/main" id="{B9E6B19F-97CF-4144-BEC3-FFFDB41C5616}"/>
              </a:ext>
            </a:extLst>
          </p:cNvPr>
          <p:cNvPicPr>
            <a:picLocks noChangeAspect="1"/>
          </p:cNvPicPr>
          <p:nvPr/>
        </p:nvPicPr>
        <p:blipFill>
          <a:blip r:embed="rId4"/>
          <a:stretch>
            <a:fillRect/>
          </a:stretch>
        </p:blipFill>
        <p:spPr>
          <a:xfrm>
            <a:off x="6850595" y="1288225"/>
            <a:ext cx="4827513" cy="2952750"/>
          </a:xfrm>
          <a:prstGeom prst="rect">
            <a:avLst/>
          </a:prstGeom>
        </p:spPr>
      </p:pic>
      <p:pic>
        <p:nvPicPr>
          <p:cNvPr id="5" name="図 4">
            <a:extLst>
              <a:ext uri="{FF2B5EF4-FFF2-40B4-BE49-F238E27FC236}">
                <a16:creationId xmlns:a16="http://schemas.microsoft.com/office/drawing/2014/main" id="{682B5998-7631-476B-9230-C59E3A6CD394}"/>
              </a:ext>
            </a:extLst>
          </p:cNvPr>
          <p:cNvPicPr>
            <a:picLocks noChangeAspect="1"/>
          </p:cNvPicPr>
          <p:nvPr/>
        </p:nvPicPr>
        <p:blipFill>
          <a:blip r:embed="rId5"/>
          <a:stretch>
            <a:fillRect/>
          </a:stretch>
        </p:blipFill>
        <p:spPr>
          <a:xfrm>
            <a:off x="6850595" y="4277405"/>
            <a:ext cx="4934037" cy="1076325"/>
          </a:xfrm>
          <a:prstGeom prst="rect">
            <a:avLst/>
          </a:prstGeom>
        </p:spPr>
      </p:pic>
    </p:spTree>
    <p:extLst>
      <p:ext uri="{BB962C8B-B14F-4D97-AF65-F5344CB8AC3E}">
        <p14:creationId xmlns:p14="http://schemas.microsoft.com/office/powerpoint/2010/main" val="35836426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D41ECF5-68BF-4A43-A7B0-2F4D5CE12713}"/>
              </a:ext>
            </a:extLst>
          </p:cNvPr>
          <p:cNvPicPr>
            <a:picLocks noChangeAspect="1"/>
          </p:cNvPicPr>
          <p:nvPr/>
        </p:nvPicPr>
        <p:blipFill>
          <a:blip r:embed="rId3" cstate="print"/>
          <a:stretch>
            <a:fillRect/>
          </a:stretch>
        </p:blipFill>
        <p:spPr>
          <a:xfrm>
            <a:off x="-3973" y="3909068"/>
            <a:ext cx="12192000" cy="1080120"/>
          </a:xfrm>
          <a:prstGeom prst="rect">
            <a:avLst/>
          </a:prstGeom>
        </p:spPr>
      </p:pic>
      <p:pic>
        <p:nvPicPr>
          <p:cNvPr id="14" name="図 13">
            <a:extLst>
              <a:ext uri="{FF2B5EF4-FFF2-40B4-BE49-F238E27FC236}">
                <a16:creationId xmlns:a16="http://schemas.microsoft.com/office/drawing/2014/main" id="{FD2C2771-0AF1-4FD8-B02E-20397590D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539"/>
          <a:stretch/>
        </p:blipFill>
        <p:spPr>
          <a:xfrm>
            <a:off x="225774" y="1812039"/>
            <a:ext cx="6552000" cy="980861"/>
          </a:xfrm>
          <a:prstGeom prst="rect">
            <a:avLst/>
          </a:prstGeom>
          <a:ln w="12700">
            <a:solidFill>
              <a:schemeClr val="dk1"/>
            </a:solidFill>
          </a:ln>
        </p:spPr>
      </p:pic>
      <p:sp>
        <p:nvSpPr>
          <p:cNvPr id="88" name="テキスト ボックス 87"/>
          <p:cNvSpPr txBox="1"/>
          <p:nvPr/>
        </p:nvSpPr>
        <p:spPr>
          <a:xfrm>
            <a:off x="225774" y="1163967"/>
            <a:ext cx="1192951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（１）起案の中で種別が複数ある場合は、「種別」の欄で「所有権移転」「賃借権設定」「賃借権移転」などのいずれかを選択。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 name="タイトル 2"/>
          <p:cNvSpPr>
            <a:spLocks noGrp="1"/>
          </p:cNvSpPr>
          <p:nvPr>
            <p:ph type="title"/>
          </p:nvPr>
        </p:nvSpPr>
        <p:spPr/>
        <p:txBody>
          <a:bodyPr/>
          <a:lstStyle/>
          <a:p>
            <a:r>
              <a:rPr lang="en-US" altLang="ja-JP" dirty="0"/>
              <a:t>5-2</a:t>
            </a:r>
            <a:r>
              <a:rPr lang="ja-JP" altLang="en-US" dirty="0" err="1"/>
              <a:t>．</a:t>
            </a:r>
            <a:r>
              <a:rPr lang="ja-JP" altLang="en-US" dirty="0"/>
              <a:t>申請受付・議案処理における留意点</a:t>
            </a:r>
            <a:endParaRPr kumimoji="1" lang="ja-JP" altLang="en-US" dirty="0"/>
          </a:p>
        </p:txBody>
      </p:sp>
      <p:sp>
        <p:nvSpPr>
          <p:cNvPr id="2" name="テキスト プレースホルダー 1"/>
          <p:cNvSpPr>
            <a:spLocks noGrp="1"/>
          </p:cNvSpPr>
          <p:nvPr>
            <p:ph type="body" sz="quarter" idx="10"/>
          </p:nvPr>
        </p:nvSpPr>
        <p:spPr>
          <a:xfrm>
            <a:off x="417513" y="693041"/>
            <a:ext cx="11366500" cy="387239"/>
          </a:xfrm>
        </p:spPr>
        <p:txBody>
          <a:bodyPr/>
          <a:lstStyle/>
          <a:p>
            <a:r>
              <a:rPr lang="ja-JP" altLang="en-US" dirty="0"/>
              <a:t>申請受付における留意点を示します。</a:t>
            </a:r>
          </a:p>
        </p:txBody>
      </p:sp>
      <p:sp>
        <p:nvSpPr>
          <p:cNvPr id="27" name="正方形/長方形 26">
            <a:extLst>
              <a:ext uri="{FF2B5EF4-FFF2-40B4-BE49-F238E27FC236}">
                <a16:creationId xmlns:a16="http://schemas.microsoft.com/office/drawing/2014/main" id="{37F50D07-0099-4ED9-945F-317E6185FCA4}"/>
              </a:ext>
            </a:extLst>
          </p:cNvPr>
          <p:cNvSpPr/>
          <p:nvPr/>
        </p:nvSpPr>
        <p:spPr>
          <a:xfrm>
            <a:off x="5233740" y="2077511"/>
            <a:ext cx="1487785" cy="238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9CC926EC-A702-4669-B514-91BDB43C6F4C}"/>
              </a:ext>
            </a:extLst>
          </p:cNvPr>
          <p:cNvSpPr/>
          <p:nvPr/>
        </p:nvSpPr>
        <p:spPr>
          <a:xfrm>
            <a:off x="10351117" y="4169854"/>
            <a:ext cx="864096" cy="798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テキスト ボックス 11"/>
          <p:cNvSpPr txBox="1"/>
          <p:nvPr/>
        </p:nvSpPr>
        <p:spPr>
          <a:xfrm>
            <a:off x="236642" y="3033928"/>
            <a:ext cx="11377264"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（２）対価を伴う権利設定の場合、「対象地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渡し人」欄を右にスクロールすると表示される「賃借料」が、</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アール当たり賃借料を登録する箇所である。</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アール当たり賃借料は、「農地の権利移動・借賃等調査」の報告対象なので入力が必要。（申請内容タブの「売買賃借料」は年間の総額。）</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9645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23B31AE-73C0-4FC0-90C8-6CBDE19E3AF4}"/>
              </a:ext>
            </a:extLst>
          </p:cNvPr>
          <p:cNvPicPr>
            <a:picLocks noChangeAspect="1"/>
          </p:cNvPicPr>
          <p:nvPr/>
        </p:nvPicPr>
        <p:blipFill>
          <a:blip r:embed="rId2" cstate="print"/>
          <a:stretch>
            <a:fillRect/>
          </a:stretch>
        </p:blipFill>
        <p:spPr>
          <a:xfrm>
            <a:off x="0" y="1046991"/>
            <a:ext cx="8084500" cy="3455864"/>
          </a:xfrm>
          <a:prstGeom prst="rect">
            <a:avLst/>
          </a:prstGeom>
        </p:spPr>
      </p:pic>
      <p:sp>
        <p:nvSpPr>
          <p:cNvPr id="2" name="タイトル 1">
            <a:extLst>
              <a:ext uri="{FF2B5EF4-FFF2-40B4-BE49-F238E27FC236}">
                <a16:creationId xmlns:a16="http://schemas.microsoft.com/office/drawing/2014/main" id="{8CBDFE7A-1F71-4FE1-BC34-5EF6F9DA0360}"/>
              </a:ext>
            </a:extLst>
          </p:cNvPr>
          <p:cNvSpPr>
            <a:spLocks noGrp="1"/>
          </p:cNvSpPr>
          <p:nvPr>
            <p:ph type="title"/>
          </p:nvPr>
        </p:nvSpPr>
        <p:spPr/>
        <p:txBody>
          <a:bodyPr/>
          <a:lstStyle/>
          <a:p>
            <a:r>
              <a:rPr lang="en-US" altLang="ja-JP" dirty="0"/>
              <a:t>5</a:t>
            </a:r>
            <a:r>
              <a:rPr kumimoji="1" lang="en-US" altLang="ja-JP" dirty="0"/>
              <a:t>-3</a:t>
            </a:r>
            <a:r>
              <a:rPr kumimoji="1" lang="ja-JP" altLang="en-US" dirty="0" err="1"/>
              <a:t>．</a:t>
            </a:r>
            <a:r>
              <a:rPr kumimoji="1" lang="ja-JP" altLang="en-US" dirty="0"/>
              <a:t>農地法第</a:t>
            </a:r>
            <a:r>
              <a:rPr kumimoji="1" lang="en-US" altLang="ja-JP" dirty="0"/>
              <a:t>3</a:t>
            </a:r>
            <a:r>
              <a:rPr kumimoji="1" lang="ja-JP" altLang="en-US" dirty="0"/>
              <a:t>条の入力方法</a:t>
            </a:r>
            <a:r>
              <a:rPr lang="ja-JP" altLang="en-US" dirty="0"/>
              <a:t>（</a:t>
            </a:r>
            <a:r>
              <a:rPr lang="en-US" altLang="ja-JP" dirty="0"/>
              <a:t>1/2</a:t>
            </a:r>
            <a:r>
              <a:rPr lang="ja-JP" altLang="en-US" dirty="0"/>
              <a:t>）</a:t>
            </a:r>
            <a:endParaRPr kumimoji="1" lang="ja-JP" altLang="en-US" dirty="0"/>
          </a:p>
        </p:txBody>
      </p:sp>
      <p:pic>
        <p:nvPicPr>
          <p:cNvPr id="5" name="図 4">
            <a:extLst>
              <a:ext uri="{FF2B5EF4-FFF2-40B4-BE49-F238E27FC236}">
                <a16:creationId xmlns:a16="http://schemas.microsoft.com/office/drawing/2014/main" id="{F8CC630D-54EE-4614-8DB9-6ED77B028522}"/>
              </a:ext>
            </a:extLst>
          </p:cNvPr>
          <p:cNvPicPr>
            <a:picLocks noChangeAspect="1"/>
          </p:cNvPicPr>
          <p:nvPr/>
        </p:nvPicPr>
        <p:blipFill>
          <a:blip r:embed="rId3" cstate="print"/>
          <a:stretch>
            <a:fillRect/>
          </a:stretch>
        </p:blipFill>
        <p:spPr>
          <a:xfrm>
            <a:off x="2656868" y="1660491"/>
            <a:ext cx="825052" cy="486916"/>
          </a:xfrm>
          <a:prstGeom prst="rect">
            <a:avLst/>
          </a:prstGeom>
        </p:spPr>
      </p:pic>
      <p:sp>
        <p:nvSpPr>
          <p:cNvPr id="6" name="正方形/長方形 5">
            <a:extLst>
              <a:ext uri="{FF2B5EF4-FFF2-40B4-BE49-F238E27FC236}">
                <a16:creationId xmlns:a16="http://schemas.microsoft.com/office/drawing/2014/main" id="{B6000607-EED0-49C8-BF5C-F610506E4CCF}"/>
              </a:ext>
            </a:extLst>
          </p:cNvPr>
          <p:cNvSpPr/>
          <p:nvPr/>
        </p:nvSpPr>
        <p:spPr>
          <a:xfrm>
            <a:off x="590724" y="1030025"/>
            <a:ext cx="2376264" cy="19334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7" name="直線矢印コネクタ 6">
            <a:extLst>
              <a:ext uri="{FF2B5EF4-FFF2-40B4-BE49-F238E27FC236}">
                <a16:creationId xmlns:a16="http://schemas.microsoft.com/office/drawing/2014/main" id="{FB3341ED-1C7A-4D2A-AB64-0A08DA06ECD2}"/>
              </a:ext>
            </a:extLst>
          </p:cNvPr>
          <p:cNvCxnSpPr>
            <a:cxnSpLocks/>
          </p:cNvCxnSpPr>
          <p:nvPr/>
        </p:nvCxnSpPr>
        <p:spPr>
          <a:xfrm>
            <a:off x="2207568" y="1267465"/>
            <a:ext cx="504056" cy="393026"/>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1E34C78F-457E-4E47-9145-5B1A6BDB5FD2}"/>
              </a:ext>
            </a:extLst>
          </p:cNvPr>
          <p:cNvPicPr>
            <a:picLocks noChangeAspect="1"/>
          </p:cNvPicPr>
          <p:nvPr/>
        </p:nvPicPr>
        <p:blipFill>
          <a:blip r:embed="rId4" cstate="print"/>
          <a:stretch>
            <a:fillRect/>
          </a:stretch>
        </p:blipFill>
        <p:spPr>
          <a:xfrm>
            <a:off x="28600" y="4502855"/>
            <a:ext cx="8047391" cy="2310519"/>
          </a:xfrm>
          <a:prstGeom prst="rect">
            <a:avLst/>
          </a:prstGeom>
        </p:spPr>
      </p:pic>
      <p:sp>
        <p:nvSpPr>
          <p:cNvPr id="12" name="テキスト ボックス 15">
            <a:extLst>
              <a:ext uri="{FF2B5EF4-FFF2-40B4-BE49-F238E27FC236}">
                <a16:creationId xmlns:a16="http://schemas.microsoft.com/office/drawing/2014/main" id="{50E3B36F-07A4-4379-9406-8775207F542E}"/>
              </a:ext>
            </a:extLst>
          </p:cNvPr>
          <p:cNvSpPr txBox="1"/>
          <p:nvPr/>
        </p:nvSpPr>
        <p:spPr>
          <a:xfrm>
            <a:off x="8256240" y="1062119"/>
            <a:ext cx="3669219" cy="42780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①起案をプルダウンし、農地法第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条（委員会）を選択、種別をプルダウンし、内容を選択。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②受け人を「名簿」から選択。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⑤申請内容タブに遷移し、受人の耕作状況を確認する。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受人、渡し人の申請事由等必要事項を入力する。（任意）</a:t>
            </a:r>
          </a:p>
        </p:txBody>
      </p:sp>
      <p:sp>
        <p:nvSpPr>
          <p:cNvPr id="14" name="正方形/長方形 13">
            <a:extLst>
              <a:ext uri="{FF2B5EF4-FFF2-40B4-BE49-F238E27FC236}">
                <a16:creationId xmlns:a16="http://schemas.microsoft.com/office/drawing/2014/main" id="{4E404806-64BE-4955-B0A1-3C3D0C205F7F}"/>
              </a:ext>
            </a:extLst>
          </p:cNvPr>
          <p:cNvSpPr/>
          <p:nvPr/>
        </p:nvSpPr>
        <p:spPr>
          <a:xfrm>
            <a:off x="2046586" y="1522940"/>
            <a:ext cx="351553" cy="14985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7C235411-08CB-4888-A6DB-F88E622C6A1A}"/>
              </a:ext>
            </a:extLst>
          </p:cNvPr>
          <p:cNvSpPr/>
          <p:nvPr/>
        </p:nvSpPr>
        <p:spPr>
          <a:xfrm>
            <a:off x="6537066" y="2518607"/>
            <a:ext cx="432048" cy="3831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DE31C1B5-0881-4FD7-85A3-D93A3D2B135C}"/>
              </a:ext>
            </a:extLst>
          </p:cNvPr>
          <p:cNvSpPr/>
          <p:nvPr/>
        </p:nvSpPr>
        <p:spPr>
          <a:xfrm>
            <a:off x="7661597" y="2625454"/>
            <a:ext cx="432048" cy="3056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1F062E83-7875-4C99-AD4C-6FC12CCFB170}"/>
              </a:ext>
            </a:extLst>
          </p:cNvPr>
          <p:cNvSpPr/>
          <p:nvPr/>
        </p:nvSpPr>
        <p:spPr>
          <a:xfrm>
            <a:off x="2341" y="4502855"/>
            <a:ext cx="8040215" cy="2310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107175EC-72A5-44FE-B445-162BCFF35CBC}"/>
              </a:ext>
            </a:extLst>
          </p:cNvPr>
          <p:cNvSpPr/>
          <p:nvPr/>
        </p:nvSpPr>
        <p:spPr>
          <a:xfrm>
            <a:off x="244303" y="1031776"/>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6">
            <a:extLst>
              <a:ext uri="{FF2B5EF4-FFF2-40B4-BE49-F238E27FC236}">
                <a16:creationId xmlns:a16="http://schemas.microsoft.com/office/drawing/2014/main" id="{B90B4EA4-50BE-4F94-862B-DA68331E83D0}"/>
              </a:ext>
            </a:extLst>
          </p:cNvPr>
          <p:cNvSpPr/>
          <p:nvPr/>
        </p:nvSpPr>
        <p:spPr>
          <a:xfrm>
            <a:off x="1653023" y="1933402"/>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1" name="円/楕円 16">
            <a:extLst>
              <a:ext uri="{FF2B5EF4-FFF2-40B4-BE49-F238E27FC236}">
                <a16:creationId xmlns:a16="http://schemas.microsoft.com/office/drawing/2014/main" id="{481FBE3D-BAF7-468B-BCE5-B72FAD919F34}"/>
              </a:ext>
            </a:extLst>
          </p:cNvPr>
          <p:cNvSpPr/>
          <p:nvPr/>
        </p:nvSpPr>
        <p:spPr>
          <a:xfrm>
            <a:off x="7646484" y="2135425"/>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16">
            <a:extLst>
              <a:ext uri="{FF2B5EF4-FFF2-40B4-BE49-F238E27FC236}">
                <a16:creationId xmlns:a16="http://schemas.microsoft.com/office/drawing/2014/main" id="{FE24A582-135E-4650-AFCB-3FE7E8414DE1}"/>
              </a:ext>
            </a:extLst>
          </p:cNvPr>
          <p:cNvSpPr/>
          <p:nvPr/>
        </p:nvSpPr>
        <p:spPr>
          <a:xfrm>
            <a:off x="6577313" y="2985450"/>
            <a:ext cx="351553" cy="36384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3" name="円/楕円 16">
            <a:extLst>
              <a:ext uri="{FF2B5EF4-FFF2-40B4-BE49-F238E27FC236}">
                <a16:creationId xmlns:a16="http://schemas.microsoft.com/office/drawing/2014/main" id="{F994743C-8BE5-44FE-8DDC-FE4B1E6930A8}"/>
              </a:ext>
            </a:extLst>
          </p:cNvPr>
          <p:cNvSpPr/>
          <p:nvPr/>
        </p:nvSpPr>
        <p:spPr>
          <a:xfrm>
            <a:off x="1811524" y="4502855"/>
            <a:ext cx="351553"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プレースホルダー 1">
            <a:extLst>
              <a:ext uri="{FF2B5EF4-FFF2-40B4-BE49-F238E27FC236}">
                <a16:creationId xmlns:a16="http://schemas.microsoft.com/office/drawing/2014/main" id="{A18B6A0D-5F72-4F03-83F5-2BD0D0AC9CBF}"/>
              </a:ext>
            </a:extLst>
          </p:cNvPr>
          <p:cNvSpPr txBox="1">
            <a:spLocks/>
          </p:cNvSpPr>
          <p:nvPr/>
        </p:nvSpPr>
        <p:spPr>
          <a:xfrm>
            <a:off x="417513" y="640145"/>
            <a:ext cx="8524875" cy="353705"/>
          </a:xfrm>
          <a:prstGeom prst="rect">
            <a:avLst/>
          </a:prstGeom>
          <a:solidFill>
            <a:schemeClr val="bg1">
              <a:lumMod val="95000"/>
            </a:schemeClr>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cs typeface="Meiryo UI" panose="020B0604030504040204" pitchFamily="50" charset="-128"/>
              </a:rPr>
              <a:t>農地第</a:t>
            </a:r>
            <a:r>
              <a:rPr lang="en-US" altLang="ja-JP" dirty="0">
                <a:cs typeface="Meiryo UI" panose="020B0604030504040204" pitchFamily="50" charset="-128"/>
              </a:rPr>
              <a:t>3</a:t>
            </a:r>
            <a:r>
              <a:rPr lang="ja-JP" altLang="en-US" dirty="0">
                <a:cs typeface="Meiryo UI" panose="020B0604030504040204" pitchFamily="50" charset="-128"/>
              </a:rPr>
              <a:t>条の入力方法を例示します。</a:t>
            </a:r>
          </a:p>
        </p:txBody>
      </p:sp>
    </p:spTree>
    <p:extLst>
      <p:ext uri="{BB962C8B-B14F-4D97-AF65-F5344CB8AC3E}">
        <p14:creationId xmlns:p14="http://schemas.microsoft.com/office/powerpoint/2010/main" val="3003818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274306-E77A-4BCF-A568-648886A23C3E}"/>
              </a:ext>
            </a:extLst>
          </p:cNvPr>
          <p:cNvPicPr>
            <a:picLocks noChangeAspect="1"/>
          </p:cNvPicPr>
          <p:nvPr/>
        </p:nvPicPr>
        <p:blipFill>
          <a:blip r:embed="rId2" cstate="print"/>
          <a:stretch>
            <a:fillRect/>
          </a:stretch>
        </p:blipFill>
        <p:spPr>
          <a:xfrm>
            <a:off x="0" y="4138187"/>
            <a:ext cx="8184232" cy="2665486"/>
          </a:xfrm>
          <a:prstGeom prst="rect">
            <a:avLst/>
          </a:prstGeom>
        </p:spPr>
      </p:pic>
      <p:pic>
        <p:nvPicPr>
          <p:cNvPr id="6" name="図 5">
            <a:extLst>
              <a:ext uri="{FF2B5EF4-FFF2-40B4-BE49-F238E27FC236}">
                <a16:creationId xmlns:a16="http://schemas.microsoft.com/office/drawing/2014/main" id="{0AF3B401-083A-496E-A551-6E1B3436766B}"/>
              </a:ext>
            </a:extLst>
          </p:cNvPr>
          <p:cNvPicPr>
            <a:picLocks noChangeAspect="1"/>
          </p:cNvPicPr>
          <p:nvPr/>
        </p:nvPicPr>
        <p:blipFill>
          <a:blip r:embed="rId3" cstate="print"/>
          <a:stretch>
            <a:fillRect/>
          </a:stretch>
        </p:blipFill>
        <p:spPr>
          <a:xfrm>
            <a:off x="18906" y="1165866"/>
            <a:ext cx="8203162" cy="2982022"/>
          </a:xfrm>
          <a:prstGeom prst="rect">
            <a:avLst/>
          </a:prstGeom>
        </p:spPr>
      </p:pic>
      <p:sp>
        <p:nvSpPr>
          <p:cNvPr id="7" name="タイトル 1">
            <a:extLst>
              <a:ext uri="{FF2B5EF4-FFF2-40B4-BE49-F238E27FC236}">
                <a16:creationId xmlns:a16="http://schemas.microsoft.com/office/drawing/2014/main" id="{51BF877C-B46C-40EF-8BB0-DAF60E84354A}"/>
              </a:ext>
            </a:extLst>
          </p:cNvPr>
          <p:cNvSpPr>
            <a:spLocks noGrp="1"/>
          </p:cNvSpPr>
          <p:nvPr>
            <p:ph type="title"/>
          </p:nvPr>
        </p:nvSpPr>
        <p:spPr>
          <a:xfrm>
            <a:off x="417898" y="44626"/>
            <a:ext cx="9494527" cy="547835"/>
          </a:xfrm>
        </p:spPr>
        <p:txBody>
          <a:bodyPr/>
          <a:lstStyle/>
          <a:p>
            <a:r>
              <a:rPr kumimoji="1" lang="en-US" altLang="ja-JP" dirty="0"/>
              <a:t>5-3</a:t>
            </a:r>
            <a:r>
              <a:rPr kumimoji="1" lang="ja-JP" altLang="en-US" dirty="0" err="1"/>
              <a:t>．</a:t>
            </a:r>
            <a:r>
              <a:rPr kumimoji="1" lang="ja-JP" altLang="en-US" dirty="0"/>
              <a:t>農地法第</a:t>
            </a:r>
            <a:r>
              <a:rPr kumimoji="1" lang="en-US" altLang="ja-JP" dirty="0"/>
              <a:t>3</a:t>
            </a:r>
            <a:r>
              <a:rPr kumimoji="1" lang="ja-JP" altLang="en-US" dirty="0"/>
              <a:t>条の入力方法</a:t>
            </a:r>
            <a:r>
              <a:rPr lang="ja-JP" altLang="en-US" dirty="0"/>
              <a:t>（</a:t>
            </a:r>
            <a:r>
              <a:rPr lang="en-US" altLang="ja-JP" dirty="0"/>
              <a:t>2/2</a:t>
            </a:r>
            <a:r>
              <a:rPr lang="ja-JP" altLang="en-US" dirty="0"/>
              <a:t>）</a:t>
            </a:r>
            <a:endParaRPr kumimoji="1" lang="ja-JP" altLang="en-US" dirty="0"/>
          </a:p>
        </p:txBody>
      </p:sp>
      <p:sp>
        <p:nvSpPr>
          <p:cNvPr id="8" name="テキスト プレースホルダー 1">
            <a:extLst>
              <a:ext uri="{FF2B5EF4-FFF2-40B4-BE49-F238E27FC236}">
                <a16:creationId xmlns:a16="http://schemas.microsoft.com/office/drawing/2014/main" id="{9A95B0DB-A8C6-4E31-BCC7-01E69701B9D7}"/>
              </a:ext>
            </a:extLst>
          </p:cNvPr>
          <p:cNvSpPr txBox="1">
            <a:spLocks/>
          </p:cNvSpPr>
          <p:nvPr/>
        </p:nvSpPr>
        <p:spPr>
          <a:xfrm>
            <a:off x="417513" y="640145"/>
            <a:ext cx="8524875" cy="353705"/>
          </a:xfrm>
          <a:prstGeom prst="rect">
            <a:avLst/>
          </a:prstGeom>
          <a:solidFill>
            <a:schemeClr val="bg1">
              <a:lumMod val="95000"/>
            </a:schemeClr>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cs typeface="Meiryo UI" panose="020B0604030504040204" pitchFamily="50" charset="-128"/>
              </a:rPr>
              <a:t>農地第</a:t>
            </a:r>
            <a:r>
              <a:rPr lang="en-US" altLang="ja-JP" dirty="0">
                <a:cs typeface="Meiryo UI" panose="020B0604030504040204" pitchFamily="50" charset="-128"/>
              </a:rPr>
              <a:t>3</a:t>
            </a:r>
            <a:r>
              <a:rPr lang="ja-JP" altLang="en-US" dirty="0">
                <a:cs typeface="Meiryo UI" panose="020B0604030504040204" pitchFamily="50" charset="-128"/>
              </a:rPr>
              <a:t>条の入力方法を例示します。</a:t>
            </a:r>
          </a:p>
        </p:txBody>
      </p:sp>
      <p:sp>
        <p:nvSpPr>
          <p:cNvPr id="9" name="正方形/長方形 8">
            <a:extLst>
              <a:ext uri="{FF2B5EF4-FFF2-40B4-BE49-F238E27FC236}">
                <a16:creationId xmlns:a16="http://schemas.microsoft.com/office/drawing/2014/main" id="{62061FD4-2FEB-4622-97B9-18431F499212}"/>
              </a:ext>
            </a:extLst>
          </p:cNvPr>
          <p:cNvSpPr/>
          <p:nvPr/>
        </p:nvSpPr>
        <p:spPr>
          <a:xfrm>
            <a:off x="18906" y="1113957"/>
            <a:ext cx="8184232" cy="224303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B26A151D-3765-44EA-AA2D-8674E754E758}"/>
              </a:ext>
            </a:extLst>
          </p:cNvPr>
          <p:cNvSpPr/>
          <p:nvPr/>
        </p:nvSpPr>
        <p:spPr>
          <a:xfrm>
            <a:off x="4734" y="4086279"/>
            <a:ext cx="8184232" cy="200701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067F1D8F-3911-4D9C-923A-D2A9C2DF5E3C}"/>
              </a:ext>
            </a:extLst>
          </p:cNvPr>
          <p:cNvSpPr/>
          <p:nvPr/>
        </p:nvSpPr>
        <p:spPr>
          <a:xfrm>
            <a:off x="3215680" y="6515641"/>
            <a:ext cx="792088"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6488078C-67D8-4EC7-8655-7EFE40ED93DE}"/>
              </a:ext>
            </a:extLst>
          </p:cNvPr>
          <p:cNvSpPr/>
          <p:nvPr/>
        </p:nvSpPr>
        <p:spPr>
          <a:xfrm>
            <a:off x="3431704" y="3798247"/>
            <a:ext cx="792088"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3" name="テキスト ボックス 15">
            <a:extLst>
              <a:ext uri="{FF2B5EF4-FFF2-40B4-BE49-F238E27FC236}">
                <a16:creationId xmlns:a16="http://schemas.microsoft.com/office/drawing/2014/main" id="{637F666A-98D3-45F4-B880-6CE5E142B2F5}"/>
              </a:ext>
            </a:extLst>
          </p:cNvPr>
          <p:cNvSpPr txBox="1"/>
          <p:nvPr/>
        </p:nvSpPr>
        <p:spPr>
          <a:xfrm>
            <a:off x="8328248" y="1340768"/>
            <a:ext cx="3672408" cy="227754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必須</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⑦入力内容を確認し、更新をクリックする。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円/楕円 16">
            <a:extLst>
              <a:ext uri="{FF2B5EF4-FFF2-40B4-BE49-F238E27FC236}">
                <a16:creationId xmlns:a16="http://schemas.microsoft.com/office/drawing/2014/main" id="{938CABC9-6F97-4092-9D24-75992919ECBD}"/>
              </a:ext>
            </a:extLst>
          </p:cNvPr>
          <p:cNvSpPr/>
          <p:nvPr/>
        </p:nvSpPr>
        <p:spPr>
          <a:xfrm>
            <a:off x="2711624" y="1290811"/>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6">
            <a:extLst>
              <a:ext uri="{FF2B5EF4-FFF2-40B4-BE49-F238E27FC236}">
                <a16:creationId xmlns:a16="http://schemas.microsoft.com/office/drawing/2014/main" id="{DB5CF147-06B4-434E-9050-292092936505}"/>
              </a:ext>
            </a:extLst>
          </p:cNvPr>
          <p:cNvSpPr/>
          <p:nvPr/>
        </p:nvSpPr>
        <p:spPr>
          <a:xfrm>
            <a:off x="2704086" y="4301702"/>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6">
            <a:extLst>
              <a:ext uri="{FF2B5EF4-FFF2-40B4-BE49-F238E27FC236}">
                <a16:creationId xmlns:a16="http://schemas.microsoft.com/office/drawing/2014/main" id="{19DD7530-3F27-4C4D-965E-C0FE96B66BEF}"/>
              </a:ext>
            </a:extLst>
          </p:cNvPr>
          <p:cNvSpPr/>
          <p:nvPr/>
        </p:nvSpPr>
        <p:spPr>
          <a:xfrm>
            <a:off x="2965587" y="3645024"/>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7066E74B-54EB-49D7-A67E-109BF72BA24F}"/>
              </a:ext>
            </a:extLst>
          </p:cNvPr>
          <p:cNvSpPr/>
          <p:nvPr/>
        </p:nvSpPr>
        <p:spPr>
          <a:xfrm>
            <a:off x="2806193" y="6439402"/>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A66AFFBD-E84A-4A40-9580-AB2CA9E02664}"/>
              </a:ext>
            </a:extLst>
          </p:cNvPr>
          <p:cNvSpPr/>
          <p:nvPr/>
        </p:nvSpPr>
        <p:spPr>
          <a:xfrm>
            <a:off x="245516" y="5538773"/>
            <a:ext cx="1313980" cy="194484"/>
          </a:xfrm>
          <a:prstGeom prst="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D7C5F680-5038-4653-B883-B8046A1DD6D8}"/>
              </a:ext>
            </a:extLst>
          </p:cNvPr>
          <p:cNvSpPr/>
          <p:nvPr/>
        </p:nvSpPr>
        <p:spPr>
          <a:xfrm>
            <a:off x="416627" y="1494975"/>
            <a:ext cx="2084309" cy="182479"/>
          </a:xfrm>
          <a:prstGeom prst="rect">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42FA275F-3012-40C4-B4DD-576F7D6F0750}"/>
              </a:ext>
            </a:extLst>
          </p:cNvPr>
          <p:cNvSpPr/>
          <p:nvPr/>
        </p:nvSpPr>
        <p:spPr>
          <a:xfrm>
            <a:off x="267654" y="2185507"/>
            <a:ext cx="3164050" cy="420404"/>
          </a:xfrm>
          <a:prstGeom prst="rect">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1A1E2E95-2805-4882-B264-F9F660D514DF}"/>
              </a:ext>
            </a:extLst>
          </p:cNvPr>
          <p:cNvSpPr/>
          <p:nvPr/>
        </p:nvSpPr>
        <p:spPr>
          <a:xfrm>
            <a:off x="147958" y="4906225"/>
            <a:ext cx="3164050" cy="535991"/>
          </a:xfrm>
          <a:prstGeom prst="rect">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6" name="テキスト ボックス 25">
            <a:extLst>
              <a:ext uri="{FF2B5EF4-FFF2-40B4-BE49-F238E27FC236}">
                <a16:creationId xmlns:a16="http://schemas.microsoft.com/office/drawing/2014/main" id="{D6D6A2B6-74DF-4E0A-A18D-68D0C5A4B679}"/>
              </a:ext>
            </a:extLst>
          </p:cNvPr>
          <p:cNvSpPr txBox="1"/>
          <p:nvPr/>
        </p:nvSpPr>
        <p:spPr>
          <a:xfrm>
            <a:off x="6240016" y="2087932"/>
            <a:ext cx="1112590" cy="307777"/>
          </a:xfrm>
          <a:prstGeom prst="rect">
            <a:avLst/>
          </a:prstGeom>
          <a:solidFill>
            <a:schemeClr val="bg1"/>
          </a:solidFill>
          <a:ln>
            <a:solidFill>
              <a:schemeClr val="tx1"/>
            </a:solidFill>
          </a:ln>
        </p:spPr>
        <p:txBody>
          <a:bodyPr wrap="square" rtlCol="0">
            <a:spAutoFit/>
          </a:bodyPr>
          <a:lstStyle/>
          <a:p>
            <a:r>
              <a:rPr kumimoji="1" lang="ja-JP" altLang="en-US" sz="1400" dirty="0"/>
              <a:t>所有権移転</a:t>
            </a:r>
          </a:p>
        </p:txBody>
      </p:sp>
      <p:sp>
        <p:nvSpPr>
          <p:cNvPr id="27" name="テキスト ボックス 26">
            <a:extLst>
              <a:ext uri="{FF2B5EF4-FFF2-40B4-BE49-F238E27FC236}">
                <a16:creationId xmlns:a16="http://schemas.microsoft.com/office/drawing/2014/main" id="{8C01EA85-BD8F-4254-B9C4-26C75C428594}"/>
              </a:ext>
            </a:extLst>
          </p:cNvPr>
          <p:cNvSpPr txBox="1"/>
          <p:nvPr/>
        </p:nvSpPr>
        <p:spPr>
          <a:xfrm>
            <a:off x="6240016" y="4966704"/>
            <a:ext cx="1112590" cy="307777"/>
          </a:xfrm>
          <a:prstGeom prst="rect">
            <a:avLst/>
          </a:prstGeom>
          <a:solidFill>
            <a:schemeClr val="bg1"/>
          </a:solidFill>
          <a:ln>
            <a:solidFill>
              <a:schemeClr val="tx1"/>
            </a:solidFill>
          </a:ln>
        </p:spPr>
        <p:txBody>
          <a:bodyPr wrap="square" rtlCol="0">
            <a:spAutoFit/>
          </a:bodyPr>
          <a:lstStyle/>
          <a:p>
            <a:r>
              <a:rPr lang="ja-JP" altLang="en-US" sz="1400" dirty="0"/>
              <a:t>貸借権設定</a:t>
            </a:r>
            <a:endParaRPr kumimoji="1" lang="ja-JP" altLang="en-US" sz="1400" dirty="0"/>
          </a:p>
        </p:txBody>
      </p:sp>
      <p:sp>
        <p:nvSpPr>
          <p:cNvPr id="28" name="正方形/長方形 27">
            <a:extLst>
              <a:ext uri="{FF2B5EF4-FFF2-40B4-BE49-F238E27FC236}">
                <a16:creationId xmlns:a16="http://schemas.microsoft.com/office/drawing/2014/main" id="{42FA275F-3012-40C4-B4DD-576F7D6F0750}"/>
              </a:ext>
            </a:extLst>
          </p:cNvPr>
          <p:cNvSpPr/>
          <p:nvPr/>
        </p:nvSpPr>
        <p:spPr>
          <a:xfrm>
            <a:off x="1703512" y="2708920"/>
            <a:ext cx="4104456" cy="216024"/>
          </a:xfrm>
          <a:prstGeom prst="rect">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1A1E2E95-2805-4882-B264-F9F660D514DF}"/>
              </a:ext>
            </a:extLst>
          </p:cNvPr>
          <p:cNvSpPr/>
          <p:nvPr/>
        </p:nvSpPr>
        <p:spPr>
          <a:xfrm>
            <a:off x="1631504" y="5517233"/>
            <a:ext cx="3888432" cy="216024"/>
          </a:xfrm>
          <a:prstGeom prst="rect">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a:extLst>
              <a:ext uri="{FF2B5EF4-FFF2-40B4-BE49-F238E27FC236}">
                <a16:creationId xmlns:a16="http://schemas.microsoft.com/office/drawing/2014/main" id="{82A7A1A5-4FDA-4097-9A70-6248429011A0}"/>
              </a:ext>
            </a:extLst>
          </p:cNvPr>
          <p:cNvSpPr/>
          <p:nvPr/>
        </p:nvSpPr>
        <p:spPr>
          <a:xfrm>
            <a:off x="233304" y="4726336"/>
            <a:ext cx="2118280" cy="16097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0633861C-1071-4E27-B6F9-53AB88C317A3}"/>
              </a:ext>
            </a:extLst>
          </p:cNvPr>
          <p:cNvSpPr/>
          <p:nvPr/>
        </p:nvSpPr>
        <p:spPr>
          <a:xfrm>
            <a:off x="234550" y="5512185"/>
            <a:ext cx="1324946" cy="19448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BC3D67BF-066A-473E-99BE-7D763AB6A3A6}"/>
              </a:ext>
            </a:extLst>
          </p:cNvPr>
          <p:cNvSpPr/>
          <p:nvPr/>
        </p:nvSpPr>
        <p:spPr>
          <a:xfrm>
            <a:off x="387344" y="1263420"/>
            <a:ext cx="1955842" cy="19014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B9BDAAA1-794C-4337-AA4A-4F8570F5C051}"/>
              </a:ext>
            </a:extLst>
          </p:cNvPr>
          <p:cNvSpPr/>
          <p:nvPr/>
        </p:nvSpPr>
        <p:spPr>
          <a:xfrm>
            <a:off x="387344" y="2704988"/>
            <a:ext cx="1291438" cy="216023"/>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3" name="図 2">
            <a:extLst>
              <a:ext uri="{FF2B5EF4-FFF2-40B4-BE49-F238E27FC236}">
                <a16:creationId xmlns:a16="http://schemas.microsoft.com/office/drawing/2014/main" id="{57A95476-2FED-4FE2-91F4-E1F903F4FB89}"/>
              </a:ext>
            </a:extLst>
          </p:cNvPr>
          <p:cNvPicPr>
            <a:picLocks noChangeAspect="1"/>
          </p:cNvPicPr>
          <p:nvPr/>
        </p:nvPicPr>
        <p:blipFill>
          <a:blip r:embed="rId4"/>
          <a:stretch>
            <a:fillRect/>
          </a:stretch>
        </p:blipFill>
        <p:spPr>
          <a:xfrm>
            <a:off x="791460" y="1305655"/>
            <a:ext cx="1657906" cy="145895"/>
          </a:xfrm>
          <a:prstGeom prst="rect">
            <a:avLst/>
          </a:prstGeom>
        </p:spPr>
      </p:pic>
    </p:spTree>
    <p:extLst>
      <p:ext uri="{BB962C8B-B14F-4D97-AF65-F5344CB8AC3E}">
        <p14:creationId xmlns:p14="http://schemas.microsoft.com/office/powerpoint/2010/main" val="135549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A870C32-BE4D-4073-8BB6-9FDE6DE8656C}"/>
              </a:ext>
            </a:extLst>
          </p:cNvPr>
          <p:cNvPicPr>
            <a:picLocks noChangeAspect="1"/>
          </p:cNvPicPr>
          <p:nvPr/>
        </p:nvPicPr>
        <p:blipFill>
          <a:blip r:embed="rId2"/>
          <a:stretch>
            <a:fillRect/>
          </a:stretch>
        </p:blipFill>
        <p:spPr>
          <a:xfrm>
            <a:off x="533376" y="1585036"/>
            <a:ext cx="6663431" cy="5085184"/>
          </a:xfrm>
          <a:prstGeom prst="rect">
            <a:avLst/>
          </a:prstGeom>
        </p:spPr>
      </p:pic>
      <p:pic>
        <p:nvPicPr>
          <p:cNvPr id="19" name="図 18">
            <a:extLst>
              <a:ext uri="{FF2B5EF4-FFF2-40B4-BE49-F238E27FC236}">
                <a16:creationId xmlns:a16="http://schemas.microsoft.com/office/drawing/2014/main" id="{3B3B4667-803E-4C26-B790-2D3D44B0C4EA}"/>
              </a:ext>
            </a:extLst>
          </p:cNvPr>
          <p:cNvPicPr>
            <a:picLocks noChangeAspect="1"/>
          </p:cNvPicPr>
          <p:nvPr/>
        </p:nvPicPr>
        <p:blipFill rotWithShape="1">
          <a:blip r:embed="rId3"/>
          <a:srcRect t="10295" r="14930" b="78690"/>
          <a:stretch/>
        </p:blipFill>
        <p:spPr>
          <a:xfrm>
            <a:off x="533376" y="1590488"/>
            <a:ext cx="6447049" cy="614376"/>
          </a:xfrm>
          <a:prstGeom prst="rect">
            <a:avLst/>
          </a:prstGeom>
        </p:spPr>
      </p:pic>
      <p:sp>
        <p:nvSpPr>
          <p:cNvPr id="2" name="タイトル 1">
            <a:extLst>
              <a:ext uri="{FF2B5EF4-FFF2-40B4-BE49-F238E27FC236}">
                <a16:creationId xmlns:a16="http://schemas.microsoft.com/office/drawing/2014/main" id="{C7B716A0-E5D8-478F-9107-7742993DB627}"/>
              </a:ext>
            </a:extLst>
          </p:cNvPr>
          <p:cNvSpPr>
            <a:spLocks noGrp="1"/>
          </p:cNvSpPr>
          <p:nvPr>
            <p:ph type="title"/>
          </p:nvPr>
        </p:nvSpPr>
        <p:spPr/>
        <p:txBody>
          <a:bodyPr/>
          <a:lstStyle/>
          <a:p>
            <a:r>
              <a:rPr lang="en-US" altLang="ja-JP" dirty="0"/>
              <a:t>1-3.</a:t>
            </a:r>
            <a:r>
              <a:rPr lang="ja-JP" altLang="en-US" dirty="0"/>
              <a:t>農業委員会会長名等を登録する（１</a:t>
            </a:r>
            <a:r>
              <a:rPr lang="en-US" altLang="ja-JP" dirty="0"/>
              <a:t>/1</a:t>
            </a:r>
            <a:r>
              <a:rPr lang="ja-JP" altLang="en-US" dirty="0"/>
              <a:t>）</a:t>
            </a:r>
            <a:endParaRPr kumimoji="1" lang="ja-JP" altLang="en-US" dirty="0"/>
          </a:p>
        </p:txBody>
      </p:sp>
      <p:sp>
        <p:nvSpPr>
          <p:cNvPr id="3" name="テキスト プレースホルダー 2">
            <a:extLst>
              <a:ext uri="{FF2B5EF4-FFF2-40B4-BE49-F238E27FC236}">
                <a16:creationId xmlns:a16="http://schemas.microsoft.com/office/drawing/2014/main" id="{72E466B9-37A8-4766-9DB7-CD8ED8BC305A}"/>
              </a:ext>
            </a:extLst>
          </p:cNvPr>
          <p:cNvSpPr>
            <a:spLocks noGrp="1"/>
          </p:cNvSpPr>
          <p:nvPr>
            <p:ph type="body" sz="quarter" idx="10"/>
          </p:nvPr>
        </p:nvSpPr>
        <p:spPr>
          <a:xfrm>
            <a:off x="417513" y="693042"/>
            <a:ext cx="11366500" cy="310658"/>
          </a:xfrm>
        </p:spPr>
        <p:txBody>
          <a:bodyPr>
            <a:normAutofit fontScale="92500" lnSpcReduction="10000"/>
          </a:bodyPr>
          <a:lstStyle/>
          <a:p>
            <a:r>
              <a:rPr kumimoji="1" lang="ja-JP" altLang="en-US" dirty="0"/>
              <a:t>帳票出力をした際に印字される農業委員会会長名等を登録します。</a:t>
            </a:r>
          </a:p>
        </p:txBody>
      </p:sp>
      <p:sp>
        <p:nvSpPr>
          <p:cNvPr id="8" name="テキスト ボックス 7">
            <a:extLst>
              <a:ext uri="{FF2B5EF4-FFF2-40B4-BE49-F238E27FC236}">
                <a16:creationId xmlns:a16="http://schemas.microsoft.com/office/drawing/2014/main" id="{F07C0478-519A-4AFD-AC13-6C3A255F6C92}"/>
              </a:ext>
            </a:extLst>
          </p:cNvPr>
          <p:cNvSpPr txBox="1"/>
          <p:nvPr/>
        </p:nvSpPr>
        <p:spPr>
          <a:xfrm>
            <a:off x="7420756" y="1590220"/>
            <a:ext cx="4507458" cy="32932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6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共通コード管理等タブ</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で以下の操作を行います。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コード名「農業委員会会長名」を選択。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名称をダブルクリックして編集。</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更新ボタンを押下。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同様に「市町村長名」、「都道府県知事名」を設定。</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7BED3905-E340-41D5-8A05-571519AD8287}"/>
              </a:ext>
            </a:extLst>
          </p:cNvPr>
          <p:cNvSpPr/>
          <p:nvPr/>
        </p:nvSpPr>
        <p:spPr>
          <a:xfrm>
            <a:off x="562729" y="6212555"/>
            <a:ext cx="1212791" cy="124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0" name="円/楕円 16">
            <a:extLst>
              <a:ext uri="{FF2B5EF4-FFF2-40B4-BE49-F238E27FC236}">
                <a16:creationId xmlns:a16="http://schemas.microsoft.com/office/drawing/2014/main" id="{03E28264-D897-4C4E-87D7-34E6269666EB}"/>
              </a:ext>
            </a:extLst>
          </p:cNvPr>
          <p:cNvSpPr/>
          <p:nvPr/>
        </p:nvSpPr>
        <p:spPr>
          <a:xfrm>
            <a:off x="177011" y="6026719"/>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536759D8-9573-4688-B170-502FB9897F4E}"/>
              </a:ext>
            </a:extLst>
          </p:cNvPr>
          <p:cNvSpPr/>
          <p:nvPr/>
        </p:nvSpPr>
        <p:spPr>
          <a:xfrm>
            <a:off x="4223792" y="1584328"/>
            <a:ext cx="432048" cy="457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675C0536-A30A-438F-8CEF-ADE39536C6E6}"/>
              </a:ext>
            </a:extLst>
          </p:cNvPr>
          <p:cNvSpPr/>
          <p:nvPr/>
        </p:nvSpPr>
        <p:spPr>
          <a:xfrm>
            <a:off x="1559496" y="2060848"/>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75417C3D-A9FF-4925-BF93-A9BB6E62ED3D}"/>
              </a:ext>
            </a:extLst>
          </p:cNvPr>
          <p:cNvSpPr/>
          <p:nvPr/>
        </p:nvSpPr>
        <p:spPr>
          <a:xfrm>
            <a:off x="3290368" y="2708920"/>
            <a:ext cx="1149448" cy="122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16">
            <a:extLst>
              <a:ext uri="{FF2B5EF4-FFF2-40B4-BE49-F238E27FC236}">
                <a16:creationId xmlns:a16="http://schemas.microsoft.com/office/drawing/2014/main" id="{AC7B76ED-97C0-4E48-A38D-5CC325F390D0}"/>
              </a:ext>
            </a:extLst>
          </p:cNvPr>
          <p:cNvSpPr/>
          <p:nvPr/>
        </p:nvSpPr>
        <p:spPr>
          <a:xfrm>
            <a:off x="3011054" y="2466108"/>
            <a:ext cx="279313" cy="314819"/>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15" name="正方形/長方形 14">
            <a:extLst>
              <a:ext uri="{FF2B5EF4-FFF2-40B4-BE49-F238E27FC236}">
                <a16:creationId xmlns:a16="http://schemas.microsoft.com/office/drawing/2014/main" id="{1C13372E-A8F5-4D2B-B4DC-E1025EFB9C90}"/>
              </a:ext>
            </a:extLst>
          </p:cNvPr>
          <p:cNvSpPr/>
          <p:nvPr/>
        </p:nvSpPr>
        <p:spPr>
          <a:xfrm>
            <a:off x="1801061" y="6453336"/>
            <a:ext cx="550523" cy="21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6" name="円/楕円 16">
            <a:extLst>
              <a:ext uri="{FF2B5EF4-FFF2-40B4-BE49-F238E27FC236}">
                <a16:creationId xmlns:a16="http://schemas.microsoft.com/office/drawing/2014/main" id="{CDCB0662-2C80-40BD-AF34-AC6EA9C45AA4}"/>
              </a:ext>
            </a:extLst>
          </p:cNvPr>
          <p:cNvSpPr/>
          <p:nvPr/>
        </p:nvSpPr>
        <p:spPr>
          <a:xfrm>
            <a:off x="2253471" y="6057226"/>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Tree>
    <p:extLst>
      <p:ext uri="{BB962C8B-B14F-4D97-AF65-F5344CB8AC3E}">
        <p14:creationId xmlns:p14="http://schemas.microsoft.com/office/powerpoint/2010/main" val="505015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5-4</a:t>
            </a:r>
            <a:r>
              <a:rPr lang="ja-JP" altLang="en-US" dirty="0" err="1"/>
              <a:t>．</a:t>
            </a:r>
            <a:r>
              <a:rPr lang="ja-JP" altLang="en-US" dirty="0"/>
              <a:t>農地法第</a:t>
            </a:r>
            <a:r>
              <a:rPr lang="en-US" altLang="ja-JP" dirty="0"/>
              <a:t>4</a:t>
            </a:r>
            <a:r>
              <a:rPr lang="ja-JP" altLang="en-US" dirty="0"/>
              <a:t>条の入力方法</a:t>
            </a:r>
            <a:endParaRPr kumimoji="1" lang="ja-JP" altLang="en-US" dirty="0"/>
          </a:p>
        </p:txBody>
      </p:sp>
      <p:sp>
        <p:nvSpPr>
          <p:cNvPr id="2" name="テキスト プレースホルダー 1"/>
          <p:cNvSpPr>
            <a:spLocks noGrp="1"/>
          </p:cNvSpPr>
          <p:nvPr>
            <p:ph type="body" sz="quarter" idx="10"/>
          </p:nvPr>
        </p:nvSpPr>
        <p:spPr>
          <a:xfrm>
            <a:off x="417898" y="707545"/>
            <a:ext cx="8524875" cy="353705"/>
          </a:xfrm>
        </p:spPr>
        <p:txBody>
          <a:bodyPr>
            <a:normAutofit/>
          </a:bodyPr>
          <a:lstStyle/>
          <a:p>
            <a:r>
              <a:rPr lang="ja-JP" altLang="en-US" dirty="0">
                <a:cs typeface="Meiryo UI" panose="020B0604030504040204" pitchFamily="50" charset="-128"/>
              </a:rPr>
              <a:t>農地第</a:t>
            </a:r>
            <a:r>
              <a:rPr lang="en-US" altLang="ja-JP" dirty="0">
                <a:cs typeface="Meiryo UI" panose="020B0604030504040204" pitchFamily="50" charset="-128"/>
              </a:rPr>
              <a:t>4</a:t>
            </a:r>
            <a:r>
              <a:rPr lang="ja-JP" altLang="en-US" dirty="0">
                <a:cs typeface="Meiryo UI" panose="020B0604030504040204" pitchFamily="50" charset="-128"/>
              </a:rPr>
              <a:t>条の入力方法を例示します。</a:t>
            </a:r>
          </a:p>
        </p:txBody>
      </p:sp>
      <p:sp>
        <p:nvSpPr>
          <p:cNvPr id="20" name="テキスト ボックス 15">
            <a:extLst>
              <a:ext uri="{FF2B5EF4-FFF2-40B4-BE49-F238E27FC236}">
                <a16:creationId xmlns:a16="http://schemas.microsoft.com/office/drawing/2014/main" id="{77E42477-17BE-45F5-99B8-FBFA2CC2DE8D}"/>
              </a:ext>
            </a:extLst>
          </p:cNvPr>
          <p:cNvSpPr txBox="1"/>
          <p:nvPr/>
        </p:nvSpPr>
        <p:spPr>
          <a:xfrm>
            <a:off x="8211625" y="1203407"/>
            <a:ext cx="3977501" cy="52322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①起案をプルダウンし、該当する農地法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4</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条の内容を選択する。（今回は農地法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4</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条（知事）を選択。）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各内容とも入力内容は同じ。</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「転用用途」は農地権利移動・借賃等調査の連携項目。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595B133D-E841-4643-8945-FB73D1DDBB58}"/>
              </a:ext>
            </a:extLst>
          </p:cNvPr>
          <p:cNvGrpSpPr/>
          <p:nvPr/>
        </p:nvGrpSpPr>
        <p:grpSpPr>
          <a:xfrm>
            <a:off x="-1592" y="1144570"/>
            <a:ext cx="8096755" cy="3111727"/>
            <a:chOff x="1643000" y="1070813"/>
            <a:chExt cx="5657850" cy="3499693"/>
          </a:xfrm>
        </p:grpSpPr>
        <p:pic>
          <p:nvPicPr>
            <p:cNvPr id="22" name="図 21">
              <a:extLst>
                <a:ext uri="{FF2B5EF4-FFF2-40B4-BE49-F238E27FC236}">
                  <a16:creationId xmlns:a16="http://schemas.microsoft.com/office/drawing/2014/main" id="{DC1439EE-7026-4B07-8CF8-7ACCF76220B5}"/>
                </a:ext>
              </a:extLst>
            </p:cNvPr>
            <p:cNvPicPr>
              <a:picLocks noChangeAspect="1"/>
            </p:cNvPicPr>
            <p:nvPr/>
          </p:nvPicPr>
          <p:blipFill>
            <a:blip r:embed="rId3" cstate="print"/>
            <a:stretch>
              <a:fillRect/>
            </a:stretch>
          </p:blipFill>
          <p:spPr>
            <a:xfrm>
              <a:off x="1643000" y="1082842"/>
              <a:ext cx="5657850" cy="3487664"/>
            </a:xfrm>
            <a:prstGeom prst="rect">
              <a:avLst/>
            </a:prstGeom>
          </p:spPr>
        </p:pic>
        <p:sp>
          <p:nvSpPr>
            <p:cNvPr id="17" name="正方形/長方形 16"/>
            <p:cNvSpPr/>
            <p:nvPr/>
          </p:nvSpPr>
          <p:spPr>
            <a:xfrm>
              <a:off x="2020806" y="1070813"/>
              <a:ext cx="1289885" cy="1323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9" name="図 18">
              <a:extLst>
                <a:ext uri="{FF2B5EF4-FFF2-40B4-BE49-F238E27FC236}">
                  <a16:creationId xmlns:a16="http://schemas.microsoft.com/office/drawing/2014/main" id="{13B675B6-923F-45C5-A09F-7F5E3F3F61EB}"/>
                </a:ext>
              </a:extLst>
            </p:cNvPr>
            <p:cNvPicPr>
              <a:picLocks noChangeAspect="1"/>
            </p:cNvPicPr>
            <p:nvPr/>
          </p:nvPicPr>
          <p:blipFill>
            <a:blip r:embed="rId4" cstate="print"/>
            <a:stretch>
              <a:fillRect/>
            </a:stretch>
          </p:blipFill>
          <p:spPr>
            <a:xfrm>
              <a:off x="1948615" y="1612376"/>
              <a:ext cx="1627848" cy="698372"/>
            </a:xfrm>
            <a:prstGeom prst="rect">
              <a:avLst/>
            </a:prstGeom>
          </p:spPr>
        </p:pic>
        <p:cxnSp>
          <p:nvCxnSpPr>
            <p:cNvPr id="6" name="直線矢印コネクタ 5"/>
            <p:cNvCxnSpPr/>
            <p:nvPr/>
          </p:nvCxnSpPr>
          <p:spPr>
            <a:xfrm flipH="1">
              <a:off x="2489534" y="1203158"/>
              <a:ext cx="180474" cy="397042"/>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7037472" y="2926566"/>
              <a:ext cx="218260" cy="2494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grpSp>
        <p:nvGrpSpPr>
          <p:cNvPr id="5" name="グループ化 4">
            <a:extLst>
              <a:ext uri="{FF2B5EF4-FFF2-40B4-BE49-F238E27FC236}">
                <a16:creationId xmlns:a16="http://schemas.microsoft.com/office/drawing/2014/main" id="{C6656F1C-26E3-4653-AECC-51E7BA025757}"/>
              </a:ext>
            </a:extLst>
          </p:cNvPr>
          <p:cNvGrpSpPr/>
          <p:nvPr/>
        </p:nvGrpSpPr>
        <p:grpSpPr>
          <a:xfrm>
            <a:off x="-1593" y="4266992"/>
            <a:ext cx="8096755" cy="2540001"/>
            <a:chOff x="4691024" y="4644189"/>
            <a:chExt cx="7452928" cy="2213812"/>
          </a:xfrm>
        </p:grpSpPr>
        <p:pic>
          <p:nvPicPr>
            <p:cNvPr id="21" name="図 20">
              <a:extLst>
                <a:ext uri="{FF2B5EF4-FFF2-40B4-BE49-F238E27FC236}">
                  <a16:creationId xmlns:a16="http://schemas.microsoft.com/office/drawing/2014/main" id="{EC6E6E0F-FEA2-4CCB-A06D-6D11DA1361E8}"/>
                </a:ext>
              </a:extLst>
            </p:cNvPr>
            <p:cNvPicPr>
              <a:picLocks noChangeAspect="1"/>
            </p:cNvPicPr>
            <p:nvPr/>
          </p:nvPicPr>
          <p:blipFill>
            <a:blip r:embed="rId5" cstate="print"/>
            <a:stretch>
              <a:fillRect/>
            </a:stretch>
          </p:blipFill>
          <p:spPr>
            <a:xfrm>
              <a:off x="4691024" y="4644189"/>
              <a:ext cx="7452928" cy="2213812"/>
            </a:xfrm>
            <a:prstGeom prst="rect">
              <a:avLst/>
            </a:prstGeom>
          </p:spPr>
        </p:pic>
        <p:sp>
          <p:nvSpPr>
            <p:cNvPr id="28" name="正方形/長方形 27"/>
            <p:cNvSpPr/>
            <p:nvPr/>
          </p:nvSpPr>
          <p:spPr>
            <a:xfrm>
              <a:off x="4695136" y="4972306"/>
              <a:ext cx="7437079" cy="15488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18" name="正方形/長方形 17">
            <a:extLst>
              <a:ext uri="{FF2B5EF4-FFF2-40B4-BE49-F238E27FC236}">
                <a16:creationId xmlns:a16="http://schemas.microsoft.com/office/drawing/2014/main" id="{A20F3DE8-78B9-44E9-9BD6-F277960C05ED}"/>
              </a:ext>
            </a:extLst>
          </p:cNvPr>
          <p:cNvSpPr/>
          <p:nvPr/>
        </p:nvSpPr>
        <p:spPr>
          <a:xfrm>
            <a:off x="4248287" y="6556062"/>
            <a:ext cx="864096" cy="24087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5B146346-4852-4A0F-B52F-8FCAB07D0410}"/>
              </a:ext>
            </a:extLst>
          </p:cNvPr>
          <p:cNvSpPr/>
          <p:nvPr/>
        </p:nvSpPr>
        <p:spPr>
          <a:xfrm>
            <a:off x="347262" y="4926854"/>
            <a:ext cx="3156450" cy="886687"/>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6" name="円/楕円 16">
            <a:extLst>
              <a:ext uri="{FF2B5EF4-FFF2-40B4-BE49-F238E27FC236}">
                <a16:creationId xmlns:a16="http://schemas.microsoft.com/office/drawing/2014/main" id="{29EE38D3-5818-41CB-8CA4-94CA5A1BEBF9}"/>
              </a:ext>
            </a:extLst>
          </p:cNvPr>
          <p:cNvSpPr/>
          <p:nvPr/>
        </p:nvSpPr>
        <p:spPr>
          <a:xfrm>
            <a:off x="1427330" y="1271563"/>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16">
            <a:extLst>
              <a:ext uri="{FF2B5EF4-FFF2-40B4-BE49-F238E27FC236}">
                <a16:creationId xmlns:a16="http://schemas.microsoft.com/office/drawing/2014/main" id="{DFCA843D-E2D2-4A3D-8D47-FAA3D8A9E0E6}"/>
              </a:ext>
            </a:extLst>
          </p:cNvPr>
          <p:cNvSpPr/>
          <p:nvPr/>
        </p:nvSpPr>
        <p:spPr>
          <a:xfrm>
            <a:off x="7701213" y="2364411"/>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30" name="円/楕円 16">
            <a:extLst>
              <a:ext uri="{FF2B5EF4-FFF2-40B4-BE49-F238E27FC236}">
                <a16:creationId xmlns:a16="http://schemas.microsoft.com/office/drawing/2014/main" id="{5BF749E5-AB8B-4CE7-9B99-E1D18C5356AD}"/>
              </a:ext>
            </a:extLst>
          </p:cNvPr>
          <p:cNvSpPr/>
          <p:nvPr/>
        </p:nvSpPr>
        <p:spPr>
          <a:xfrm>
            <a:off x="3761691" y="5021490"/>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円/楕円 16">
            <a:extLst>
              <a:ext uri="{FF2B5EF4-FFF2-40B4-BE49-F238E27FC236}">
                <a16:creationId xmlns:a16="http://schemas.microsoft.com/office/drawing/2014/main" id="{F9B3EBFD-8EEA-4700-A6A8-D07FA9EEA25C}"/>
              </a:ext>
            </a:extLst>
          </p:cNvPr>
          <p:cNvSpPr/>
          <p:nvPr/>
        </p:nvSpPr>
        <p:spPr>
          <a:xfrm>
            <a:off x="3802192" y="6484907"/>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32" name="正方形/長方形 31">
            <a:extLst>
              <a:ext uri="{FF2B5EF4-FFF2-40B4-BE49-F238E27FC236}">
                <a16:creationId xmlns:a16="http://schemas.microsoft.com/office/drawing/2014/main" id="{DE9B9482-505A-4B07-9610-81AEBFC07DF2}"/>
              </a:ext>
            </a:extLst>
          </p:cNvPr>
          <p:cNvSpPr/>
          <p:nvPr/>
        </p:nvSpPr>
        <p:spPr>
          <a:xfrm>
            <a:off x="2063552" y="5914431"/>
            <a:ext cx="5040559" cy="189560"/>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F75B9678-8E65-49AA-8DD3-56C92E1C6F43}"/>
              </a:ext>
            </a:extLst>
          </p:cNvPr>
          <p:cNvSpPr/>
          <p:nvPr/>
        </p:nvSpPr>
        <p:spPr>
          <a:xfrm>
            <a:off x="329578" y="4727129"/>
            <a:ext cx="2310037" cy="13529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0BE13281-201C-4C09-900A-30BEE473C677}"/>
              </a:ext>
            </a:extLst>
          </p:cNvPr>
          <p:cNvSpPr/>
          <p:nvPr/>
        </p:nvSpPr>
        <p:spPr>
          <a:xfrm>
            <a:off x="417897" y="5926860"/>
            <a:ext cx="1617103" cy="17008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3128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4372E85-5DB2-4EB2-9B53-2F82CBDC5883}"/>
              </a:ext>
            </a:extLst>
          </p:cNvPr>
          <p:cNvPicPr>
            <a:picLocks noChangeAspect="1"/>
          </p:cNvPicPr>
          <p:nvPr/>
        </p:nvPicPr>
        <p:blipFill>
          <a:blip r:embed="rId3" cstate="print"/>
          <a:stretch>
            <a:fillRect/>
          </a:stretch>
        </p:blipFill>
        <p:spPr>
          <a:xfrm>
            <a:off x="9948" y="1013012"/>
            <a:ext cx="9028440" cy="3411126"/>
          </a:xfrm>
          <a:prstGeom prst="rect">
            <a:avLst/>
          </a:prstGeom>
        </p:spPr>
      </p:pic>
      <p:sp>
        <p:nvSpPr>
          <p:cNvPr id="3" name="タイトル 2"/>
          <p:cNvSpPr>
            <a:spLocks noGrp="1"/>
          </p:cNvSpPr>
          <p:nvPr>
            <p:ph type="title"/>
          </p:nvPr>
        </p:nvSpPr>
        <p:spPr>
          <a:xfrm>
            <a:off x="47328" y="52770"/>
            <a:ext cx="9494527" cy="547835"/>
          </a:xfrm>
        </p:spPr>
        <p:txBody>
          <a:bodyPr/>
          <a:lstStyle/>
          <a:p>
            <a:r>
              <a:rPr lang="ja-JP" altLang="en-US" dirty="0"/>
              <a:t>　</a:t>
            </a:r>
            <a:r>
              <a:rPr lang="en-US" altLang="ja-JP" dirty="0"/>
              <a:t>5-5</a:t>
            </a:r>
            <a:r>
              <a:rPr lang="ja-JP" altLang="en-US" dirty="0" err="1"/>
              <a:t>．</a:t>
            </a:r>
            <a:r>
              <a:rPr lang="ja-JP" altLang="en-US" dirty="0"/>
              <a:t>農地法第</a:t>
            </a:r>
            <a:r>
              <a:rPr lang="en-US" altLang="ja-JP" dirty="0"/>
              <a:t>5</a:t>
            </a:r>
            <a:r>
              <a:rPr lang="ja-JP" altLang="en-US" dirty="0"/>
              <a:t>条の入力方法</a:t>
            </a:r>
            <a:endParaRPr kumimoji="1" lang="ja-JP" altLang="en-US" dirty="0"/>
          </a:p>
        </p:txBody>
      </p:sp>
      <p:sp>
        <p:nvSpPr>
          <p:cNvPr id="20" name="テキスト ボックス 15">
            <a:extLst>
              <a:ext uri="{FF2B5EF4-FFF2-40B4-BE49-F238E27FC236}">
                <a16:creationId xmlns:a16="http://schemas.microsoft.com/office/drawing/2014/main" id="{77E42477-17BE-45F5-99B8-FBFA2CC2DE8D}"/>
              </a:ext>
            </a:extLst>
          </p:cNvPr>
          <p:cNvSpPr txBox="1"/>
          <p:nvPr/>
        </p:nvSpPr>
        <p:spPr>
          <a:xfrm>
            <a:off x="9106389" y="632482"/>
            <a:ext cx="3173825" cy="62478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①起案をプルダウンし、該当する農地法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5</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条の内容を選択、（今回は農地法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5</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条（知事）を選択。）種別をプルダウンし、内容を選択。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各起案とも入力内容は同じ。</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②受け人を「名簿」から選択。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「転用用途」は農地権利移動・借賃等調査の連携項目。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3D91FDEB-C76E-4798-ADEA-EED91ED3D850}"/>
              </a:ext>
            </a:extLst>
          </p:cNvPr>
          <p:cNvGrpSpPr/>
          <p:nvPr/>
        </p:nvGrpSpPr>
        <p:grpSpPr>
          <a:xfrm>
            <a:off x="647598" y="1002950"/>
            <a:ext cx="8335039" cy="1898902"/>
            <a:chOff x="1966411" y="1057235"/>
            <a:chExt cx="5424475" cy="2660906"/>
          </a:xfrm>
        </p:grpSpPr>
        <p:sp>
          <p:nvSpPr>
            <p:cNvPr id="17" name="正方形/長方形 16"/>
            <p:cNvSpPr/>
            <p:nvPr/>
          </p:nvSpPr>
          <p:spPr>
            <a:xfrm>
              <a:off x="1966411" y="1057235"/>
              <a:ext cx="1253169" cy="21940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6" name="直線矢印コネクタ 5"/>
            <p:cNvCxnSpPr/>
            <p:nvPr/>
          </p:nvCxnSpPr>
          <p:spPr>
            <a:xfrm>
              <a:off x="3543477" y="1320893"/>
              <a:ext cx="2337134" cy="56685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7172626" y="3375505"/>
              <a:ext cx="218260" cy="34263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8" name="図 17">
              <a:extLst>
                <a:ext uri="{FF2B5EF4-FFF2-40B4-BE49-F238E27FC236}">
                  <a16:creationId xmlns:a16="http://schemas.microsoft.com/office/drawing/2014/main" id="{4374FC83-0EBD-4ABB-87C8-BBF0812ECAC9}"/>
                </a:ext>
              </a:extLst>
            </p:cNvPr>
            <p:cNvPicPr>
              <a:picLocks noChangeAspect="1"/>
            </p:cNvPicPr>
            <p:nvPr/>
          </p:nvPicPr>
          <p:blipFill>
            <a:blip r:embed="rId4" cstate="print"/>
            <a:stretch>
              <a:fillRect/>
            </a:stretch>
          </p:blipFill>
          <p:spPr>
            <a:xfrm>
              <a:off x="5885214" y="1649586"/>
              <a:ext cx="847571" cy="528826"/>
            </a:xfrm>
            <a:prstGeom prst="rect">
              <a:avLst/>
            </a:prstGeom>
          </p:spPr>
        </p:pic>
        <p:sp>
          <p:nvSpPr>
            <p:cNvPr id="23" name="正方形/長方形 22"/>
            <p:cNvSpPr/>
            <p:nvPr/>
          </p:nvSpPr>
          <p:spPr>
            <a:xfrm>
              <a:off x="3059718" y="1788840"/>
              <a:ext cx="223901" cy="1533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2" name="正方形/長方形 31"/>
            <p:cNvSpPr/>
            <p:nvPr/>
          </p:nvSpPr>
          <p:spPr>
            <a:xfrm>
              <a:off x="6287917" y="3149354"/>
              <a:ext cx="352252" cy="5289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2724" y="2102831"/>
              <a:ext cx="884321" cy="76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直線矢印コネクタ 33"/>
            <p:cNvCxnSpPr>
              <a:cxnSpLocks/>
            </p:cNvCxnSpPr>
            <p:nvPr/>
          </p:nvCxnSpPr>
          <p:spPr>
            <a:xfrm>
              <a:off x="3008999" y="1318672"/>
              <a:ext cx="581867" cy="703445"/>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914AC252-11FF-4783-A856-43A6C57314B3}"/>
              </a:ext>
            </a:extLst>
          </p:cNvPr>
          <p:cNvGrpSpPr/>
          <p:nvPr/>
        </p:nvGrpSpPr>
        <p:grpSpPr>
          <a:xfrm>
            <a:off x="4544070" y="4446705"/>
            <a:ext cx="4494318" cy="2430547"/>
            <a:chOff x="98507" y="955481"/>
            <a:chExt cx="7326023" cy="2608883"/>
          </a:xfrm>
        </p:grpSpPr>
        <p:pic>
          <p:nvPicPr>
            <p:cNvPr id="16" name="図 15">
              <a:extLst>
                <a:ext uri="{FF2B5EF4-FFF2-40B4-BE49-F238E27FC236}">
                  <a16:creationId xmlns:a16="http://schemas.microsoft.com/office/drawing/2014/main" id="{7D63E583-24A1-4B11-A2D0-84C1A7ABA752}"/>
                </a:ext>
              </a:extLst>
            </p:cNvPr>
            <p:cNvPicPr>
              <a:picLocks noChangeAspect="1"/>
            </p:cNvPicPr>
            <p:nvPr/>
          </p:nvPicPr>
          <p:blipFill>
            <a:blip r:embed="rId6" cstate="print"/>
            <a:stretch>
              <a:fillRect/>
            </a:stretch>
          </p:blipFill>
          <p:spPr>
            <a:xfrm>
              <a:off x="98507" y="955481"/>
              <a:ext cx="7326023" cy="2608883"/>
            </a:xfrm>
            <a:prstGeom prst="rect">
              <a:avLst/>
            </a:prstGeom>
          </p:spPr>
        </p:pic>
        <p:sp>
          <p:nvSpPr>
            <p:cNvPr id="19" name="正方形/長方形 18">
              <a:extLst>
                <a:ext uri="{FF2B5EF4-FFF2-40B4-BE49-F238E27FC236}">
                  <a16:creationId xmlns:a16="http://schemas.microsoft.com/office/drawing/2014/main" id="{758F2D26-29B7-4ECF-AADC-EA68A0DBDE23}"/>
                </a:ext>
              </a:extLst>
            </p:cNvPr>
            <p:cNvSpPr/>
            <p:nvPr/>
          </p:nvSpPr>
          <p:spPr>
            <a:xfrm>
              <a:off x="4001545" y="3340396"/>
              <a:ext cx="919372" cy="1999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grpSp>
        <p:nvGrpSpPr>
          <p:cNvPr id="27" name="グループ化 26">
            <a:extLst>
              <a:ext uri="{FF2B5EF4-FFF2-40B4-BE49-F238E27FC236}">
                <a16:creationId xmlns:a16="http://schemas.microsoft.com/office/drawing/2014/main" id="{42A31B61-C60B-46BE-9108-48E135BBBCA9}"/>
              </a:ext>
            </a:extLst>
          </p:cNvPr>
          <p:cNvGrpSpPr/>
          <p:nvPr/>
        </p:nvGrpSpPr>
        <p:grpSpPr>
          <a:xfrm>
            <a:off x="12222" y="4420282"/>
            <a:ext cx="4513026" cy="2446610"/>
            <a:chOff x="98507" y="955481"/>
            <a:chExt cx="7326023" cy="2608883"/>
          </a:xfrm>
        </p:grpSpPr>
        <p:pic>
          <p:nvPicPr>
            <p:cNvPr id="28" name="図 27">
              <a:extLst>
                <a:ext uri="{FF2B5EF4-FFF2-40B4-BE49-F238E27FC236}">
                  <a16:creationId xmlns:a16="http://schemas.microsoft.com/office/drawing/2014/main" id="{A3313BE8-8EF4-4185-A430-8F5F0044F175}"/>
                </a:ext>
              </a:extLst>
            </p:cNvPr>
            <p:cNvPicPr>
              <a:picLocks noChangeAspect="1"/>
            </p:cNvPicPr>
            <p:nvPr/>
          </p:nvPicPr>
          <p:blipFill>
            <a:blip r:embed="rId6" cstate="print"/>
            <a:stretch>
              <a:fillRect/>
            </a:stretch>
          </p:blipFill>
          <p:spPr>
            <a:xfrm>
              <a:off x="98507" y="955481"/>
              <a:ext cx="7326023" cy="2608883"/>
            </a:xfrm>
            <a:prstGeom prst="rect">
              <a:avLst/>
            </a:prstGeom>
          </p:spPr>
        </p:pic>
        <p:sp>
          <p:nvSpPr>
            <p:cNvPr id="29" name="正方形/長方形 28">
              <a:extLst>
                <a:ext uri="{FF2B5EF4-FFF2-40B4-BE49-F238E27FC236}">
                  <a16:creationId xmlns:a16="http://schemas.microsoft.com/office/drawing/2014/main" id="{EAE0DCDE-B691-4E68-952B-809FAF32F9D4}"/>
                </a:ext>
              </a:extLst>
            </p:cNvPr>
            <p:cNvSpPr/>
            <p:nvPr/>
          </p:nvSpPr>
          <p:spPr>
            <a:xfrm>
              <a:off x="4001545" y="3340396"/>
              <a:ext cx="919372" cy="1999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33" name="図 32">
              <a:extLst>
                <a:ext uri="{FF2B5EF4-FFF2-40B4-BE49-F238E27FC236}">
                  <a16:creationId xmlns:a16="http://schemas.microsoft.com/office/drawing/2014/main" id="{53FCD7A9-74C6-49A8-AA97-02C553F73E03}"/>
                </a:ext>
              </a:extLst>
            </p:cNvPr>
            <p:cNvPicPr>
              <a:picLocks noChangeAspect="1"/>
            </p:cNvPicPr>
            <p:nvPr/>
          </p:nvPicPr>
          <p:blipFill>
            <a:blip r:embed="rId7" cstate="print"/>
            <a:stretch>
              <a:fillRect/>
            </a:stretch>
          </p:blipFill>
          <p:spPr>
            <a:xfrm>
              <a:off x="3965449" y="991577"/>
              <a:ext cx="2836904" cy="1153528"/>
            </a:xfrm>
            <a:prstGeom prst="rect">
              <a:avLst/>
            </a:prstGeom>
          </p:spPr>
        </p:pic>
      </p:grpSp>
      <p:sp>
        <p:nvSpPr>
          <p:cNvPr id="5" name="テキスト ボックス 4">
            <a:extLst>
              <a:ext uri="{FF2B5EF4-FFF2-40B4-BE49-F238E27FC236}">
                <a16:creationId xmlns:a16="http://schemas.microsoft.com/office/drawing/2014/main" id="{724B3C46-E59F-44C6-B7D5-5FDDD2913988}"/>
              </a:ext>
            </a:extLst>
          </p:cNvPr>
          <p:cNvSpPr txBox="1"/>
          <p:nvPr/>
        </p:nvSpPr>
        <p:spPr>
          <a:xfrm>
            <a:off x="1771237" y="6199440"/>
            <a:ext cx="1112590" cy="307777"/>
          </a:xfrm>
          <a:prstGeom prst="rect">
            <a:avLst/>
          </a:prstGeom>
          <a:solidFill>
            <a:schemeClr val="bg1"/>
          </a:solidFill>
          <a:ln>
            <a:solidFill>
              <a:schemeClr val="tx1"/>
            </a:solidFill>
          </a:ln>
        </p:spPr>
        <p:txBody>
          <a:bodyPr wrap="square" rtlCol="0">
            <a:spAutoFit/>
          </a:bodyPr>
          <a:lstStyle/>
          <a:p>
            <a:r>
              <a:rPr kumimoji="1" lang="ja-JP" altLang="en-US" sz="1400" dirty="0"/>
              <a:t>所有権移転</a:t>
            </a:r>
          </a:p>
        </p:txBody>
      </p:sp>
      <p:sp>
        <p:nvSpPr>
          <p:cNvPr id="37" name="テキスト ボックス 36">
            <a:extLst>
              <a:ext uri="{FF2B5EF4-FFF2-40B4-BE49-F238E27FC236}">
                <a16:creationId xmlns:a16="http://schemas.microsoft.com/office/drawing/2014/main" id="{EB0658D8-1DD0-4E90-96B2-52458FC8A7A6}"/>
              </a:ext>
            </a:extLst>
          </p:cNvPr>
          <p:cNvSpPr txBox="1"/>
          <p:nvPr/>
        </p:nvSpPr>
        <p:spPr>
          <a:xfrm>
            <a:off x="6445896" y="6216805"/>
            <a:ext cx="1112590" cy="307777"/>
          </a:xfrm>
          <a:prstGeom prst="rect">
            <a:avLst/>
          </a:prstGeom>
          <a:solidFill>
            <a:schemeClr val="bg1"/>
          </a:solidFill>
          <a:ln>
            <a:solidFill>
              <a:schemeClr val="tx1"/>
            </a:solidFill>
          </a:ln>
        </p:spPr>
        <p:txBody>
          <a:bodyPr wrap="square" rtlCol="0">
            <a:spAutoFit/>
          </a:bodyPr>
          <a:lstStyle/>
          <a:p>
            <a:r>
              <a:rPr lang="ja-JP" altLang="en-US" sz="1400" dirty="0"/>
              <a:t>貸借権設定</a:t>
            </a:r>
            <a:endParaRPr kumimoji="1" lang="ja-JP" altLang="en-US" sz="1400" dirty="0"/>
          </a:p>
        </p:txBody>
      </p:sp>
      <p:sp>
        <p:nvSpPr>
          <p:cNvPr id="41" name="正方形/長方形 40">
            <a:extLst>
              <a:ext uri="{FF2B5EF4-FFF2-40B4-BE49-F238E27FC236}">
                <a16:creationId xmlns:a16="http://schemas.microsoft.com/office/drawing/2014/main" id="{42BF7E92-5D5E-4AB1-A611-8C0E6ADEF10A}"/>
              </a:ext>
            </a:extLst>
          </p:cNvPr>
          <p:cNvSpPr/>
          <p:nvPr/>
        </p:nvSpPr>
        <p:spPr>
          <a:xfrm>
            <a:off x="4667500" y="4718913"/>
            <a:ext cx="1839203" cy="886687"/>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a:extLst>
              <a:ext uri="{FF2B5EF4-FFF2-40B4-BE49-F238E27FC236}">
                <a16:creationId xmlns:a16="http://schemas.microsoft.com/office/drawing/2014/main" id="{3D502B3F-42A5-4180-A689-4F803385F235}"/>
              </a:ext>
            </a:extLst>
          </p:cNvPr>
          <p:cNvSpPr/>
          <p:nvPr/>
        </p:nvSpPr>
        <p:spPr>
          <a:xfrm>
            <a:off x="156089" y="4683630"/>
            <a:ext cx="1839203" cy="8707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B8CD35D8-A116-434E-86BE-ACECA64159A1}"/>
              </a:ext>
            </a:extLst>
          </p:cNvPr>
          <p:cNvSpPr/>
          <p:nvPr/>
        </p:nvSpPr>
        <p:spPr>
          <a:xfrm>
            <a:off x="2404924" y="5178178"/>
            <a:ext cx="1839203" cy="417255"/>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5" name="正方形/長方形 44">
            <a:extLst>
              <a:ext uri="{FF2B5EF4-FFF2-40B4-BE49-F238E27FC236}">
                <a16:creationId xmlns:a16="http://schemas.microsoft.com/office/drawing/2014/main" id="{251F1A44-FEA8-429E-89A4-FE4F0D00E776}"/>
              </a:ext>
            </a:extLst>
          </p:cNvPr>
          <p:cNvSpPr/>
          <p:nvPr/>
        </p:nvSpPr>
        <p:spPr>
          <a:xfrm>
            <a:off x="2875" y="4411221"/>
            <a:ext cx="4522374" cy="163858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3" name="正方形/長方形 52">
            <a:extLst>
              <a:ext uri="{FF2B5EF4-FFF2-40B4-BE49-F238E27FC236}">
                <a16:creationId xmlns:a16="http://schemas.microsoft.com/office/drawing/2014/main" id="{758365FF-9190-4541-8C13-9D588D96F222}"/>
              </a:ext>
            </a:extLst>
          </p:cNvPr>
          <p:cNvSpPr/>
          <p:nvPr/>
        </p:nvSpPr>
        <p:spPr>
          <a:xfrm>
            <a:off x="4534595" y="4412886"/>
            <a:ext cx="4522374" cy="163858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8" name="円/楕円 16">
            <a:extLst>
              <a:ext uri="{FF2B5EF4-FFF2-40B4-BE49-F238E27FC236}">
                <a16:creationId xmlns:a16="http://schemas.microsoft.com/office/drawing/2014/main" id="{E2759E87-A6B5-4D53-9C8E-91697E023784}"/>
              </a:ext>
            </a:extLst>
          </p:cNvPr>
          <p:cNvSpPr/>
          <p:nvPr/>
        </p:nvSpPr>
        <p:spPr>
          <a:xfrm>
            <a:off x="312019" y="1002950"/>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16">
            <a:extLst>
              <a:ext uri="{FF2B5EF4-FFF2-40B4-BE49-F238E27FC236}">
                <a16:creationId xmlns:a16="http://schemas.microsoft.com/office/drawing/2014/main" id="{7333F279-7F07-4B65-B34D-757A87957A13}"/>
              </a:ext>
            </a:extLst>
          </p:cNvPr>
          <p:cNvSpPr/>
          <p:nvPr/>
        </p:nvSpPr>
        <p:spPr>
          <a:xfrm>
            <a:off x="2573169" y="162172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40" name="円/楕円 16">
            <a:extLst>
              <a:ext uri="{FF2B5EF4-FFF2-40B4-BE49-F238E27FC236}">
                <a16:creationId xmlns:a16="http://schemas.microsoft.com/office/drawing/2014/main" id="{80AC2D01-FC3D-4F22-8569-D37F7984344E}"/>
              </a:ext>
            </a:extLst>
          </p:cNvPr>
          <p:cNvSpPr/>
          <p:nvPr/>
        </p:nvSpPr>
        <p:spPr>
          <a:xfrm>
            <a:off x="8637224" y="235412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円/楕円 16">
            <a:extLst>
              <a:ext uri="{FF2B5EF4-FFF2-40B4-BE49-F238E27FC236}">
                <a16:creationId xmlns:a16="http://schemas.microsoft.com/office/drawing/2014/main" id="{B7ED349E-3857-46FD-A37D-0E6F61A09A5B}"/>
              </a:ext>
            </a:extLst>
          </p:cNvPr>
          <p:cNvSpPr/>
          <p:nvPr/>
        </p:nvSpPr>
        <p:spPr>
          <a:xfrm>
            <a:off x="7450044" y="292868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47" name="円/楕円 16">
            <a:extLst>
              <a:ext uri="{FF2B5EF4-FFF2-40B4-BE49-F238E27FC236}">
                <a16:creationId xmlns:a16="http://schemas.microsoft.com/office/drawing/2014/main" id="{48FF0D04-16A9-4801-BF4C-29B3673E5EB8}"/>
              </a:ext>
            </a:extLst>
          </p:cNvPr>
          <p:cNvSpPr/>
          <p:nvPr/>
        </p:nvSpPr>
        <p:spPr>
          <a:xfrm>
            <a:off x="4134438" y="4584774"/>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円/楕円 16">
            <a:extLst>
              <a:ext uri="{FF2B5EF4-FFF2-40B4-BE49-F238E27FC236}">
                <a16:creationId xmlns:a16="http://schemas.microsoft.com/office/drawing/2014/main" id="{C020CE79-C39B-48CA-91A3-A60F27A8F879}"/>
              </a:ext>
            </a:extLst>
          </p:cNvPr>
          <p:cNvSpPr/>
          <p:nvPr/>
        </p:nvSpPr>
        <p:spPr>
          <a:xfrm>
            <a:off x="2915528" y="6343223"/>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sp>
        <p:nvSpPr>
          <p:cNvPr id="49" name="テキスト プレースホルダー 1">
            <a:extLst>
              <a:ext uri="{FF2B5EF4-FFF2-40B4-BE49-F238E27FC236}">
                <a16:creationId xmlns:a16="http://schemas.microsoft.com/office/drawing/2014/main" id="{C2FC97F6-514F-4C1B-88EC-7E81FD7AAE58}"/>
              </a:ext>
            </a:extLst>
          </p:cNvPr>
          <p:cNvSpPr txBox="1">
            <a:spLocks/>
          </p:cNvSpPr>
          <p:nvPr/>
        </p:nvSpPr>
        <p:spPr>
          <a:xfrm>
            <a:off x="362108" y="613768"/>
            <a:ext cx="8524875" cy="353705"/>
          </a:xfrm>
          <a:prstGeom prst="rect">
            <a:avLst/>
          </a:prstGeom>
          <a:solidFill>
            <a:schemeClr val="bg1">
              <a:lumMod val="95000"/>
            </a:schemeClr>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cs typeface="Meiryo UI" panose="020B0604030504040204" pitchFamily="50" charset="-128"/>
              </a:rPr>
              <a:t>農地第</a:t>
            </a:r>
            <a:r>
              <a:rPr lang="en-US" altLang="ja-JP" dirty="0">
                <a:cs typeface="Meiryo UI" panose="020B0604030504040204" pitchFamily="50" charset="-128"/>
              </a:rPr>
              <a:t>5</a:t>
            </a:r>
            <a:r>
              <a:rPr lang="ja-JP" altLang="en-US" dirty="0">
                <a:cs typeface="Meiryo UI" panose="020B0604030504040204" pitchFamily="50" charset="-128"/>
              </a:rPr>
              <a:t>条の入力方法を例示します。</a:t>
            </a:r>
          </a:p>
        </p:txBody>
      </p:sp>
      <p:sp>
        <p:nvSpPr>
          <p:cNvPr id="59" name="正方形/長方形 58">
            <a:extLst>
              <a:ext uri="{FF2B5EF4-FFF2-40B4-BE49-F238E27FC236}">
                <a16:creationId xmlns:a16="http://schemas.microsoft.com/office/drawing/2014/main" id="{3CA1DCFE-0E61-4144-8FEF-23480B1EDAB6}"/>
              </a:ext>
            </a:extLst>
          </p:cNvPr>
          <p:cNvSpPr/>
          <p:nvPr/>
        </p:nvSpPr>
        <p:spPr>
          <a:xfrm>
            <a:off x="1151083" y="5632593"/>
            <a:ext cx="3001823" cy="166666"/>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68" name="正方形/長方形 67">
            <a:extLst>
              <a:ext uri="{FF2B5EF4-FFF2-40B4-BE49-F238E27FC236}">
                <a16:creationId xmlns:a16="http://schemas.microsoft.com/office/drawing/2014/main" id="{1E6B4971-FA1B-43CF-85B5-67629A3161EC}"/>
              </a:ext>
            </a:extLst>
          </p:cNvPr>
          <p:cNvSpPr/>
          <p:nvPr/>
        </p:nvSpPr>
        <p:spPr>
          <a:xfrm>
            <a:off x="5673455" y="5649155"/>
            <a:ext cx="3001823" cy="166666"/>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69" name="正方形/長方形 68">
            <a:extLst>
              <a:ext uri="{FF2B5EF4-FFF2-40B4-BE49-F238E27FC236}">
                <a16:creationId xmlns:a16="http://schemas.microsoft.com/office/drawing/2014/main" id="{2B6413D4-67AB-4BE4-902E-4E1B1FC89512}"/>
              </a:ext>
            </a:extLst>
          </p:cNvPr>
          <p:cNvSpPr/>
          <p:nvPr/>
        </p:nvSpPr>
        <p:spPr>
          <a:xfrm>
            <a:off x="2712708" y="1030397"/>
            <a:ext cx="574980" cy="9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0" name="正方形/長方形 49">
            <a:extLst>
              <a:ext uri="{FF2B5EF4-FFF2-40B4-BE49-F238E27FC236}">
                <a16:creationId xmlns:a16="http://schemas.microsoft.com/office/drawing/2014/main" id="{08D39EFA-8B60-48B8-AA12-715F974675B7}"/>
              </a:ext>
            </a:extLst>
          </p:cNvPr>
          <p:cNvSpPr/>
          <p:nvPr/>
        </p:nvSpPr>
        <p:spPr>
          <a:xfrm>
            <a:off x="79798" y="4488954"/>
            <a:ext cx="1955842" cy="16234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2" name="正方形/長方形 51">
            <a:extLst>
              <a:ext uri="{FF2B5EF4-FFF2-40B4-BE49-F238E27FC236}">
                <a16:creationId xmlns:a16="http://schemas.microsoft.com/office/drawing/2014/main" id="{FBC888C2-EC91-444C-986F-B6842E75307A}"/>
              </a:ext>
            </a:extLst>
          </p:cNvPr>
          <p:cNvSpPr/>
          <p:nvPr/>
        </p:nvSpPr>
        <p:spPr>
          <a:xfrm>
            <a:off x="2290245" y="4488643"/>
            <a:ext cx="1361674" cy="12853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4" name="正方形/長方形 53">
            <a:extLst>
              <a:ext uri="{FF2B5EF4-FFF2-40B4-BE49-F238E27FC236}">
                <a16:creationId xmlns:a16="http://schemas.microsoft.com/office/drawing/2014/main" id="{198C7B49-3272-44DF-94CF-07EF50E5186F}"/>
              </a:ext>
            </a:extLst>
          </p:cNvPr>
          <p:cNvSpPr/>
          <p:nvPr/>
        </p:nvSpPr>
        <p:spPr>
          <a:xfrm>
            <a:off x="132676" y="5622660"/>
            <a:ext cx="1042653" cy="16234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5" name="正方形/長方形 54">
            <a:extLst>
              <a:ext uri="{FF2B5EF4-FFF2-40B4-BE49-F238E27FC236}">
                <a16:creationId xmlns:a16="http://schemas.microsoft.com/office/drawing/2014/main" id="{28E57A62-13E4-465C-9D8A-6F690DFB5E7B}"/>
              </a:ext>
            </a:extLst>
          </p:cNvPr>
          <p:cNvSpPr/>
          <p:nvPr/>
        </p:nvSpPr>
        <p:spPr>
          <a:xfrm>
            <a:off x="4578804" y="4487736"/>
            <a:ext cx="1955842" cy="19014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8" name="図 7">
            <a:extLst>
              <a:ext uri="{FF2B5EF4-FFF2-40B4-BE49-F238E27FC236}">
                <a16:creationId xmlns:a16="http://schemas.microsoft.com/office/drawing/2014/main" id="{58CC719F-A189-475E-9B0C-A383D84D16D3}"/>
              </a:ext>
            </a:extLst>
          </p:cNvPr>
          <p:cNvPicPr>
            <a:picLocks noChangeAspect="1"/>
          </p:cNvPicPr>
          <p:nvPr/>
        </p:nvPicPr>
        <p:blipFill>
          <a:blip r:embed="rId8"/>
          <a:stretch>
            <a:fillRect/>
          </a:stretch>
        </p:blipFill>
        <p:spPr>
          <a:xfrm>
            <a:off x="6857170" y="4751108"/>
            <a:ext cx="1858692" cy="814875"/>
          </a:xfrm>
          <a:prstGeom prst="rect">
            <a:avLst/>
          </a:prstGeom>
        </p:spPr>
      </p:pic>
      <p:sp>
        <p:nvSpPr>
          <p:cNvPr id="42" name="正方形/長方形 41">
            <a:extLst>
              <a:ext uri="{FF2B5EF4-FFF2-40B4-BE49-F238E27FC236}">
                <a16:creationId xmlns:a16="http://schemas.microsoft.com/office/drawing/2014/main" id="{E81E2688-3EDA-4C98-AE66-26F2C928C3DC}"/>
              </a:ext>
            </a:extLst>
          </p:cNvPr>
          <p:cNvSpPr/>
          <p:nvPr/>
        </p:nvSpPr>
        <p:spPr>
          <a:xfrm>
            <a:off x="6836075" y="5107388"/>
            <a:ext cx="1839203" cy="342593"/>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6" name="正方形/長方形 55">
            <a:extLst>
              <a:ext uri="{FF2B5EF4-FFF2-40B4-BE49-F238E27FC236}">
                <a16:creationId xmlns:a16="http://schemas.microsoft.com/office/drawing/2014/main" id="{9A8FDE6F-7533-4ABF-9D76-63FA35096EFA}"/>
              </a:ext>
            </a:extLst>
          </p:cNvPr>
          <p:cNvSpPr/>
          <p:nvPr/>
        </p:nvSpPr>
        <p:spPr>
          <a:xfrm>
            <a:off x="6727603" y="4850015"/>
            <a:ext cx="1955842" cy="19014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57" name="正方形/長方形 56">
            <a:extLst>
              <a:ext uri="{FF2B5EF4-FFF2-40B4-BE49-F238E27FC236}">
                <a16:creationId xmlns:a16="http://schemas.microsoft.com/office/drawing/2014/main" id="{5A7AFBCF-1118-4440-8D97-A2A889DB0062}"/>
              </a:ext>
            </a:extLst>
          </p:cNvPr>
          <p:cNvSpPr/>
          <p:nvPr/>
        </p:nvSpPr>
        <p:spPr>
          <a:xfrm>
            <a:off x="4719439" y="5675386"/>
            <a:ext cx="845751" cy="1333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58" name="図 57">
            <a:extLst>
              <a:ext uri="{FF2B5EF4-FFF2-40B4-BE49-F238E27FC236}">
                <a16:creationId xmlns:a16="http://schemas.microsoft.com/office/drawing/2014/main" id="{7545D9E5-70B2-45BF-B2B3-8521E4C0D78C}"/>
              </a:ext>
            </a:extLst>
          </p:cNvPr>
          <p:cNvPicPr>
            <a:picLocks noChangeAspect="1"/>
          </p:cNvPicPr>
          <p:nvPr/>
        </p:nvPicPr>
        <p:blipFill>
          <a:blip r:embed="rId9"/>
          <a:stretch>
            <a:fillRect/>
          </a:stretch>
        </p:blipFill>
        <p:spPr>
          <a:xfrm>
            <a:off x="2808688" y="4525406"/>
            <a:ext cx="779917" cy="91768"/>
          </a:xfrm>
          <a:prstGeom prst="rect">
            <a:avLst/>
          </a:prstGeom>
        </p:spPr>
      </p:pic>
    </p:spTree>
    <p:extLst>
      <p:ext uri="{BB962C8B-B14F-4D97-AF65-F5344CB8AC3E}">
        <p14:creationId xmlns:p14="http://schemas.microsoft.com/office/powerpoint/2010/main" val="2316048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B0B3F-EE9F-4530-B780-F14A68154D38}"/>
              </a:ext>
            </a:extLst>
          </p:cNvPr>
          <p:cNvSpPr>
            <a:spLocks noGrp="1"/>
          </p:cNvSpPr>
          <p:nvPr>
            <p:ph type="title"/>
          </p:nvPr>
        </p:nvSpPr>
        <p:spPr>
          <a:xfrm>
            <a:off x="263352" y="66384"/>
            <a:ext cx="9494527" cy="547835"/>
          </a:xfrm>
        </p:spPr>
        <p:txBody>
          <a:bodyPr/>
          <a:lstStyle/>
          <a:p>
            <a:r>
              <a:rPr lang="en-US" altLang="ja-JP" dirty="0"/>
              <a:t>5-6</a:t>
            </a:r>
            <a:r>
              <a:rPr lang="ja-JP" altLang="en-US" dirty="0" err="1"/>
              <a:t>．</a:t>
            </a:r>
            <a:r>
              <a:rPr kumimoji="1" lang="ja-JP" altLang="en-US" dirty="0"/>
              <a:t>農地法第１８条の入力方法</a:t>
            </a:r>
          </a:p>
        </p:txBody>
      </p:sp>
      <p:sp>
        <p:nvSpPr>
          <p:cNvPr id="3" name="テキスト プレースホルダー 2">
            <a:extLst>
              <a:ext uri="{FF2B5EF4-FFF2-40B4-BE49-F238E27FC236}">
                <a16:creationId xmlns:a16="http://schemas.microsoft.com/office/drawing/2014/main" id="{E3094AA0-6CB3-4539-9F15-6E39D9ED195C}"/>
              </a:ext>
            </a:extLst>
          </p:cNvPr>
          <p:cNvSpPr>
            <a:spLocks noGrp="1"/>
          </p:cNvSpPr>
          <p:nvPr>
            <p:ph type="body" sz="quarter" idx="10"/>
          </p:nvPr>
        </p:nvSpPr>
        <p:spPr>
          <a:xfrm>
            <a:off x="263352" y="671478"/>
            <a:ext cx="11366500" cy="383183"/>
          </a:xfrm>
        </p:spPr>
        <p:txBody>
          <a:bodyPr/>
          <a:lstStyle/>
          <a:p>
            <a:r>
              <a:rPr kumimoji="1" lang="ja-JP" altLang="en-US" dirty="0"/>
              <a:t>農地法第１８条の入力方法を例示します。</a:t>
            </a:r>
          </a:p>
        </p:txBody>
      </p:sp>
      <p:pic>
        <p:nvPicPr>
          <p:cNvPr id="5" name="図 4">
            <a:extLst>
              <a:ext uri="{FF2B5EF4-FFF2-40B4-BE49-F238E27FC236}">
                <a16:creationId xmlns:a16="http://schemas.microsoft.com/office/drawing/2014/main" id="{3A0ED417-1802-42DF-88E0-0D39B9D01094}"/>
              </a:ext>
            </a:extLst>
          </p:cNvPr>
          <p:cNvPicPr>
            <a:picLocks noChangeAspect="1"/>
          </p:cNvPicPr>
          <p:nvPr/>
        </p:nvPicPr>
        <p:blipFill>
          <a:blip r:embed="rId2" cstate="print"/>
          <a:stretch>
            <a:fillRect/>
          </a:stretch>
        </p:blipFill>
        <p:spPr>
          <a:xfrm>
            <a:off x="0" y="4449683"/>
            <a:ext cx="8112224" cy="2369054"/>
          </a:xfrm>
          <a:prstGeom prst="rect">
            <a:avLst/>
          </a:prstGeom>
        </p:spPr>
      </p:pic>
      <p:pic>
        <p:nvPicPr>
          <p:cNvPr id="6" name="図 5">
            <a:extLst>
              <a:ext uri="{FF2B5EF4-FFF2-40B4-BE49-F238E27FC236}">
                <a16:creationId xmlns:a16="http://schemas.microsoft.com/office/drawing/2014/main" id="{B98B07A9-19F3-4F8B-BEAD-995E60A5290A}"/>
              </a:ext>
            </a:extLst>
          </p:cNvPr>
          <p:cNvPicPr>
            <a:picLocks noChangeAspect="1"/>
          </p:cNvPicPr>
          <p:nvPr/>
        </p:nvPicPr>
        <p:blipFill>
          <a:blip r:embed="rId3" cstate="print"/>
          <a:stretch>
            <a:fillRect/>
          </a:stretch>
        </p:blipFill>
        <p:spPr>
          <a:xfrm>
            <a:off x="0" y="1270748"/>
            <a:ext cx="8112224" cy="3166364"/>
          </a:xfrm>
          <a:prstGeom prst="rect">
            <a:avLst/>
          </a:prstGeom>
        </p:spPr>
      </p:pic>
      <p:sp>
        <p:nvSpPr>
          <p:cNvPr id="7" name="正方形/長方形 6">
            <a:extLst>
              <a:ext uri="{FF2B5EF4-FFF2-40B4-BE49-F238E27FC236}">
                <a16:creationId xmlns:a16="http://schemas.microsoft.com/office/drawing/2014/main" id="{53EC368B-6710-41F5-AE5C-93A926E2E216}"/>
              </a:ext>
            </a:extLst>
          </p:cNvPr>
          <p:cNvSpPr/>
          <p:nvPr/>
        </p:nvSpPr>
        <p:spPr>
          <a:xfrm>
            <a:off x="706164" y="1223790"/>
            <a:ext cx="2941564" cy="1889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CC95A1D0-1E72-44D6-AAAF-C1BE5A233796}"/>
              </a:ext>
            </a:extLst>
          </p:cNvPr>
          <p:cNvSpPr/>
          <p:nvPr/>
        </p:nvSpPr>
        <p:spPr>
          <a:xfrm>
            <a:off x="2567608" y="1700808"/>
            <a:ext cx="360040" cy="1889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9A70A4C5-BA56-490C-A3B5-7E53186C00CB}"/>
              </a:ext>
            </a:extLst>
          </p:cNvPr>
          <p:cNvSpPr/>
          <p:nvPr/>
        </p:nvSpPr>
        <p:spPr>
          <a:xfrm>
            <a:off x="0" y="4509120"/>
            <a:ext cx="8112224" cy="165618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36E30122-B714-45FD-94EC-4073CFCAFEA6}"/>
              </a:ext>
            </a:extLst>
          </p:cNvPr>
          <p:cNvSpPr/>
          <p:nvPr/>
        </p:nvSpPr>
        <p:spPr>
          <a:xfrm>
            <a:off x="7680175" y="2780928"/>
            <a:ext cx="424415"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812E3C1C-4863-497D-B32C-D30F1910E330}"/>
              </a:ext>
            </a:extLst>
          </p:cNvPr>
          <p:cNvSpPr/>
          <p:nvPr/>
        </p:nvSpPr>
        <p:spPr>
          <a:xfrm>
            <a:off x="357874" y="4775507"/>
            <a:ext cx="3505878" cy="811745"/>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4A3CA1ED-EC64-4351-B52A-DCC2E2924D3F}"/>
              </a:ext>
            </a:extLst>
          </p:cNvPr>
          <p:cNvSpPr/>
          <p:nvPr/>
        </p:nvSpPr>
        <p:spPr>
          <a:xfrm>
            <a:off x="4439816" y="6590142"/>
            <a:ext cx="1008112"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5" name="テキスト ボックス 15">
            <a:extLst>
              <a:ext uri="{FF2B5EF4-FFF2-40B4-BE49-F238E27FC236}">
                <a16:creationId xmlns:a16="http://schemas.microsoft.com/office/drawing/2014/main" id="{B0C1D490-98C7-4A6C-A1BF-78C0DE380982}"/>
              </a:ext>
            </a:extLst>
          </p:cNvPr>
          <p:cNvSpPr txBox="1"/>
          <p:nvPr/>
        </p:nvSpPr>
        <p:spPr>
          <a:xfrm>
            <a:off x="8246546" y="1388362"/>
            <a:ext cx="3672408" cy="498598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①起案をプルダウンし、該当する農地法１８条の内容を選択。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②受け人を「名簿」から選択。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農地法</a:t>
            </a:r>
            <a:r>
              <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18</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条や利用権終了等の権利が終了する申請受付での「受け人」は未選択でも処理が可能です。</a:t>
            </a:r>
            <a:endPar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6" name="円/楕円 16">
            <a:extLst>
              <a:ext uri="{FF2B5EF4-FFF2-40B4-BE49-F238E27FC236}">
                <a16:creationId xmlns:a16="http://schemas.microsoft.com/office/drawing/2014/main" id="{9C3EEE5B-3A1A-49C8-B39E-8D97EF3A65BC}"/>
              </a:ext>
            </a:extLst>
          </p:cNvPr>
          <p:cNvSpPr/>
          <p:nvPr/>
        </p:nvSpPr>
        <p:spPr>
          <a:xfrm>
            <a:off x="357874" y="1096317"/>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a:extLst>
              <a:ext uri="{FF2B5EF4-FFF2-40B4-BE49-F238E27FC236}">
                <a16:creationId xmlns:a16="http://schemas.microsoft.com/office/drawing/2014/main" id="{7F84989D-3BFF-4D8E-8F21-E375948A711B}"/>
              </a:ext>
            </a:extLst>
          </p:cNvPr>
          <p:cNvSpPr/>
          <p:nvPr/>
        </p:nvSpPr>
        <p:spPr>
          <a:xfrm>
            <a:off x="2932021" y="1582631"/>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6">
            <a:extLst>
              <a:ext uri="{FF2B5EF4-FFF2-40B4-BE49-F238E27FC236}">
                <a16:creationId xmlns:a16="http://schemas.microsoft.com/office/drawing/2014/main" id="{DBFF0A38-0AC8-4669-99AA-60021F13BB3E}"/>
              </a:ext>
            </a:extLst>
          </p:cNvPr>
          <p:cNvSpPr/>
          <p:nvPr/>
        </p:nvSpPr>
        <p:spPr>
          <a:xfrm>
            <a:off x="7672541" y="2381604"/>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6">
            <a:extLst>
              <a:ext uri="{FF2B5EF4-FFF2-40B4-BE49-F238E27FC236}">
                <a16:creationId xmlns:a16="http://schemas.microsoft.com/office/drawing/2014/main" id="{2D0FED31-73BC-4F13-B6CD-17B5F64B0E2F}"/>
              </a:ext>
            </a:extLst>
          </p:cNvPr>
          <p:cNvSpPr/>
          <p:nvPr/>
        </p:nvSpPr>
        <p:spPr>
          <a:xfrm>
            <a:off x="4097909" y="4583916"/>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0" name="円/楕円 16">
            <a:extLst>
              <a:ext uri="{FF2B5EF4-FFF2-40B4-BE49-F238E27FC236}">
                <a16:creationId xmlns:a16="http://schemas.microsoft.com/office/drawing/2014/main" id="{AAD4C3B3-AD57-4220-B8FD-609B58250B29}"/>
              </a:ext>
            </a:extLst>
          </p:cNvPr>
          <p:cNvSpPr/>
          <p:nvPr/>
        </p:nvSpPr>
        <p:spPr>
          <a:xfrm>
            <a:off x="4039616" y="6445844"/>
            <a:ext cx="346421" cy="38318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DC5DD555-3362-46DA-BA2F-C91E200B2B2D}"/>
              </a:ext>
            </a:extLst>
          </p:cNvPr>
          <p:cNvSpPr/>
          <p:nvPr/>
        </p:nvSpPr>
        <p:spPr>
          <a:xfrm>
            <a:off x="531084" y="4555161"/>
            <a:ext cx="2747358" cy="148338"/>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5F46CF1B-DA80-4CE3-88B3-3EFBA19B551A}"/>
              </a:ext>
            </a:extLst>
          </p:cNvPr>
          <p:cNvSpPr/>
          <p:nvPr/>
        </p:nvSpPr>
        <p:spPr>
          <a:xfrm>
            <a:off x="273046" y="5651350"/>
            <a:ext cx="2310037" cy="13529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3420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029E2F0-BFEA-4ECC-B1F3-F8474E28D9F9}"/>
              </a:ext>
            </a:extLst>
          </p:cNvPr>
          <p:cNvPicPr>
            <a:picLocks noChangeAspect="1"/>
          </p:cNvPicPr>
          <p:nvPr/>
        </p:nvPicPr>
        <p:blipFill>
          <a:blip r:embed="rId3"/>
          <a:stretch>
            <a:fillRect/>
          </a:stretch>
        </p:blipFill>
        <p:spPr>
          <a:xfrm>
            <a:off x="41502" y="4360022"/>
            <a:ext cx="7206770" cy="1949680"/>
          </a:xfrm>
          <a:prstGeom prst="rect">
            <a:avLst/>
          </a:prstGeom>
        </p:spPr>
      </p:pic>
      <p:pic>
        <p:nvPicPr>
          <p:cNvPr id="5" name="図 4">
            <a:extLst>
              <a:ext uri="{FF2B5EF4-FFF2-40B4-BE49-F238E27FC236}">
                <a16:creationId xmlns:a16="http://schemas.microsoft.com/office/drawing/2014/main" id="{928BBC95-A8DE-4226-9EF0-5480EA8A414C}"/>
              </a:ext>
            </a:extLst>
          </p:cNvPr>
          <p:cNvPicPr>
            <a:picLocks noChangeAspect="1"/>
          </p:cNvPicPr>
          <p:nvPr/>
        </p:nvPicPr>
        <p:blipFill>
          <a:blip r:embed="rId4" cstate="print"/>
          <a:stretch>
            <a:fillRect/>
          </a:stretch>
        </p:blipFill>
        <p:spPr>
          <a:xfrm>
            <a:off x="10903" y="1061831"/>
            <a:ext cx="7237369" cy="3336870"/>
          </a:xfrm>
          <a:prstGeom prst="rect">
            <a:avLst/>
          </a:prstGeom>
        </p:spPr>
      </p:pic>
      <p:sp>
        <p:nvSpPr>
          <p:cNvPr id="3" name="タイトル 2"/>
          <p:cNvSpPr>
            <a:spLocks noGrp="1"/>
          </p:cNvSpPr>
          <p:nvPr>
            <p:ph type="title"/>
          </p:nvPr>
        </p:nvSpPr>
        <p:spPr/>
        <p:txBody>
          <a:bodyPr/>
          <a:lstStyle/>
          <a:p>
            <a:r>
              <a:rPr lang="en-US" altLang="ja-JP" dirty="0"/>
              <a:t>5-7</a:t>
            </a:r>
            <a:r>
              <a:rPr lang="ja-JP" altLang="en-US" dirty="0" err="1"/>
              <a:t>．</a:t>
            </a:r>
            <a:r>
              <a:rPr lang="ja-JP" altLang="en-US" dirty="0"/>
              <a:t>基盤法による利用権設定の入力方法</a:t>
            </a:r>
            <a:endParaRPr kumimoji="1" lang="ja-JP" altLang="en-US" dirty="0"/>
          </a:p>
        </p:txBody>
      </p:sp>
      <p:sp>
        <p:nvSpPr>
          <p:cNvPr id="2" name="テキスト プレースホルダー 1"/>
          <p:cNvSpPr>
            <a:spLocks noGrp="1"/>
          </p:cNvSpPr>
          <p:nvPr>
            <p:ph type="body" sz="quarter" idx="10"/>
          </p:nvPr>
        </p:nvSpPr>
        <p:spPr>
          <a:xfrm>
            <a:off x="417513" y="693041"/>
            <a:ext cx="11366500" cy="387239"/>
          </a:xfrm>
        </p:spPr>
        <p:txBody>
          <a:bodyPr/>
          <a:lstStyle/>
          <a:p>
            <a:r>
              <a:rPr lang="ja-JP" altLang="en-US" dirty="0"/>
              <a:t>農業経営基盤強化促進法による利用権設定の入力方法を例示します。</a:t>
            </a:r>
          </a:p>
        </p:txBody>
      </p:sp>
      <p:sp>
        <p:nvSpPr>
          <p:cNvPr id="16" name="テキスト ボックス 15">
            <a:extLst>
              <a:ext uri="{FF2B5EF4-FFF2-40B4-BE49-F238E27FC236}">
                <a16:creationId xmlns:a16="http://schemas.microsoft.com/office/drawing/2014/main" id="{77E42477-17BE-45F5-99B8-FBFA2CC2DE8D}"/>
              </a:ext>
            </a:extLst>
          </p:cNvPr>
          <p:cNvSpPr txBox="1"/>
          <p:nvPr/>
        </p:nvSpPr>
        <p:spPr>
          <a:xfrm>
            <a:off x="7306384" y="1311693"/>
            <a:ext cx="4766280" cy="42780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①起案「基盤強化促進法第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19</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条（農用地利用集積計画の公告」、種別「賃借権設定」を選択。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②受け人を「名簿」から選択。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DC117013-E07B-473C-9894-A339CD6F8253}"/>
              </a:ext>
            </a:extLst>
          </p:cNvPr>
          <p:cNvSpPr/>
          <p:nvPr/>
        </p:nvSpPr>
        <p:spPr>
          <a:xfrm>
            <a:off x="575767" y="1239835"/>
            <a:ext cx="1487785" cy="15557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5" name="円/楕円 16">
            <a:extLst>
              <a:ext uri="{FF2B5EF4-FFF2-40B4-BE49-F238E27FC236}">
                <a16:creationId xmlns:a16="http://schemas.microsoft.com/office/drawing/2014/main" id="{4533257B-45CE-4C8B-8A3A-606A6EB82AB3}"/>
              </a:ext>
            </a:extLst>
          </p:cNvPr>
          <p:cNvSpPr/>
          <p:nvPr/>
        </p:nvSpPr>
        <p:spPr>
          <a:xfrm>
            <a:off x="359743" y="105273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13DF62FD-6019-44C2-9176-7E02725F2E67}"/>
              </a:ext>
            </a:extLst>
          </p:cNvPr>
          <p:cNvSpPr/>
          <p:nvPr/>
        </p:nvSpPr>
        <p:spPr>
          <a:xfrm>
            <a:off x="1847528" y="1800822"/>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1" name="円/楕円 16">
            <a:extLst>
              <a:ext uri="{FF2B5EF4-FFF2-40B4-BE49-F238E27FC236}">
                <a16:creationId xmlns:a16="http://schemas.microsoft.com/office/drawing/2014/main" id="{D838B100-7551-49C4-8896-E1000FE8C6B4}"/>
              </a:ext>
            </a:extLst>
          </p:cNvPr>
          <p:cNvSpPr/>
          <p:nvPr/>
        </p:nvSpPr>
        <p:spPr>
          <a:xfrm>
            <a:off x="2254776" y="1726190"/>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32" name="正方形/長方形 31">
            <a:extLst>
              <a:ext uri="{FF2B5EF4-FFF2-40B4-BE49-F238E27FC236}">
                <a16:creationId xmlns:a16="http://schemas.microsoft.com/office/drawing/2014/main" id="{F9A25186-C980-4538-895A-7A76EE195F07}"/>
              </a:ext>
            </a:extLst>
          </p:cNvPr>
          <p:cNvSpPr/>
          <p:nvPr/>
        </p:nvSpPr>
        <p:spPr>
          <a:xfrm>
            <a:off x="6953756" y="3213887"/>
            <a:ext cx="307706" cy="2314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円/楕円 16">
            <a:extLst>
              <a:ext uri="{FF2B5EF4-FFF2-40B4-BE49-F238E27FC236}">
                <a16:creationId xmlns:a16="http://schemas.microsoft.com/office/drawing/2014/main" id="{78F72882-7C38-4138-8DCF-5B86C3B0446D}"/>
              </a:ext>
            </a:extLst>
          </p:cNvPr>
          <p:cNvSpPr/>
          <p:nvPr/>
        </p:nvSpPr>
        <p:spPr>
          <a:xfrm>
            <a:off x="6926711" y="2882498"/>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DCA73FE1-B25B-4048-8DCD-72ED3818DD88}"/>
              </a:ext>
            </a:extLst>
          </p:cNvPr>
          <p:cNvSpPr/>
          <p:nvPr/>
        </p:nvSpPr>
        <p:spPr>
          <a:xfrm>
            <a:off x="5848285" y="2998260"/>
            <a:ext cx="495430" cy="4751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5" name="円/楕円 16">
            <a:extLst>
              <a:ext uri="{FF2B5EF4-FFF2-40B4-BE49-F238E27FC236}">
                <a16:creationId xmlns:a16="http://schemas.microsoft.com/office/drawing/2014/main" id="{A4702E44-DF7B-4D41-A093-FFD97F97C783}"/>
              </a:ext>
            </a:extLst>
          </p:cNvPr>
          <p:cNvSpPr/>
          <p:nvPr/>
        </p:nvSpPr>
        <p:spPr>
          <a:xfrm>
            <a:off x="5808174" y="262106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a:extLst>
              <a:ext uri="{FF2B5EF4-FFF2-40B4-BE49-F238E27FC236}">
                <a16:creationId xmlns:a16="http://schemas.microsoft.com/office/drawing/2014/main" id="{BDE903B5-486B-4589-AD16-A00FE1A1C114}"/>
              </a:ext>
            </a:extLst>
          </p:cNvPr>
          <p:cNvSpPr/>
          <p:nvPr/>
        </p:nvSpPr>
        <p:spPr>
          <a:xfrm>
            <a:off x="307458" y="4940522"/>
            <a:ext cx="1900109" cy="19673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7" name="正方形/長方形 36">
            <a:extLst>
              <a:ext uri="{FF2B5EF4-FFF2-40B4-BE49-F238E27FC236}">
                <a16:creationId xmlns:a16="http://schemas.microsoft.com/office/drawing/2014/main" id="{F20E1C11-593A-4441-B5D8-1C6E92FB6E58}"/>
              </a:ext>
            </a:extLst>
          </p:cNvPr>
          <p:cNvSpPr/>
          <p:nvPr/>
        </p:nvSpPr>
        <p:spPr>
          <a:xfrm>
            <a:off x="151781" y="5360544"/>
            <a:ext cx="2683212" cy="163284"/>
          </a:xfrm>
          <a:prstGeom prst="rect">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a:extLst>
              <a:ext uri="{FF2B5EF4-FFF2-40B4-BE49-F238E27FC236}">
                <a16:creationId xmlns:a16="http://schemas.microsoft.com/office/drawing/2014/main" id="{14959C04-6941-4791-A30B-A309FE99879E}"/>
              </a:ext>
            </a:extLst>
          </p:cNvPr>
          <p:cNvSpPr/>
          <p:nvPr/>
        </p:nvSpPr>
        <p:spPr>
          <a:xfrm>
            <a:off x="151781" y="5168320"/>
            <a:ext cx="1584176" cy="151369"/>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正方形/長方形 38">
            <a:extLst>
              <a:ext uri="{FF2B5EF4-FFF2-40B4-BE49-F238E27FC236}">
                <a16:creationId xmlns:a16="http://schemas.microsoft.com/office/drawing/2014/main" id="{D6F98EB7-8284-43E5-A780-50A02E78E501}"/>
              </a:ext>
            </a:extLst>
          </p:cNvPr>
          <p:cNvSpPr/>
          <p:nvPr/>
        </p:nvSpPr>
        <p:spPr>
          <a:xfrm flipV="1">
            <a:off x="4514096" y="4824789"/>
            <a:ext cx="1235762" cy="18682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0" name="円/楕円 16">
            <a:extLst>
              <a:ext uri="{FF2B5EF4-FFF2-40B4-BE49-F238E27FC236}">
                <a16:creationId xmlns:a16="http://schemas.microsoft.com/office/drawing/2014/main" id="{DFB8C385-EA36-4DC9-B4E4-0E7BC439C549}"/>
              </a:ext>
            </a:extLst>
          </p:cNvPr>
          <p:cNvSpPr/>
          <p:nvPr/>
        </p:nvSpPr>
        <p:spPr>
          <a:xfrm>
            <a:off x="96710" y="429309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27" name="正方形/長方形 26">
            <a:extLst>
              <a:ext uri="{FF2B5EF4-FFF2-40B4-BE49-F238E27FC236}">
                <a16:creationId xmlns:a16="http://schemas.microsoft.com/office/drawing/2014/main" id="{B979FD22-FA6D-409E-B4B0-491F753A3BDA}"/>
              </a:ext>
            </a:extLst>
          </p:cNvPr>
          <p:cNvSpPr/>
          <p:nvPr/>
        </p:nvSpPr>
        <p:spPr>
          <a:xfrm>
            <a:off x="2989203" y="4825608"/>
            <a:ext cx="1085582" cy="216024"/>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正方形/長方形 29">
            <a:extLst>
              <a:ext uri="{FF2B5EF4-FFF2-40B4-BE49-F238E27FC236}">
                <a16:creationId xmlns:a16="http://schemas.microsoft.com/office/drawing/2014/main" id="{DE790AF2-16EA-44F7-A04E-FF98FD25B358}"/>
              </a:ext>
            </a:extLst>
          </p:cNvPr>
          <p:cNvSpPr/>
          <p:nvPr/>
        </p:nvSpPr>
        <p:spPr>
          <a:xfrm>
            <a:off x="2899048" y="5068964"/>
            <a:ext cx="3702334" cy="622089"/>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4" name="図 3">
            <a:extLst>
              <a:ext uri="{FF2B5EF4-FFF2-40B4-BE49-F238E27FC236}">
                <a16:creationId xmlns:a16="http://schemas.microsoft.com/office/drawing/2014/main" id="{C3BAA112-F3FF-4A76-8E5F-997801EFE0D6}"/>
              </a:ext>
            </a:extLst>
          </p:cNvPr>
          <p:cNvPicPr>
            <a:picLocks noChangeAspect="1"/>
          </p:cNvPicPr>
          <p:nvPr/>
        </p:nvPicPr>
        <p:blipFill>
          <a:blip r:embed="rId5" cstate="print"/>
          <a:stretch>
            <a:fillRect/>
          </a:stretch>
        </p:blipFill>
        <p:spPr>
          <a:xfrm>
            <a:off x="0" y="6058790"/>
            <a:ext cx="7259176" cy="631595"/>
          </a:xfrm>
          <a:prstGeom prst="rect">
            <a:avLst/>
          </a:prstGeom>
        </p:spPr>
      </p:pic>
      <p:sp>
        <p:nvSpPr>
          <p:cNvPr id="42" name="正方形/長方形 41">
            <a:extLst>
              <a:ext uri="{FF2B5EF4-FFF2-40B4-BE49-F238E27FC236}">
                <a16:creationId xmlns:a16="http://schemas.microsoft.com/office/drawing/2014/main" id="{DC031600-495E-409D-AC10-55B602E10E14}"/>
              </a:ext>
            </a:extLst>
          </p:cNvPr>
          <p:cNvSpPr/>
          <p:nvPr/>
        </p:nvSpPr>
        <p:spPr>
          <a:xfrm>
            <a:off x="2999656" y="6449123"/>
            <a:ext cx="648072" cy="2314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円/楕円 16">
            <a:extLst>
              <a:ext uri="{FF2B5EF4-FFF2-40B4-BE49-F238E27FC236}">
                <a16:creationId xmlns:a16="http://schemas.microsoft.com/office/drawing/2014/main" id="{4076F4DE-78B3-446E-AF00-17DFD18E8F42}"/>
              </a:ext>
            </a:extLst>
          </p:cNvPr>
          <p:cNvSpPr/>
          <p:nvPr/>
        </p:nvSpPr>
        <p:spPr>
          <a:xfrm>
            <a:off x="2644618" y="6404793"/>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1B6A4EC1-CCDB-447F-B1CF-5AB5A7F8BC44}"/>
              </a:ext>
            </a:extLst>
          </p:cNvPr>
          <p:cNvSpPr/>
          <p:nvPr/>
        </p:nvSpPr>
        <p:spPr>
          <a:xfrm>
            <a:off x="8047" y="4323631"/>
            <a:ext cx="7176170" cy="2097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a:extLst>
              <a:ext uri="{FF2B5EF4-FFF2-40B4-BE49-F238E27FC236}">
                <a16:creationId xmlns:a16="http://schemas.microsoft.com/office/drawing/2014/main" id="{FE2427E4-F6EA-4798-B0DD-03A31D893DF0}"/>
              </a:ext>
            </a:extLst>
          </p:cNvPr>
          <p:cNvSpPr/>
          <p:nvPr/>
        </p:nvSpPr>
        <p:spPr>
          <a:xfrm>
            <a:off x="307458" y="5854652"/>
            <a:ext cx="4708422" cy="210875"/>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041FA85F-DF9C-4A24-B213-6ABD9FA0DA53}"/>
              </a:ext>
            </a:extLst>
          </p:cNvPr>
          <p:cNvSpPr/>
          <p:nvPr/>
        </p:nvSpPr>
        <p:spPr>
          <a:xfrm>
            <a:off x="2099556" y="1249427"/>
            <a:ext cx="545062" cy="1276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41" name="直線矢印コネクタ 40">
            <a:extLst>
              <a:ext uri="{FF2B5EF4-FFF2-40B4-BE49-F238E27FC236}">
                <a16:creationId xmlns:a16="http://schemas.microsoft.com/office/drawing/2014/main" id="{5AB23C7C-D296-48EC-94D2-6B5351909D09}"/>
              </a:ext>
            </a:extLst>
          </p:cNvPr>
          <p:cNvCxnSpPr>
            <a:cxnSpLocks/>
          </p:cNvCxnSpPr>
          <p:nvPr/>
        </p:nvCxnSpPr>
        <p:spPr>
          <a:xfrm>
            <a:off x="2442959" y="1399232"/>
            <a:ext cx="1401425" cy="439646"/>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45" name="図 44">
            <a:extLst>
              <a:ext uri="{FF2B5EF4-FFF2-40B4-BE49-F238E27FC236}">
                <a16:creationId xmlns:a16="http://schemas.microsoft.com/office/drawing/2014/main" id="{9D461FC3-5234-43EC-971E-068EB425B1FF}"/>
              </a:ext>
            </a:extLst>
          </p:cNvPr>
          <p:cNvPicPr>
            <a:picLocks noChangeAspect="1"/>
          </p:cNvPicPr>
          <p:nvPr/>
        </p:nvPicPr>
        <p:blipFill>
          <a:blip r:embed="rId6" cstate="print"/>
          <a:stretch>
            <a:fillRect/>
          </a:stretch>
        </p:blipFill>
        <p:spPr>
          <a:xfrm>
            <a:off x="3883467" y="1705023"/>
            <a:ext cx="1302345" cy="377386"/>
          </a:xfrm>
          <a:prstGeom prst="rect">
            <a:avLst/>
          </a:prstGeom>
        </p:spPr>
      </p:pic>
      <p:sp>
        <p:nvSpPr>
          <p:cNvPr id="10" name="正方形/長方形 9">
            <a:extLst>
              <a:ext uri="{FF2B5EF4-FFF2-40B4-BE49-F238E27FC236}">
                <a16:creationId xmlns:a16="http://schemas.microsoft.com/office/drawing/2014/main" id="{80886D1D-D2C9-4D08-80AF-9758C26A07A8}"/>
              </a:ext>
            </a:extLst>
          </p:cNvPr>
          <p:cNvSpPr/>
          <p:nvPr/>
        </p:nvSpPr>
        <p:spPr>
          <a:xfrm>
            <a:off x="151781" y="5548043"/>
            <a:ext cx="1885874" cy="210875"/>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9225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E9A6E9D-4905-4B99-A2EB-871698658A2F}"/>
              </a:ext>
            </a:extLst>
          </p:cNvPr>
          <p:cNvPicPr>
            <a:picLocks noChangeAspect="1"/>
          </p:cNvPicPr>
          <p:nvPr/>
        </p:nvPicPr>
        <p:blipFill>
          <a:blip r:embed="rId3"/>
          <a:stretch>
            <a:fillRect/>
          </a:stretch>
        </p:blipFill>
        <p:spPr>
          <a:xfrm>
            <a:off x="15635" y="3988584"/>
            <a:ext cx="7361759" cy="2381250"/>
          </a:xfrm>
          <a:prstGeom prst="rect">
            <a:avLst/>
          </a:prstGeom>
        </p:spPr>
      </p:pic>
      <p:pic>
        <p:nvPicPr>
          <p:cNvPr id="5" name="図 4">
            <a:extLst>
              <a:ext uri="{FF2B5EF4-FFF2-40B4-BE49-F238E27FC236}">
                <a16:creationId xmlns:a16="http://schemas.microsoft.com/office/drawing/2014/main" id="{61276879-1531-46F2-91E5-F24BCC37E7F5}"/>
              </a:ext>
            </a:extLst>
          </p:cNvPr>
          <p:cNvPicPr>
            <a:picLocks noChangeAspect="1"/>
          </p:cNvPicPr>
          <p:nvPr/>
        </p:nvPicPr>
        <p:blipFill>
          <a:blip r:embed="rId4" cstate="print"/>
          <a:stretch>
            <a:fillRect/>
          </a:stretch>
        </p:blipFill>
        <p:spPr>
          <a:xfrm>
            <a:off x="23684" y="1302164"/>
            <a:ext cx="7353711" cy="2814431"/>
          </a:xfrm>
          <a:prstGeom prst="rect">
            <a:avLst/>
          </a:prstGeom>
        </p:spPr>
      </p:pic>
      <p:sp>
        <p:nvSpPr>
          <p:cNvPr id="3" name="タイトル 2"/>
          <p:cNvSpPr>
            <a:spLocks noGrp="1"/>
          </p:cNvSpPr>
          <p:nvPr>
            <p:ph type="title"/>
          </p:nvPr>
        </p:nvSpPr>
        <p:spPr/>
        <p:txBody>
          <a:bodyPr/>
          <a:lstStyle/>
          <a:p>
            <a:r>
              <a:rPr lang="en-US" altLang="ja-JP" dirty="0"/>
              <a:t>5-8</a:t>
            </a:r>
            <a:r>
              <a:rPr lang="ja-JP" altLang="en-US" dirty="0" err="1"/>
              <a:t>．</a:t>
            </a:r>
            <a:r>
              <a:rPr lang="ja-JP" altLang="en-US" dirty="0"/>
              <a:t>農地中間管理機構を介した転貸の入力方法（</a:t>
            </a:r>
            <a:r>
              <a:rPr lang="en-US" altLang="ja-JP" dirty="0"/>
              <a:t>1/2</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8132" y="620688"/>
            <a:ext cx="11366500" cy="547408"/>
          </a:xfrm>
        </p:spPr>
        <p:txBody>
          <a:bodyPr>
            <a:normAutofit fontScale="85000" lnSpcReduction="10000"/>
          </a:bodyPr>
          <a:lstStyle/>
          <a:p>
            <a:r>
              <a:rPr lang="ja-JP" altLang="en-US" dirty="0"/>
              <a:t>農地中間管理機構を介した転貸の入力方法を例示します。まず、出し手から機構の農用地利用集積計画を起案し、議案処理まで実施します。</a:t>
            </a:r>
          </a:p>
          <a:p>
            <a:r>
              <a:rPr lang="ja-JP" altLang="en-US" dirty="0"/>
              <a:t>通常の利用権設定と異なり、受け人や貸借形態に「経由転貸」という言葉が付属されています。</a:t>
            </a:r>
          </a:p>
        </p:txBody>
      </p:sp>
      <p:sp>
        <p:nvSpPr>
          <p:cNvPr id="13" name="正方形/長方形 12">
            <a:extLst>
              <a:ext uri="{FF2B5EF4-FFF2-40B4-BE49-F238E27FC236}">
                <a16:creationId xmlns:a16="http://schemas.microsoft.com/office/drawing/2014/main" id="{0938126C-9A1D-4B0D-B0E2-AC38DAAB6D71}"/>
              </a:ext>
            </a:extLst>
          </p:cNvPr>
          <p:cNvSpPr/>
          <p:nvPr/>
        </p:nvSpPr>
        <p:spPr>
          <a:xfrm>
            <a:off x="575767" y="1417887"/>
            <a:ext cx="2423889" cy="1661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16">
            <a:extLst>
              <a:ext uri="{FF2B5EF4-FFF2-40B4-BE49-F238E27FC236}">
                <a16:creationId xmlns:a16="http://schemas.microsoft.com/office/drawing/2014/main" id="{A3BF76C1-C38F-484E-AA2F-A0E1B864D741}"/>
              </a:ext>
            </a:extLst>
          </p:cNvPr>
          <p:cNvSpPr/>
          <p:nvPr/>
        </p:nvSpPr>
        <p:spPr>
          <a:xfrm>
            <a:off x="249963" y="1349282"/>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FB4657C6-1C8F-40B8-A4C7-8D440C691CD1}"/>
              </a:ext>
            </a:extLst>
          </p:cNvPr>
          <p:cNvSpPr/>
          <p:nvPr/>
        </p:nvSpPr>
        <p:spPr>
          <a:xfrm>
            <a:off x="5243183" y="1877279"/>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5FF99FB3-E540-46E3-A189-8DB5D50DF17B}"/>
              </a:ext>
            </a:extLst>
          </p:cNvPr>
          <p:cNvSpPr/>
          <p:nvPr/>
        </p:nvSpPr>
        <p:spPr>
          <a:xfrm>
            <a:off x="5231904" y="159261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p>
        </p:txBody>
      </p:sp>
      <p:sp>
        <p:nvSpPr>
          <p:cNvPr id="20" name="正方形/長方形 19">
            <a:extLst>
              <a:ext uri="{FF2B5EF4-FFF2-40B4-BE49-F238E27FC236}">
                <a16:creationId xmlns:a16="http://schemas.microsoft.com/office/drawing/2014/main" id="{C1B5A09A-A9D6-4E02-8840-31D6E5FF4182}"/>
              </a:ext>
            </a:extLst>
          </p:cNvPr>
          <p:cNvSpPr/>
          <p:nvPr/>
        </p:nvSpPr>
        <p:spPr>
          <a:xfrm>
            <a:off x="7032002" y="3114609"/>
            <a:ext cx="307706" cy="2314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円/楕円 16">
            <a:extLst>
              <a:ext uri="{FF2B5EF4-FFF2-40B4-BE49-F238E27FC236}">
                <a16:creationId xmlns:a16="http://schemas.microsoft.com/office/drawing/2014/main" id="{D4F7A6AB-41F4-4155-8398-BF39FC4C3299}"/>
              </a:ext>
            </a:extLst>
          </p:cNvPr>
          <p:cNvSpPr/>
          <p:nvPr/>
        </p:nvSpPr>
        <p:spPr>
          <a:xfrm>
            <a:off x="7072858" y="2808127"/>
            <a:ext cx="247278" cy="24444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61AF6032-C288-4BC9-B901-BE3BAAA83A29}"/>
              </a:ext>
            </a:extLst>
          </p:cNvPr>
          <p:cNvSpPr/>
          <p:nvPr/>
        </p:nvSpPr>
        <p:spPr>
          <a:xfrm>
            <a:off x="6471734" y="2900816"/>
            <a:ext cx="495430" cy="4751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36DBFAE5-CBE0-4620-AD86-A6ECAACA5F16}"/>
              </a:ext>
            </a:extLst>
          </p:cNvPr>
          <p:cNvSpPr/>
          <p:nvPr/>
        </p:nvSpPr>
        <p:spPr>
          <a:xfrm>
            <a:off x="6185260" y="258347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82E92986-AD5E-41A6-A018-1BBD5868EBFA}"/>
              </a:ext>
            </a:extLst>
          </p:cNvPr>
          <p:cNvSpPr txBox="1"/>
          <p:nvPr/>
        </p:nvSpPr>
        <p:spPr>
          <a:xfrm>
            <a:off x="7343820" y="1324185"/>
            <a:ext cx="4766280" cy="52629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中間管理権：基盤法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基盤強化促進法第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19</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条による農地中間管理権の取得（農用地利用集積計画の公告」を選択。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②経由・転貸人である農地中間管理機構を「名簿」から検索して選択。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渡し人の「転貸賃借料」に、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⑤申請内容タブに遷移し、各項目を入力する。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議案処理機能</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議決結果台帳反映まで実施。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A6313C2-4CA5-48CE-9D47-6B8FDA256C7B}"/>
              </a:ext>
            </a:extLst>
          </p:cNvPr>
          <p:cNvSpPr/>
          <p:nvPr/>
        </p:nvSpPr>
        <p:spPr>
          <a:xfrm>
            <a:off x="50756" y="4797153"/>
            <a:ext cx="2300828" cy="2160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00E7D794-E44A-490E-A5BA-0921265E5CAC}"/>
              </a:ext>
            </a:extLst>
          </p:cNvPr>
          <p:cNvSpPr/>
          <p:nvPr/>
        </p:nvSpPr>
        <p:spPr>
          <a:xfrm>
            <a:off x="4698182" y="4419568"/>
            <a:ext cx="1237960" cy="16398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F8914049-AB53-44C7-8F8D-1D8CDA796ED5}"/>
              </a:ext>
            </a:extLst>
          </p:cNvPr>
          <p:cNvSpPr/>
          <p:nvPr/>
        </p:nvSpPr>
        <p:spPr>
          <a:xfrm>
            <a:off x="15634" y="5049256"/>
            <a:ext cx="3024336" cy="108915"/>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9" name="正方形/長方形 28">
            <a:extLst>
              <a:ext uri="{FF2B5EF4-FFF2-40B4-BE49-F238E27FC236}">
                <a16:creationId xmlns:a16="http://schemas.microsoft.com/office/drawing/2014/main" id="{B30CAA01-0AB4-4E7E-AD95-0C2CECFB3A01}"/>
              </a:ext>
            </a:extLst>
          </p:cNvPr>
          <p:cNvSpPr/>
          <p:nvPr/>
        </p:nvSpPr>
        <p:spPr>
          <a:xfrm>
            <a:off x="323489" y="5214951"/>
            <a:ext cx="1204313" cy="166845"/>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31" name="図 30">
            <a:extLst>
              <a:ext uri="{FF2B5EF4-FFF2-40B4-BE49-F238E27FC236}">
                <a16:creationId xmlns:a16="http://schemas.microsoft.com/office/drawing/2014/main" id="{EC4D1D69-342C-4C94-9BAF-54A421766211}"/>
              </a:ext>
            </a:extLst>
          </p:cNvPr>
          <p:cNvPicPr>
            <a:picLocks noChangeAspect="1"/>
          </p:cNvPicPr>
          <p:nvPr/>
        </p:nvPicPr>
        <p:blipFill>
          <a:blip r:embed="rId5" cstate="print"/>
          <a:stretch>
            <a:fillRect/>
          </a:stretch>
        </p:blipFill>
        <p:spPr>
          <a:xfrm>
            <a:off x="0" y="6058790"/>
            <a:ext cx="7320136" cy="631595"/>
          </a:xfrm>
          <a:prstGeom prst="rect">
            <a:avLst/>
          </a:prstGeom>
        </p:spPr>
      </p:pic>
      <p:sp>
        <p:nvSpPr>
          <p:cNvPr id="32" name="正方形/長方形 31">
            <a:extLst>
              <a:ext uri="{FF2B5EF4-FFF2-40B4-BE49-F238E27FC236}">
                <a16:creationId xmlns:a16="http://schemas.microsoft.com/office/drawing/2014/main" id="{3CB3CC49-D83E-485D-837B-F89AAD4159DA}"/>
              </a:ext>
            </a:extLst>
          </p:cNvPr>
          <p:cNvSpPr/>
          <p:nvPr/>
        </p:nvSpPr>
        <p:spPr>
          <a:xfrm>
            <a:off x="2910048" y="6452831"/>
            <a:ext cx="737680" cy="2375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a:extLst>
              <a:ext uri="{FF2B5EF4-FFF2-40B4-BE49-F238E27FC236}">
                <a16:creationId xmlns:a16="http://schemas.microsoft.com/office/drawing/2014/main" id="{AD6CA79F-84A0-4AD1-98DF-2F9A6065ADD3}"/>
              </a:ext>
            </a:extLst>
          </p:cNvPr>
          <p:cNvSpPr/>
          <p:nvPr/>
        </p:nvSpPr>
        <p:spPr>
          <a:xfrm>
            <a:off x="15636" y="3990138"/>
            <a:ext cx="7338075" cy="218997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円/楕円 16">
            <a:extLst>
              <a:ext uri="{FF2B5EF4-FFF2-40B4-BE49-F238E27FC236}">
                <a16:creationId xmlns:a16="http://schemas.microsoft.com/office/drawing/2014/main" id="{65FA248A-1B20-434E-A9C9-2ADA5F9D8DC0}"/>
              </a:ext>
            </a:extLst>
          </p:cNvPr>
          <p:cNvSpPr/>
          <p:nvPr/>
        </p:nvSpPr>
        <p:spPr>
          <a:xfrm>
            <a:off x="2314571" y="4260584"/>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16">
            <a:extLst>
              <a:ext uri="{FF2B5EF4-FFF2-40B4-BE49-F238E27FC236}">
                <a16:creationId xmlns:a16="http://schemas.microsoft.com/office/drawing/2014/main" id="{4A3989E0-2EC7-45D5-BC41-DF7E4B29E3CB}"/>
              </a:ext>
            </a:extLst>
          </p:cNvPr>
          <p:cNvSpPr/>
          <p:nvPr/>
        </p:nvSpPr>
        <p:spPr>
          <a:xfrm>
            <a:off x="2553856" y="6402473"/>
            <a:ext cx="310657" cy="255273"/>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0A7307AB-F583-4365-A431-18D93C9CA631}"/>
              </a:ext>
            </a:extLst>
          </p:cNvPr>
          <p:cNvSpPr/>
          <p:nvPr/>
        </p:nvSpPr>
        <p:spPr>
          <a:xfrm>
            <a:off x="3199486" y="4604119"/>
            <a:ext cx="3496262" cy="600300"/>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8CF95848-865D-4378-B0C6-0C76B9764D85}"/>
              </a:ext>
            </a:extLst>
          </p:cNvPr>
          <p:cNvSpPr/>
          <p:nvPr/>
        </p:nvSpPr>
        <p:spPr>
          <a:xfrm>
            <a:off x="3254433" y="4428557"/>
            <a:ext cx="1038184" cy="134801"/>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9" name="正方形/長方形 38">
            <a:extLst>
              <a:ext uri="{FF2B5EF4-FFF2-40B4-BE49-F238E27FC236}">
                <a16:creationId xmlns:a16="http://schemas.microsoft.com/office/drawing/2014/main" id="{15B038B9-05BD-4188-A3D4-A45CF34177DB}"/>
              </a:ext>
            </a:extLst>
          </p:cNvPr>
          <p:cNvSpPr/>
          <p:nvPr/>
        </p:nvSpPr>
        <p:spPr>
          <a:xfrm>
            <a:off x="762777" y="5371223"/>
            <a:ext cx="4554385" cy="18714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650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B3E115F-3E74-454F-95A7-525798DDA107}"/>
              </a:ext>
            </a:extLst>
          </p:cNvPr>
          <p:cNvPicPr>
            <a:picLocks noChangeAspect="1"/>
          </p:cNvPicPr>
          <p:nvPr/>
        </p:nvPicPr>
        <p:blipFill>
          <a:blip r:embed="rId3"/>
          <a:stretch>
            <a:fillRect/>
          </a:stretch>
        </p:blipFill>
        <p:spPr>
          <a:xfrm>
            <a:off x="72940" y="4994557"/>
            <a:ext cx="7367504" cy="1838697"/>
          </a:xfrm>
          <a:prstGeom prst="rect">
            <a:avLst/>
          </a:prstGeom>
        </p:spPr>
      </p:pic>
      <p:pic>
        <p:nvPicPr>
          <p:cNvPr id="9" name="図 8">
            <a:extLst>
              <a:ext uri="{FF2B5EF4-FFF2-40B4-BE49-F238E27FC236}">
                <a16:creationId xmlns:a16="http://schemas.microsoft.com/office/drawing/2014/main" id="{AC51B2E5-2CA4-41CC-B3D8-E8B31E6E0097}"/>
              </a:ext>
            </a:extLst>
          </p:cNvPr>
          <p:cNvPicPr>
            <a:picLocks noChangeAspect="1"/>
          </p:cNvPicPr>
          <p:nvPr/>
        </p:nvPicPr>
        <p:blipFill>
          <a:blip r:embed="rId4"/>
          <a:stretch>
            <a:fillRect/>
          </a:stretch>
        </p:blipFill>
        <p:spPr>
          <a:xfrm>
            <a:off x="23588" y="3777007"/>
            <a:ext cx="7367504" cy="1190625"/>
          </a:xfrm>
          <a:prstGeom prst="rect">
            <a:avLst/>
          </a:prstGeom>
        </p:spPr>
      </p:pic>
      <p:pic>
        <p:nvPicPr>
          <p:cNvPr id="4" name="図 3">
            <a:extLst>
              <a:ext uri="{FF2B5EF4-FFF2-40B4-BE49-F238E27FC236}">
                <a16:creationId xmlns:a16="http://schemas.microsoft.com/office/drawing/2014/main" id="{074E882F-5F30-4AEB-8AE7-9C26465D6A69}"/>
              </a:ext>
            </a:extLst>
          </p:cNvPr>
          <p:cNvPicPr>
            <a:picLocks noChangeAspect="1"/>
          </p:cNvPicPr>
          <p:nvPr/>
        </p:nvPicPr>
        <p:blipFill>
          <a:blip r:embed="rId5" cstate="print"/>
          <a:stretch>
            <a:fillRect/>
          </a:stretch>
        </p:blipFill>
        <p:spPr>
          <a:xfrm>
            <a:off x="-14903" y="1120155"/>
            <a:ext cx="7370517" cy="2668885"/>
          </a:xfrm>
          <a:prstGeom prst="rect">
            <a:avLst/>
          </a:prstGeom>
        </p:spPr>
      </p:pic>
      <p:sp>
        <p:nvSpPr>
          <p:cNvPr id="3" name="タイトル 2"/>
          <p:cNvSpPr>
            <a:spLocks noGrp="1"/>
          </p:cNvSpPr>
          <p:nvPr>
            <p:ph type="title"/>
          </p:nvPr>
        </p:nvSpPr>
        <p:spPr/>
        <p:txBody>
          <a:bodyPr/>
          <a:lstStyle/>
          <a:p>
            <a:r>
              <a:rPr lang="en-US" altLang="ja-JP" dirty="0"/>
              <a:t>5-8</a:t>
            </a:r>
            <a:r>
              <a:rPr lang="ja-JP" altLang="en-US" dirty="0" err="1"/>
              <a:t>．</a:t>
            </a:r>
            <a:r>
              <a:rPr lang="ja-JP" altLang="en-US" dirty="0"/>
              <a:t>農地中間管理機構を介した転貸の入力方法（</a:t>
            </a:r>
            <a:r>
              <a:rPr lang="en-US" altLang="ja-JP" dirty="0"/>
              <a:t>2/2</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418132" y="620688"/>
            <a:ext cx="11366500" cy="390237"/>
          </a:xfrm>
        </p:spPr>
        <p:txBody>
          <a:bodyPr>
            <a:normAutofit/>
          </a:bodyPr>
          <a:lstStyle/>
          <a:p>
            <a:r>
              <a:rPr lang="ja-JP" altLang="en-US" dirty="0"/>
              <a:t>機構から受け手への利用配分計画が公告されたら、その内容に従って申請受付から入力し、議案処理を実施します。</a:t>
            </a:r>
          </a:p>
        </p:txBody>
      </p:sp>
      <p:sp>
        <p:nvSpPr>
          <p:cNvPr id="13" name="正方形/長方形 12">
            <a:extLst>
              <a:ext uri="{FF2B5EF4-FFF2-40B4-BE49-F238E27FC236}">
                <a16:creationId xmlns:a16="http://schemas.microsoft.com/office/drawing/2014/main" id="{0938126C-9A1D-4B0D-B0E2-AC38DAAB6D71}"/>
              </a:ext>
            </a:extLst>
          </p:cNvPr>
          <p:cNvSpPr/>
          <p:nvPr/>
        </p:nvSpPr>
        <p:spPr>
          <a:xfrm>
            <a:off x="575767" y="1129855"/>
            <a:ext cx="2423889" cy="1661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16">
            <a:extLst>
              <a:ext uri="{FF2B5EF4-FFF2-40B4-BE49-F238E27FC236}">
                <a16:creationId xmlns:a16="http://schemas.microsoft.com/office/drawing/2014/main" id="{A3BF76C1-C38F-484E-AA2F-A0E1B864D741}"/>
              </a:ext>
            </a:extLst>
          </p:cNvPr>
          <p:cNvSpPr/>
          <p:nvPr/>
        </p:nvSpPr>
        <p:spPr>
          <a:xfrm>
            <a:off x="335360" y="105273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FB4657C6-1C8F-40B8-A4C7-8D440C691CD1}"/>
              </a:ext>
            </a:extLst>
          </p:cNvPr>
          <p:cNvSpPr/>
          <p:nvPr/>
        </p:nvSpPr>
        <p:spPr>
          <a:xfrm>
            <a:off x="5255085" y="1580328"/>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5FF99FB3-E540-46E3-A189-8DB5D50DF17B}"/>
              </a:ext>
            </a:extLst>
          </p:cNvPr>
          <p:cNvSpPr/>
          <p:nvPr/>
        </p:nvSpPr>
        <p:spPr>
          <a:xfrm>
            <a:off x="5039779" y="1304584"/>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20" name="正方形/長方形 19">
            <a:extLst>
              <a:ext uri="{FF2B5EF4-FFF2-40B4-BE49-F238E27FC236}">
                <a16:creationId xmlns:a16="http://schemas.microsoft.com/office/drawing/2014/main" id="{C1B5A09A-A9D6-4E02-8840-31D6E5FF4182}"/>
              </a:ext>
            </a:extLst>
          </p:cNvPr>
          <p:cNvSpPr/>
          <p:nvPr/>
        </p:nvSpPr>
        <p:spPr>
          <a:xfrm>
            <a:off x="7052844" y="2775905"/>
            <a:ext cx="307706" cy="2314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円/楕円 16">
            <a:extLst>
              <a:ext uri="{FF2B5EF4-FFF2-40B4-BE49-F238E27FC236}">
                <a16:creationId xmlns:a16="http://schemas.microsoft.com/office/drawing/2014/main" id="{D4F7A6AB-41F4-4155-8398-BF39FC4C3299}"/>
              </a:ext>
            </a:extLst>
          </p:cNvPr>
          <p:cNvSpPr/>
          <p:nvPr/>
        </p:nvSpPr>
        <p:spPr>
          <a:xfrm>
            <a:off x="7072858" y="2520095"/>
            <a:ext cx="247278" cy="24444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2" name="正方形/長方形 21">
            <a:extLst>
              <a:ext uri="{FF2B5EF4-FFF2-40B4-BE49-F238E27FC236}">
                <a16:creationId xmlns:a16="http://schemas.microsoft.com/office/drawing/2014/main" id="{61AF6032-C288-4BC9-B901-BE3BAAA83A29}"/>
              </a:ext>
            </a:extLst>
          </p:cNvPr>
          <p:cNvSpPr/>
          <p:nvPr/>
        </p:nvSpPr>
        <p:spPr>
          <a:xfrm>
            <a:off x="6023992" y="2572874"/>
            <a:ext cx="495430" cy="4751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36DBFAE5-CBE0-4620-AD86-A6ECAACA5F16}"/>
              </a:ext>
            </a:extLst>
          </p:cNvPr>
          <p:cNvSpPr/>
          <p:nvPr/>
        </p:nvSpPr>
        <p:spPr>
          <a:xfrm>
            <a:off x="6023992" y="2271048"/>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24" name="テキスト ボックス 23">
            <a:extLst>
              <a:ext uri="{FF2B5EF4-FFF2-40B4-BE49-F238E27FC236}">
                <a16:creationId xmlns:a16="http://schemas.microsoft.com/office/drawing/2014/main" id="{82E92986-AD5E-41A6-A018-1BBD5868EBFA}"/>
              </a:ext>
            </a:extLst>
          </p:cNvPr>
          <p:cNvSpPr txBox="1"/>
          <p:nvPr/>
        </p:nvSpPr>
        <p:spPr>
          <a:xfrm>
            <a:off x="7355614" y="1010925"/>
            <a:ext cx="4836386" cy="5940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中間管理権：基盤法</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農地中間管理事業法第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18</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7</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項（農用地利用配分計画の公告」を選択。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②受け手を「名簿」から検索して選択。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③経由・転貸人である農地中間管理機構を「名簿」から検索して選択。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⑥機構から受け手の設定情報を入力する。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⑦出し手から機構の設定情報を入力する。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⑧受理年月日、権利の期間を入力する。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⑨入力内容を確認し、更新をクリックする。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A6313C2-4CA5-48CE-9D47-6B8FDA256C7B}"/>
              </a:ext>
            </a:extLst>
          </p:cNvPr>
          <p:cNvSpPr/>
          <p:nvPr/>
        </p:nvSpPr>
        <p:spPr>
          <a:xfrm>
            <a:off x="256290" y="4235755"/>
            <a:ext cx="2300828" cy="2160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F8914049-AB53-44C7-8F8D-1D8CDA796ED5}"/>
              </a:ext>
            </a:extLst>
          </p:cNvPr>
          <p:cNvSpPr/>
          <p:nvPr/>
        </p:nvSpPr>
        <p:spPr>
          <a:xfrm>
            <a:off x="101638" y="5135106"/>
            <a:ext cx="2363683" cy="12317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a:extLst>
              <a:ext uri="{FF2B5EF4-FFF2-40B4-BE49-F238E27FC236}">
                <a16:creationId xmlns:a16="http://schemas.microsoft.com/office/drawing/2014/main" id="{A9F9BC42-313D-4DBF-8726-371652436E26}"/>
              </a:ext>
            </a:extLst>
          </p:cNvPr>
          <p:cNvSpPr/>
          <p:nvPr/>
        </p:nvSpPr>
        <p:spPr>
          <a:xfrm>
            <a:off x="1856662" y="1580328"/>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円/楕円 16">
            <a:extLst>
              <a:ext uri="{FF2B5EF4-FFF2-40B4-BE49-F238E27FC236}">
                <a16:creationId xmlns:a16="http://schemas.microsoft.com/office/drawing/2014/main" id="{25ED0C33-C6E2-403B-98A1-A569B9D876C4}"/>
              </a:ext>
            </a:extLst>
          </p:cNvPr>
          <p:cNvSpPr/>
          <p:nvPr/>
        </p:nvSpPr>
        <p:spPr>
          <a:xfrm>
            <a:off x="1597078" y="131309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60E4FB19-B31D-4911-8676-32BF3A39213B}"/>
              </a:ext>
            </a:extLst>
          </p:cNvPr>
          <p:cNvSpPr/>
          <p:nvPr/>
        </p:nvSpPr>
        <p:spPr>
          <a:xfrm>
            <a:off x="30231" y="3697283"/>
            <a:ext cx="7238503" cy="12438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円/楕円 16">
            <a:extLst>
              <a:ext uri="{FF2B5EF4-FFF2-40B4-BE49-F238E27FC236}">
                <a16:creationId xmlns:a16="http://schemas.microsoft.com/office/drawing/2014/main" id="{E24564A4-CC88-4F1F-BD75-4C8E4F316CE3}"/>
              </a:ext>
            </a:extLst>
          </p:cNvPr>
          <p:cNvSpPr/>
          <p:nvPr/>
        </p:nvSpPr>
        <p:spPr>
          <a:xfrm>
            <a:off x="600766" y="351329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16">
            <a:extLst>
              <a:ext uri="{FF2B5EF4-FFF2-40B4-BE49-F238E27FC236}">
                <a16:creationId xmlns:a16="http://schemas.microsoft.com/office/drawing/2014/main" id="{69F86587-B2E1-4E4B-A442-443636958A15}"/>
              </a:ext>
            </a:extLst>
          </p:cNvPr>
          <p:cNvSpPr/>
          <p:nvPr/>
        </p:nvSpPr>
        <p:spPr>
          <a:xfrm>
            <a:off x="72940" y="5936194"/>
            <a:ext cx="262420" cy="28846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FE89758E-6839-4AFD-942F-AB2C7F449B59}"/>
              </a:ext>
            </a:extLst>
          </p:cNvPr>
          <p:cNvSpPr/>
          <p:nvPr/>
        </p:nvSpPr>
        <p:spPr>
          <a:xfrm>
            <a:off x="77161" y="4943475"/>
            <a:ext cx="3138519" cy="5910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円/楕円 16">
            <a:extLst>
              <a:ext uri="{FF2B5EF4-FFF2-40B4-BE49-F238E27FC236}">
                <a16:creationId xmlns:a16="http://schemas.microsoft.com/office/drawing/2014/main" id="{F2B333BD-BA03-4434-B6AA-782D9BB5D104}"/>
              </a:ext>
            </a:extLst>
          </p:cNvPr>
          <p:cNvSpPr/>
          <p:nvPr/>
        </p:nvSpPr>
        <p:spPr>
          <a:xfrm>
            <a:off x="2616990" y="4941168"/>
            <a:ext cx="238650" cy="217695"/>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sp>
        <p:nvSpPr>
          <p:cNvPr id="42" name="正方形/長方形 41">
            <a:extLst>
              <a:ext uri="{FF2B5EF4-FFF2-40B4-BE49-F238E27FC236}">
                <a16:creationId xmlns:a16="http://schemas.microsoft.com/office/drawing/2014/main" id="{D87974FD-61FC-4A89-AFB9-73CF27FD3DAA}"/>
              </a:ext>
            </a:extLst>
          </p:cNvPr>
          <p:cNvSpPr/>
          <p:nvPr/>
        </p:nvSpPr>
        <p:spPr>
          <a:xfrm>
            <a:off x="3273002" y="4255779"/>
            <a:ext cx="3651827" cy="647401"/>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a:extLst>
              <a:ext uri="{FF2B5EF4-FFF2-40B4-BE49-F238E27FC236}">
                <a16:creationId xmlns:a16="http://schemas.microsoft.com/office/drawing/2014/main" id="{8B2A0105-4ED4-492C-852E-E51E742B0B69}"/>
              </a:ext>
            </a:extLst>
          </p:cNvPr>
          <p:cNvSpPr/>
          <p:nvPr/>
        </p:nvSpPr>
        <p:spPr>
          <a:xfrm>
            <a:off x="191345" y="4494871"/>
            <a:ext cx="2952328" cy="421240"/>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3439EB9D-E51B-4E6B-BA24-C47A37FE31EA}"/>
              </a:ext>
            </a:extLst>
          </p:cNvPr>
          <p:cNvSpPr/>
          <p:nvPr/>
        </p:nvSpPr>
        <p:spPr>
          <a:xfrm>
            <a:off x="157912" y="5317821"/>
            <a:ext cx="2952328" cy="176018"/>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F015DD46-080D-440A-ADF2-26AC8F6A5585}"/>
              </a:ext>
            </a:extLst>
          </p:cNvPr>
          <p:cNvSpPr/>
          <p:nvPr/>
        </p:nvSpPr>
        <p:spPr>
          <a:xfrm>
            <a:off x="3273002" y="6635232"/>
            <a:ext cx="694448" cy="23435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円/楕円 16">
            <a:extLst>
              <a:ext uri="{FF2B5EF4-FFF2-40B4-BE49-F238E27FC236}">
                <a16:creationId xmlns:a16="http://schemas.microsoft.com/office/drawing/2014/main" id="{1F6FFB1E-227D-43C6-A139-42263F566F1A}"/>
              </a:ext>
            </a:extLst>
          </p:cNvPr>
          <p:cNvSpPr/>
          <p:nvPr/>
        </p:nvSpPr>
        <p:spPr>
          <a:xfrm>
            <a:off x="2947541" y="6544875"/>
            <a:ext cx="238650" cy="217695"/>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a:t>
            </a:r>
          </a:p>
        </p:txBody>
      </p:sp>
      <p:sp>
        <p:nvSpPr>
          <p:cNvPr id="41" name="正方形/長方形 40">
            <a:extLst>
              <a:ext uri="{FF2B5EF4-FFF2-40B4-BE49-F238E27FC236}">
                <a16:creationId xmlns:a16="http://schemas.microsoft.com/office/drawing/2014/main" id="{8D68BAA8-0A6C-432D-9447-80CD539375EA}"/>
              </a:ext>
            </a:extLst>
          </p:cNvPr>
          <p:cNvSpPr/>
          <p:nvPr/>
        </p:nvSpPr>
        <p:spPr>
          <a:xfrm>
            <a:off x="335360" y="5966604"/>
            <a:ext cx="5099745" cy="28846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5" name="図 4">
            <a:extLst>
              <a:ext uri="{FF2B5EF4-FFF2-40B4-BE49-F238E27FC236}">
                <a16:creationId xmlns:a16="http://schemas.microsoft.com/office/drawing/2014/main" id="{517DC032-19C1-4B01-A4C3-F80D44ECAC50}"/>
              </a:ext>
            </a:extLst>
          </p:cNvPr>
          <p:cNvPicPr>
            <a:picLocks noChangeAspect="1"/>
          </p:cNvPicPr>
          <p:nvPr/>
        </p:nvPicPr>
        <p:blipFill>
          <a:blip r:embed="rId6" cstate="print"/>
          <a:stretch>
            <a:fillRect/>
          </a:stretch>
        </p:blipFill>
        <p:spPr>
          <a:xfrm>
            <a:off x="4893446" y="4047292"/>
            <a:ext cx="1285875" cy="171450"/>
          </a:xfrm>
          <a:prstGeom prst="rect">
            <a:avLst/>
          </a:prstGeom>
        </p:spPr>
      </p:pic>
      <p:sp>
        <p:nvSpPr>
          <p:cNvPr id="26" name="正方形/長方形 25">
            <a:extLst>
              <a:ext uri="{FF2B5EF4-FFF2-40B4-BE49-F238E27FC236}">
                <a16:creationId xmlns:a16="http://schemas.microsoft.com/office/drawing/2014/main" id="{00E7D794-E44A-490E-A5BA-0921265E5CAC}"/>
              </a:ext>
            </a:extLst>
          </p:cNvPr>
          <p:cNvSpPr/>
          <p:nvPr/>
        </p:nvSpPr>
        <p:spPr>
          <a:xfrm>
            <a:off x="4893446" y="4019731"/>
            <a:ext cx="1237960" cy="2160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00701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B3E115F-3E74-454F-95A7-525798DDA107}"/>
              </a:ext>
            </a:extLst>
          </p:cNvPr>
          <p:cNvPicPr>
            <a:picLocks noChangeAspect="1"/>
          </p:cNvPicPr>
          <p:nvPr/>
        </p:nvPicPr>
        <p:blipFill>
          <a:blip r:embed="rId3"/>
          <a:stretch>
            <a:fillRect/>
          </a:stretch>
        </p:blipFill>
        <p:spPr>
          <a:xfrm>
            <a:off x="72940" y="4994557"/>
            <a:ext cx="7367504" cy="1838697"/>
          </a:xfrm>
          <a:prstGeom prst="rect">
            <a:avLst/>
          </a:prstGeom>
        </p:spPr>
      </p:pic>
      <p:pic>
        <p:nvPicPr>
          <p:cNvPr id="9" name="図 8">
            <a:extLst>
              <a:ext uri="{FF2B5EF4-FFF2-40B4-BE49-F238E27FC236}">
                <a16:creationId xmlns:a16="http://schemas.microsoft.com/office/drawing/2014/main" id="{AC51B2E5-2CA4-41CC-B3D8-E8B31E6E0097}"/>
              </a:ext>
            </a:extLst>
          </p:cNvPr>
          <p:cNvPicPr>
            <a:picLocks noChangeAspect="1"/>
          </p:cNvPicPr>
          <p:nvPr/>
        </p:nvPicPr>
        <p:blipFill>
          <a:blip r:embed="rId4"/>
          <a:stretch>
            <a:fillRect/>
          </a:stretch>
        </p:blipFill>
        <p:spPr>
          <a:xfrm>
            <a:off x="23588" y="3777007"/>
            <a:ext cx="7367504" cy="1190625"/>
          </a:xfrm>
          <a:prstGeom prst="rect">
            <a:avLst/>
          </a:prstGeom>
        </p:spPr>
      </p:pic>
      <p:pic>
        <p:nvPicPr>
          <p:cNvPr id="4" name="図 3">
            <a:extLst>
              <a:ext uri="{FF2B5EF4-FFF2-40B4-BE49-F238E27FC236}">
                <a16:creationId xmlns:a16="http://schemas.microsoft.com/office/drawing/2014/main" id="{074E882F-5F30-4AEB-8AE7-9C26465D6A69}"/>
              </a:ext>
            </a:extLst>
          </p:cNvPr>
          <p:cNvPicPr>
            <a:picLocks noChangeAspect="1"/>
          </p:cNvPicPr>
          <p:nvPr/>
        </p:nvPicPr>
        <p:blipFill>
          <a:blip r:embed="rId5" cstate="print"/>
          <a:stretch>
            <a:fillRect/>
          </a:stretch>
        </p:blipFill>
        <p:spPr>
          <a:xfrm>
            <a:off x="-14903" y="1120155"/>
            <a:ext cx="7370517" cy="2668885"/>
          </a:xfrm>
          <a:prstGeom prst="rect">
            <a:avLst/>
          </a:prstGeom>
        </p:spPr>
      </p:pic>
      <p:sp>
        <p:nvSpPr>
          <p:cNvPr id="3" name="タイトル 2"/>
          <p:cNvSpPr>
            <a:spLocks noGrp="1"/>
          </p:cNvSpPr>
          <p:nvPr>
            <p:ph type="title"/>
          </p:nvPr>
        </p:nvSpPr>
        <p:spPr/>
        <p:txBody>
          <a:bodyPr/>
          <a:lstStyle/>
          <a:p>
            <a:r>
              <a:rPr lang="en-US" altLang="ja-JP" dirty="0"/>
              <a:t>5-9</a:t>
            </a:r>
            <a:r>
              <a:rPr lang="ja-JP" altLang="en-US" dirty="0"/>
              <a:t>．農地利用集積計画一括方式の入力方法</a:t>
            </a:r>
            <a:endParaRPr kumimoji="1" lang="ja-JP" altLang="en-US" dirty="0"/>
          </a:p>
        </p:txBody>
      </p:sp>
      <p:sp>
        <p:nvSpPr>
          <p:cNvPr id="2" name="テキスト プレースホルダー 1"/>
          <p:cNvSpPr>
            <a:spLocks noGrp="1"/>
          </p:cNvSpPr>
          <p:nvPr>
            <p:ph type="body" sz="quarter" idx="10"/>
          </p:nvPr>
        </p:nvSpPr>
        <p:spPr>
          <a:xfrm>
            <a:off x="418132" y="620688"/>
            <a:ext cx="11366500" cy="390237"/>
          </a:xfrm>
        </p:spPr>
        <p:txBody>
          <a:bodyPr>
            <a:norm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農地中間管理事業法第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19</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条の２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農地利用集積計画一括方式</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の入力方法を例示します。</a:t>
            </a:r>
            <a:endParaRPr lang="ja-JP" altLang="en-US" dirty="0"/>
          </a:p>
        </p:txBody>
      </p:sp>
      <p:sp>
        <p:nvSpPr>
          <p:cNvPr id="13" name="正方形/長方形 12">
            <a:extLst>
              <a:ext uri="{FF2B5EF4-FFF2-40B4-BE49-F238E27FC236}">
                <a16:creationId xmlns:a16="http://schemas.microsoft.com/office/drawing/2014/main" id="{0938126C-9A1D-4B0D-B0E2-AC38DAAB6D71}"/>
              </a:ext>
            </a:extLst>
          </p:cNvPr>
          <p:cNvSpPr/>
          <p:nvPr/>
        </p:nvSpPr>
        <p:spPr>
          <a:xfrm>
            <a:off x="575767" y="1129855"/>
            <a:ext cx="2423889" cy="1661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FB4657C6-1C8F-40B8-A4C7-8D440C691CD1}"/>
              </a:ext>
            </a:extLst>
          </p:cNvPr>
          <p:cNvSpPr/>
          <p:nvPr/>
        </p:nvSpPr>
        <p:spPr>
          <a:xfrm>
            <a:off x="5255085" y="1580328"/>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円/楕円 16">
            <a:extLst>
              <a:ext uri="{FF2B5EF4-FFF2-40B4-BE49-F238E27FC236}">
                <a16:creationId xmlns:a16="http://schemas.microsoft.com/office/drawing/2014/main" id="{5FF99FB3-E540-46E3-A189-8DB5D50DF17B}"/>
              </a:ext>
            </a:extLst>
          </p:cNvPr>
          <p:cNvSpPr/>
          <p:nvPr/>
        </p:nvSpPr>
        <p:spPr>
          <a:xfrm>
            <a:off x="5039779" y="1304584"/>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
        <p:nvSpPr>
          <p:cNvPr id="20" name="正方形/長方形 19">
            <a:extLst>
              <a:ext uri="{FF2B5EF4-FFF2-40B4-BE49-F238E27FC236}">
                <a16:creationId xmlns:a16="http://schemas.microsoft.com/office/drawing/2014/main" id="{C1B5A09A-A9D6-4E02-8840-31D6E5FF4182}"/>
              </a:ext>
            </a:extLst>
          </p:cNvPr>
          <p:cNvSpPr/>
          <p:nvPr/>
        </p:nvSpPr>
        <p:spPr>
          <a:xfrm>
            <a:off x="7052844" y="2775905"/>
            <a:ext cx="307706" cy="2314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61AF6032-C288-4BC9-B901-BE3BAAA83A29}"/>
              </a:ext>
            </a:extLst>
          </p:cNvPr>
          <p:cNvSpPr/>
          <p:nvPr/>
        </p:nvSpPr>
        <p:spPr>
          <a:xfrm>
            <a:off x="6023992" y="2572874"/>
            <a:ext cx="495430" cy="4751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3" name="円/楕円 16">
            <a:extLst>
              <a:ext uri="{FF2B5EF4-FFF2-40B4-BE49-F238E27FC236}">
                <a16:creationId xmlns:a16="http://schemas.microsoft.com/office/drawing/2014/main" id="{36DBFAE5-CBE0-4620-AD86-A6ECAACA5F16}"/>
              </a:ext>
            </a:extLst>
          </p:cNvPr>
          <p:cNvSpPr/>
          <p:nvPr/>
        </p:nvSpPr>
        <p:spPr>
          <a:xfrm>
            <a:off x="6023992" y="2271048"/>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24" name="テキスト ボックス 23">
            <a:extLst>
              <a:ext uri="{FF2B5EF4-FFF2-40B4-BE49-F238E27FC236}">
                <a16:creationId xmlns:a16="http://schemas.microsoft.com/office/drawing/2014/main" id="{82E92986-AD5E-41A6-A018-1BBD5868EBFA}"/>
              </a:ext>
            </a:extLst>
          </p:cNvPr>
          <p:cNvSpPr txBox="1"/>
          <p:nvPr/>
        </p:nvSpPr>
        <p:spPr>
          <a:xfrm>
            <a:off x="7355614" y="1064754"/>
            <a:ext cx="4836386" cy="56938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申請対象タブ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①起案「農地中間管理事業法第</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19</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条の２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農地利用集積計画一括方式</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②受け手を「名簿」から検索して選択。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③経由・転貸人である農地中間管理機構を「名簿」から検索して選択。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④対象地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渡し人を「検索」から選択。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⑤対象地</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渡し人の「賃借料」に、</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アール当たり賃借料を入力。</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申請内容タブ</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⑥機構から受け手の設定情報を入力する。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⑦出し手から機構の設定情報を入力する。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⑧受理年月日、権利の期間を入力する。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⑨入力内容を確認し、更新をクリックする。</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A6313C2-4CA5-48CE-9D47-6B8FDA256C7B}"/>
              </a:ext>
            </a:extLst>
          </p:cNvPr>
          <p:cNvSpPr/>
          <p:nvPr/>
        </p:nvSpPr>
        <p:spPr>
          <a:xfrm>
            <a:off x="256290" y="4235755"/>
            <a:ext cx="2300828" cy="2160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F8914049-AB53-44C7-8F8D-1D8CDA796ED5}"/>
              </a:ext>
            </a:extLst>
          </p:cNvPr>
          <p:cNvSpPr/>
          <p:nvPr/>
        </p:nvSpPr>
        <p:spPr>
          <a:xfrm>
            <a:off x="101638" y="5135106"/>
            <a:ext cx="2363683" cy="12317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a:extLst>
              <a:ext uri="{FF2B5EF4-FFF2-40B4-BE49-F238E27FC236}">
                <a16:creationId xmlns:a16="http://schemas.microsoft.com/office/drawing/2014/main" id="{A9F9BC42-313D-4DBF-8726-371652436E26}"/>
              </a:ext>
            </a:extLst>
          </p:cNvPr>
          <p:cNvSpPr/>
          <p:nvPr/>
        </p:nvSpPr>
        <p:spPr>
          <a:xfrm>
            <a:off x="1856662" y="1580328"/>
            <a:ext cx="360040" cy="1839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0" name="円/楕円 16">
            <a:extLst>
              <a:ext uri="{FF2B5EF4-FFF2-40B4-BE49-F238E27FC236}">
                <a16:creationId xmlns:a16="http://schemas.microsoft.com/office/drawing/2014/main" id="{25ED0C33-C6E2-403B-98A1-A569B9D876C4}"/>
              </a:ext>
            </a:extLst>
          </p:cNvPr>
          <p:cNvSpPr/>
          <p:nvPr/>
        </p:nvSpPr>
        <p:spPr>
          <a:xfrm>
            <a:off x="1597078" y="1313097"/>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60E4FB19-B31D-4911-8676-32BF3A39213B}"/>
              </a:ext>
            </a:extLst>
          </p:cNvPr>
          <p:cNvSpPr/>
          <p:nvPr/>
        </p:nvSpPr>
        <p:spPr>
          <a:xfrm>
            <a:off x="30231" y="3697283"/>
            <a:ext cx="7238503" cy="12438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2" name="円/楕円 16">
            <a:extLst>
              <a:ext uri="{FF2B5EF4-FFF2-40B4-BE49-F238E27FC236}">
                <a16:creationId xmlns:a16="http://schemas.microsoft.com/office/drawing/2014/main" id="{E24564A4-CC88-4F1F-BD75-4C8E4F316CE3}"/>
              </a:ext>
            </a:extLst>
          </p:cNvPr>
          <p:cNvSpPr/>
          <p:nvPr/>
        </p:nvSpPr>
        <p:spPr>
          <a:xfrm>
            <a:off x="600766" y="351329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16">
            <a:extLst>
              <a:ext uri="{FF2B5EF4-FFF2-40B4-BE49-F238E27FC236}">
                <a16:creationId xmlns:a16="http://schemas.microsoft.com/office/drawing/2014/main" id="{69F86587-B2E1-4E4B-A442-443636958A15}"/>
              </a:ext>
            </a:extLst>
          </p:cNvPr>
          <p:cNvSpPr/>
          <p:nvPr/>
        </p:nvSpPr>
        <p:spPr>
          <a:xfrm>
            <a:off x="72940" y="5936194"/>
            <a:ext cx="262420" cy="288462"/>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FE89758E-6839-4AFD-942F-AB2C7F449B59}"/>
              </a:ext>
            </a:extLst>
          </p:cNvPr>
          <p:cNvSpPr/>
          <p:nvPr/>
        </p:nvSpPr>
        <p:spPr>
          <a:xfrm>
            <a:off x="77161" y="4943475"/>
            <a:ext cx="3138519" cy="5910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8" name="円/楕円 16">
            <a:extLst>
              <a:ext uri="{FF2B5EF4-FFF2-40B4-BE49-F238E27FC236}">
                <a16:creationId xmlns:a16="http://schemas.microsoft.com/office/drawing/2014/main" id="{F2B333BD-BA03-4434-B6AA-782D9BB5D104}"/>
              </a:ext>
            </a:extLst>
          </p:cNvPr>
          <p:cNvSpPr/>
          <p:nvPr/>
        </p:nvSpPr>
        <p:spPr>
          <a:xfrm>
            <a:off x="2616990" y="4941168"/>
            <a:ext cx="238650" cy="217695"/>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sp>
        <p:nvSpPr>
          <p:cNvPr id="42" name="正方形/長方形 41">
            <a:extLst>
              <a:ext uri="{FF2B5EF4-FFF2-40B4-BE49-F238E27FC236}">
                <a16:creationId xmlns:a16="http://schemas.microsoft.com/office/drawing/2014/main" id="{D87974FD-61FC-4A89-AFB9-73CF27FD3DAA}"/>
              </a:ext>
            </a:extLst>
          </p:cNvPr>
          <p:cNvSpPr/>
          <p:nvPr/>
        </p:nvSpPr>
        <p:spPr>
          <a:xfrm>
            <a:off x="3273002" y="4255779"/>
            <a:ext cx="3651827" cy="647401"/>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a:extLst>
              <a:ext uri="{FF2B5EF4-FFF2-40B4-BE49-F238E27FC236}">
                <a16:creationId xmlns:a16="http://schemas.microsoft.com/office/drawing/2014/main" id="{8B2A0105-4ED4-492C-852E-E51E742B0B69}"/>
              </a:ext>
            </a:extLst>
          </p:cNvPr>
          <p:cNvSpPr/>
          <p:nvPr/>
        </p:nvSpPr>
        <p:spPr>
          <a:xfrm>
            <a:off x="191345" y="4494871"/>
            <a:ext cx="2952328" cy="421240"/>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4" name="正方形/長方形 43">
            <a:extLst>
              <a:ext uri="{FF2B5EF4-FFF2-40B4-BE49-F238E27FC236}">
                <a16:creationId xmlns:a16="http://schemas.microsoft.com/office/drawing/2014/main" id="{3439EB9D-E51B-4E6B-BA24-C47A37FE31EA}"/>
              </a:ext>
            </a:extLst>
          </p:cNvPr>
          <p:cNvSpPr/>
          <p:nvPr/>
        </p:nvSpPr>
        <p:spPr>
          <a:xfrm>
            <a:off x="157912" y="5317821"/>
            <a:ext cx="2952328" cy="176018"/>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6" name="正方形/長方形 45">
            <a:extLst>
              <a:ext uri="{FF2B5EF4-FFF2-40B4-BE49-F238E27FC236}">
                <a16:creationId xmlns:a16="http://schemas.microsoft.com/office/drawing/2014/main" id="{F015DD46-080D-440A-ADF2-26AC8F6A5585}"/>
              </a:ext>
            </a:extLst>
          </p:cNvPr>
          <p:cNvSpPr/>
          <p:nvPr/>
        </p:nvSpPr>
        <p:spPr>
          <a:xfrm>
            <a:off x="3273002" y="6635232"/>
            <a:ext cx="694448" cy="23435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47" name="円/楕円 16">
            <a:extLst>
              <a:ext uri="{FF2B5EF4-FFF2-40B4-BE49-F238E27FC236}">
                <a16:creationId xmlns:a16="http://schemas.microsoft.com/office/drawing/2014/main" id="{1F6FFB1E-227D-43C6-A139-42263F566F1A}"/>
              </a:ext>
            </a:extLst>
          </p:cNvPr>
          <p:cNvSpPr/>
          <p:nvPr/>
        </p:nvSpPr>
        <p:spPr>
          <a:xfrm>
            <a:off x="2947541" y="6544875"/>
            <a:ext cx="238650" cy="217695"/>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a:t>
            </a:r>
          </a:p>
        </p:txBody>
      </p:sp>
      <p:sp>
        <p:nvSpPr>
          <p:cNvPr id="41" name="正方形/長方形 40">
            <a:extLst>
              <a:ext uri="{FF2B5EF4-FFF2-40B4-BE49-F238E27FC236}">
                <a16:creationId xmlns:a16="http://schemas.microsoft.com/office/drawing/2014/main" id="{8D68BAA8-0A6C-432D-9447-80CD539375EA}"/>
              </a:ext>
            </a:extLst>
          </p:cNvPr>
          <p:cNvSpPr/>
          <p:nvPr/>
        </p:nvSpPr>
        <p:spPr>
          <a:xfrm>
            <a:off x="335360" y="5966604"/>
            <a:ext cx="5099745" cy="28846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5" name="図 4">
            <a:extLst>
              <a:ext uri="{FF2B5EF4-FFF2-40B4-BE49-F238E27FC236}">
                <a16:creationId xmlns:a16="http://schemas.microsoft.com/office/drawing/2014/main" id="{517DC032-19C1-4B01-A4C3-F80D44ECAC50}"/>
              </a:ext>
            </a:extLst>
          </p:cNvPr>
          <p:cNvPicPr>
            <a:picLocks noChangeAspect="1"/>
          </p:cNvPicPr>
          <p:nvPr/>
        </p:nvPicPr>
        <p:blipFill>
          <a:blip r:embed="rId6" cstate="print"/>
          <a:stretch>
            <a:fillRect/>
          </a:stretch>
        </p:blipFill>
        <p:spPr>
          <a:xfrm>
            <a:off x="4893446" y="4047292"/>
            <a:ext cx="1285875" cy="171450"/>
          </a:xfrm>
          <a:prstGeom prst="rect">
            <a:avLst/>
          </a:prstGeom>
        </p:spPr>
      </p:pic>
      <p:sp>
        <p:nvSpPr>
          <p:cNvPr id="26" name="正方形/長方形 25">
            <a:extLst>
              <a:ext uri="{FF2B5EF4-FFF2-40B4-BE49-F238E27FC236}">
                <a16:creationId xmlns:a16="http://schemas.microsoft.com/office/drawing/2014/main" id="{00E7D794-E44A-490E-A5BA-0921265E5CAC}"/>
              </a:ext>
            </a:extLst>
          </p:cNvPr>
          <p:cNvSpPr/>
          <p:nvPr/>
        </p:nvSpPr>
        <p:spPr>
          <a:xfrm>
            <a:off x="4893446" y="4019731"/>
            <a:ext cx="1237960" cy="21602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7" name="図 6" descr="スクリーンショット, 抽象 が含まれている画像&#10;&#10;自動的に生成された説明">
            <a:extLst>
              <a:ext uri="{FF2B5EF4-FFF2-40B4-BE49-F238E27FC236}">
                <a16:creationId xmlns:a16="http://schemas.microsoft.com/office/drawing/2014/main" id="{0E8F460C-ADF1-4096-A212-7AACF89D3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20155"/>
            <a:ext cx="7320136" cy="1446717"/>
          </a:xfrm>
          <a:prstGeom prst="rect">
            <a:avLst/>
          </a:prstGeom>
        </p:spPr>
      </p:pic>
      <p:sp>
        <p:nvSpPr>
          <p:cNvPr id="21" name="円/楕円 16">
            <a:extLst>
              <a:ext uri="{FF2B5EF4-FFF2-40B4-BE49-F238E27FC236}">
                <a16:creationId xmlns:a16="http://schemas.microsoft.com/office/drawing/2014/main" id="{D4F7A6AB-41F4-4155-8398-BF39FC4C3299}"/>
              </a:ext>
            </a:extLst>
          </p:cNvPr>
          <p:cNvSpPr/>
          <p:nvPr/>
        </p:nvSpPr>
        <p:spPr>
          <a:xfrm>
            <a:off x="7072858" y="2520095"/>
            <a:ext cx="247278" cy="244441"/>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8" name="正方形/長方形 7">
            <a:extLst>
              <a:ext uri="{FF2B5EF4-FFF2-40B4-BE49-F238E27FC236}">
                <a16:creationId xmlns:a16="http://schemas.microsoft.com/office/drawing/2014/main" id="{8C3E6DF8-9648-4222-A001-72CBD4A002A4}"/>
              </a:ext>
            </a:extLst>
          </p:cNvPr>
          <p:cNvSpPr/>
          <p:nvPr/>
        </p:nvSpPr>
        <p:spPr>
          <a:xfrm>
            <a:off x="508380" y="1106942"/>
            <a:ext cx="2764622" cy="2038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4" name="円/楕円 16">
            <a:extLst>
              <a:ext uri="{FF2B5EF4-FFF2-40B4-BE49-F238E27FC236}">
                <a16:creationId xmlns:a16="http://schemas.microsoft.com/office/drawing/2014/main" id="{A3BF76C1-C38F-484E-AA2F-A0E1B864D741}"/>
              </a:ext>
            </a:extLst>
          </p:cNvPr>
          <p:cNvSpPr/>
          <p:nvPr/>
        </p:nvSpPr>
        <p:spPr>
          <a:xfrm>
            <a:off x="335360" y="1052736"/>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F1AAEA3D-8623-4A9F-A406-40E77A09272A}"/>
              </a:ext>
            </a:extLst>
          </p:cNvPr>
          <p:cNvSpPr/>
          <p:nvPr/>
        </p:nvSpPr>
        <p:spPr>
          <a:xfrm>
            <a:off x="155527" y="1563191"/>
            <a:ext cx="2309794" cy="5243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1" name="円/楕円 16">
            <a:extLst>
              <a:ext uri="{FF2B5EF4-FFF2-40B4-BE49-F238E27FC236}">
                <a16:creationId xmlns:a16="http://schemas.microsoft.com/office/drawing/2014/main" id="{E8CB998C-EBC8-4597-9C6A-A37DC1EB0C08}"/>
              </a:ext>
            </a:extLst>
          </p:cNvPr>
          <p:cNvSpPr/>
          <p:nvPr/>
        </p:nvSpPr>
        <p:spPr>
          <a:xfrm>
            <a:off x="2539111" y="1626431"/>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DD572855-B1B8-4711-902B-E4BFAA625CDA}"/>
              </a:ext>
            </a:extLst>
          </p:cNvPr>
          <p:cNvSpPr/>
          <p:nvPr/>
        </p:nvSpPr>
        <p:spPr>
          <a:xfrm>
            <a:off x="3556997" y="1526748"/>
            <a:ext cx="2296488" cy="7442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7" name="円/楕円 16">
            <a:extLst>
              <a:ext uri="{FF2B5EF4-FFF2-40B4-BE49-F238E27FC236}">
                <a16:creationId xmlns:a16="http://schemas.microsoft.com/office/drawing/2014/main" id="{E90ADDCE-7536-47EB-8E3E-FB205F29C0F1}"/>
              </a:ext>
            </a:extLst>
          </p:cNvPr>
          <p:cNvSpPr/>
          <p:nvPr/>
        </p:nvSpPr>
        <p:spPr>
          <a:xfrm>
            <a:off x="5976077" y="1545764"/>
            <a:ext cx="310658" cy="275744"/>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54640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9466720-4409-49E6-AB3F-87A31D08D878}"/>
              </a:ext>
            </a:extLst>
          </p:cNvPr>
          <p:cNvSpPr>
            <a:spLocks noGrp="1"/>
          </p:cNvSpPr>
          <p:nvPr>
            <p:ph type="body" sz="quarter" idx="10"/>
          </p:nvPr>
        </p:nvSpPr>
        <p:spPr/>
        <p:txBody>
          <a:bodyPr/>
          <a:lstStyle/>
          <a:p>
            <a:r>
              <a:rPr kumimoji="1" lang="ja-JP" altLang="en-US" dirty="0"/>
              <a:t>同月内に一つの筆に対して、農地中間管理機構を介した転貸（農地利用集積計画と農地利用配分計画）が同時に行われる場合、合意解約と利用権設定が同時に行われる場合などの際の入力方法について説明します。</a:t>
            </a:r>
          </a:p>
        </p:txBody>
      </p:sp>
      <p:sp>
        <p:nvSpPr>
          <p:cNvPr id="4" name="タイトル 2">
            <a:extLst>
              <a:ext uri="{FF2B5EF4-FFF2-40B4-BE49-F238E27FC236}">
                <a16:creationId xmlns:a16="http://schemas.microsoft.com/office/drawing/2014/main" id="{748A9C04-64AA-4997-9726-E84981D6FD5F}"/>
              </a:ext>
            </a:extLst>
          </p:cNvPr>
          <p:cNvSpPr>
            <a:spLocks noGrp="1"/>
          </p:cNvSpPr>
          <p:nvPr>
            <p:ph type="title"/>
          </p:nvPr>
        </p:nvSpPr>
        <p:spPr>
          <a:xfrm>
            <a:off x="417898" y="44624"/>
            <a:ext cx="9494526" cy="547835"/>
          </a:xfrm>
        </p:spPr>
        <p:txBody>
          <a:bodyPr/>
          <a:lstStyle/>
          <a:p>
            <a:r>
              <a:rPr lang="en-US" altLang="ja-JP" dirty="0"/>
              <a:t>5-10. </a:t>
            </a:r>
            <a:r>
              <a:rPr lang="ja-JP" altLang="en-US" dirty="0"/>
              <a:t>同一筆に対する多重申請の入力方法</a:t>
            </a:r>
            <a:endParaRPr kumimoji="1" lang="ja-JP" altLang="en-US" dirty="0"/>
          </a:p>
        </p:txBody>
      </p:sp>
      <p:sp>
        <p:nvSpPr>
          <p:cNvPr id="5" name="テキスト ボックス 4">
            <a:extLst>
              <a:ext uri="{FF2B5EF4-FFF2-40B4-BE49-F238E27FC236}">
                <a16:creationId xmlns:a16="http://schemas.microsoft.com/office/drawing/2014/main" id="{50718B3C-22FF-4594-9F4D-AE6DE9BD555C}"/>
              </a:ext>
            </a:extLst>
          </p:cNvPr>
          <p:cNvSpPr txBox="1"/>
          <p:nvPr/>
        </p:nvSpPr>
        <p:spPr>
          <a:xfrm>
            <a:off x="304428" y="1556792"/>
            <a:ext cx="11583143" cy="5262979"/>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①同月内に一つの筆に対して、 </a:t>
            </a:r>
            <a:r>
              <a:rPr kumimoji="1" lang="ja-JP" altLang="en-US" sz="1600" dirty="0">
                <a:latin typeface="メイリオ" panose="020B0604030504040204" pitchFamily="50" charset="-128"/>
                <a:ea typeface="メイリオ" panose="020B0604030504040204" pitchFamily="50" charset="-128"/>
              </a:rPr>
              <a:t>農地中間管理機構を介した転貸が行われる場合、まずは</a:t>
            </a:r>
            <a:r>
              <a:rPr kumimoji="1" lang="en-US" altLang="ja-JP" sz="1600" dirty="0">
                <a:latin typeface="メイリオ" panose="020B0604030504040204" pitchFamily="50" charset="-128"/>
                <a:ea typeface="メイリオ" panose="020B0604030504040204" pitchFamily="50" charset="-128"/>
              </a:rPr>
              <a:t>P94</a:t>
            </a:r>
            <a:r>
              <a:rPr lang="ja-JP" altLang="en-US" sz="1600" dirty="0">
                <a:latin typeface="メイリオ" panose="020B0604030504040204" pitchFamily="50" charset="-128"/>
                <a:ea typeface="メイリオ" panose="020B0604030504040204" pitchFamily="50" charset="-128"/>
              </a:rPr>
              <a:t>にある利用集積計画の申請内容を入力します。</a:t>
            </a:r>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②農地利用集積計画入力後、対象地を①と同じ土地を選択し、</a:t>
            </a:r>
            <a:r>
              <a:rPr lang="en-US" altLang="ja-JP" sz="1600" dirty="0">
                <a:latin typeface="メイリオ" panose="020B0604030504040204" pitchFamily="50" charset="-128"/>
                <a:ea typeface="メイリオ" panose="020B0604030504040204" pitchFamily="50" charset="-128"/>
              </a:rPr>
              <a:t>P95</a:t>
            </a:r>
            <a:r>
              <a:rPr lang="ja-JP" altLang="en-US" sz="1600" dirty="0">
                <a:latin typeface="メイリオ" panose="020B0604030504040204" pitchFamily="50" charset="-128"/>
                <a:ea typeface="メイリオ" panose="020B0604030504040204" pitchFamily="50" charset="-128"/>
              </a:rPr>
              <a:t>の農地利用配分計画の申請内容を入力します。</a:t>
            </a:r>
            <a:endParaRPr kumimoji="1"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③入力完了後、更新ボタンを押下する（</a:t>
            </a:r>
            <a:r>
              <a:rPr kumimoji="1" lang="en-US" altLang="ja-JP" sz="1600" dirty="0">
                <a:latin typeface="メイリオ" panose="020B0604030504040204" pitchFamily="50" charset="-128"/>
                <a:ea typeface="メイリオ" panose="020B0604030504040204" pitchFamily="50" charset="-128"/>
              </a:rPr>
              <a:t>P95</a:t>
            </a:r>
            <a:r>
              <a:rPr kumimoji="1" lang="ja-JP" altLang="en-US" sz="1600" dirty="0">
                <a:latin typeface="メイリオ" panose="020B0604030504040204" pitchFamily="50" charset="-128"/>
                <a:ea typeface="メイリオ" panose="020B0604030504040204" pitchFamily="50" charset="-128"/>
              </a:rPr>
              <a:t>の⑨の作業）と下記メッセージが表示されます。問題なければ</a:t>
            </a:r>
            <a:r>
              <a:rPr kumimoji="1" lang="en-US" altLang="ja-JP" sz="1600" dirty="0">
                <a:latin typeface="メイリオ" panose="020B0604030504040204" pitchFamily="50" charset="-128"/>
                <a:ea typeface="メイリオ" panose="020B0604030504040204" pitchFamily="50" charset="-128"/>
              </a:rPr>
              <a:t>OK</a:t>
            </a:r>
            <a:r>
              <a:rPr lang="ja-JP" altLang="en-US" sz="1600" dirty="0">
                <a:latin typeface="メイリオ" panose="020B0604030504040204" pitchFamily="50" charset="-128"/>
                <a:ea typeface="メイリオ" panose="020B0604030504040204" pitchFamily="50" charset="-128"/>
              </a:rPr>
              <a:t>ボタンを押下します。</a:t>
            </a:r>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④</a:t>
            </a:r>
            <a:r>
              <a:rPr lang="en-US" altLang="ja-JP" sz="1600" dirty="0">
                <a:latin typeface="メイリオ" panose="020B0604030504040204" pitchFamily="50" charset="-128"/>
                <a:ea typeface="メイリオ" panose="020B0604030504040204" pitchFamily="50" charset="-128"/>
              </a:rPr>
              <a:t>OK</a:t>
            </a:r>
            <a:r>
              <a:rPr lang="ja-JP" altLang="en-US" sz="1600" dirty="0">
                <a:latin typeface="メイリオ" panose="020B0604030504040204" pitchFamily="50" charset="-128"/>
                <a:ea typeface="メイリオ" panose="020B0604030504040204" pitchFamily="50" charset="-128"/>
              </a:rPr>
              <a:t>ボタン押下後、②の申請内容が登録されます。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⑤登録後、</a:t>
            </a:r>
            <a:r>
              <a:rPr lang="en-US" altLang="ja-JP" sz="1600" dirty="0">
                <a:latin typeface="メイリオ" panose="020B0604030504040204" pitchFamily="50" charset="-128"/>
                <a:ea typeface="メイリオ" panose="020B0604030504040204" pitchFamily="50" charset="-128"/>
              </a:rPr>
              <a:t>P75</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76</a:t>
            </a:r>
            <a:r>
              <a:rPr lang="ja-JP" altLang="en-US" sz="1600" dirty="0">
                <a:latin typeface="メイリオ" panose="020B0604030504040204" pitchFamily="50" charset="-128"/>
                <a:ea typeface="メイリオ" panose="020B0604030504040204" pitchFamily="50" charset="-128"/>
              </a:rPr>
              <a:t>での議案の作成、または</a:t>
            </a:r>
            <a:r>
              <a:rPr lang="en-US" altLang="ja-JP" sz="1600" dirty="0">
                <a:latin typeface="メイリオ" panose="020B0604030504040204" pitchFamily="50" charset="-128"/>
                <a:ea typeface="メイリオ" panose="020B0604030504040204" pitchFamily="50" charset="-128"/>
              </a:rPr>
              <a:t>P78</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79</a:t>
            </a:r>
            <a:r>
              <a:rPr lang="ja-JP" altLang="en-US" sz="1600" dirty="0">
                <a:latin typeface="メイリオ" panose="020B0604030504040204" pitchFamily="50" charset="-128"/>
                <a:ea typeface="メイリオ" panose="020B0604030504040204" pitchFamily="50" charset="-128"/>
              </a:rPr>
              <a:t>での議案への申請追加を行い、議決処理を行います。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CFDF000C-5AAE-43BF-B8A0-8C2D5AAA6F3D}"/>
              </a:ext>
            </a:extLst>
          </p:cNvPr>
          <p:cNvPicPr>
            <a:picLocks noChangeAspect="1"/>
          </p:cNvPicPr>
          <p:nvPr/>
        </p:nvPicPr>
        <p:blipFill>
          <a:blip r:embed="rId2" cstate="print"/>
          <a:stretch>
            <a:fillRect/>
          </a:stretch>
        </p:blipFill>
        <p:spPr>
          <a:xfrm>
            <a:off x="4862511" y="3284984"/>
            <a:ext cx="2466975" cy="1190625"/>
          </a:xfrm>
          <a:prstGeom prst="rect">
            <a:avLst/>
          </a:prstGeom>
        </p:spPr>
      </p:pic>
    </p:spTree>
    <p:extLst>
      <p:ext uri="{BB962C8B-B14F-4D97-AF65-F5344CB8AC3E}">
        <p14:creationId xmlns:p14="http://schemas.microsoft.com/office/powerpoint/2010/main" val="34695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53F9A1B-925E-46EC-A56C-10E99B06FC43}"/>
              </a:ext>
            </a:extLst>
          </p:cNvPr>
          <p:cNvPicPr>
            <a:picLocks noChangeAspect="1"/>
          </p:cNvPicPr>
          <p:nvPr/>
        </p:nvPicPr>
        <p:blipFill>
          <a:blip r:embed="rId3" cstate="print"/>
          <a:stretch>
            <a:fillRect/>
          </a:stretch>
        </p:blipFill>
        <p:spPr>
          <a:xfrm>
            <a:off x="22055" y="1975842"/>
            <a:ext cx="5944911" cy="4144928"/>
          </a:xfrm>
          <a:prstGeom prst="rect">
            <a:avLst/>
          </a:prstGeom>
        </p:spPr>
      </p:pic>
      <p:pic>
        <p:nvPicPr>
          <p:cNvPr id="33" name="図 32">
            <a:extLst>
              <a:ext uri="{FF2B5EF4-FFF2-40B4-BE49-F238E27FC236}">
                <a16:creationId xmlns:a16="http://schemas.microsoft.com/office/drawing/2014/main" id="{A41B99E4-86F2-4E39-B1BA-69CFC62F3DDB}"/>
              </a:ext>
            </a:extLst>
          </p:cNvPr>
          <p:cNvPicPr>
            <a:picLocks noChangeAspect="1"/>
          </p:cNvPicPr>
          <p:nvPr/>
        </p:nvPicPr>
        <p:blipFill>
          <a:blip r:embed="rId4" cstate="print"/>
          <a:stretch>
            <a:fillRect/>
          </a:stretch>
        </p:blipFill>
        <p:spPr>
          <a:xfrm>
            <a:off x="5994106" y="1975842"/>
            <a:ext cx="6096000" cy="4104094"/>
          </a:xfrm>
          <a:prstGeom prst="rect">
            <a:avLst/>
          </a:prstGeom>
        </p:spPr>
      </p:pic>
      <p:sp>
        <p:nvSpPr>
          <p:cNvPr id="3" name="タイトル 2"/>
          <p:cNvSpPr>
            <a:spLocks noGrp="1"/>
          </p:cNvSpPr>
          <p:nvPr>
            <p:ph type="title"/>
          </p:nvPr>
        </p:nvSpPr>
        <p:spPr/>
        <p:txBody>
          <a:bodyPr/>
          <a:lstStyle/>
          <a:p>
            <a:r>
              <a:rPr lang="en-US" altLang="ja-JP" dirty="0"/>
              <a:t>5-11</a:t>
            </a:r>
            <a:r>
              <a:rPr lang="ja-JP" altLang="en-US" dirty="0"/>
              <a:t>．申請受付・議案処理における状態回復機能（</a:t>
            </a:r>
            <a:r>
              <a:rPr lang="en-US" altLang="ja-JP" dirty="0"/>
              <a:t>1/3</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304621" y="778064"/>
            <a:ext cx="11582758" cy="917897"/>
          </a:xfrm>
        </p:spPr>
        <p:txBody>
          <a:bodyPr>
            <a:normAutofit fontScale="92500"/>
          </a:bodyPr>
          <a:lstStyle/>
          <a:p>
            <a:r>
              <a:rPr lang="ja-JP" altLang="en-US" dirty="0">
                <a:cs typeface="Meiryo UI" panose="020B0604030504040204" pitchFamily="50" charset="-128"/>
              </a:rPr>
              <a:t>　議決結果台帳反映まで実施後（議案状態が「完了」）、申請内容・議決結果等に誤りがあった場合、議案状態を「起案済み」に戻して修正・削除できます。申請受付</a:t>
            </a:r>
            <a:r>
              <a:rPr lang="en-US" altLang="ja-JP" dirty="0">
                <a:cs typeface="Meiryo UI" panose="020B0604030504040204" pitchFamily="50" charset="-128"/>
              </a:rPr>
              <a:t>‐</a:t>
            </a:r>
            <a:r>
              <a:rPr lang="ja-JP" altLang="en-US" dirty="0">
                <a:cs typeface="Meiryo UI" panose="020B0604030504040204" pitchFamily="50" charset="-128"/>
              </a:rPr>
              <a:t>申請修正タブ、または議案処理</a:t>
            </a:r>
            <a:r>
              <a:rPr lang="en-US" altLang="ja-JP" dirty="0">
                <a:cs typeface="Meiryo UI" panose="020B0604030504040204" pitchFamily="50" charset="-128"/>
              </a:rPr>
              <a:t>‐</a:t>
            </a:r>
            <a:r>
              <a:rPr lang="ja-JP" altLang="en-US" dirty="0">
                <a:cs typeface="Meiryo UI" panose="020B0604030504040204" pitchFamily="50" charset="-128"/>
              </a:rPr>
              <a:t>議案修正タブにある「状態回復」ボタンを押下し、議案状態を変更できます。各タブで状態回復ボタンを押下後、確認画面が表示され、</a:t>
            </a:r>
            <a:r>
              <a:rPr lang="en-US" altLang="ja-JP" dirty="0">
                <a:cs typeface="Meiryo UI" panose="020B0604030504040204" pitchFamily="50" charset="-128"/>
              </a:rPr>
              <a:t>OK</a:t>
            </a:r>
            <a:r>
              <a:rPr lang="ja-JP" altLang="en-US" dirty="0">
                <a:cs typeface="Meiryo UI" panose="020B0604030504040204" pitchFamily="50" charset="-128"/>
              </a:rPr>
              <a:t>ボタンを押下後起案状態が「起案済」に変更されます。</a:t>
            </a:r>
            <a:endParaRPr lang="ja-JP" altLang="en-US" dirty="0"/>
          </a:p>
        </p:txBody>
      </p:sp>
      <p:sp>
        <p:nvSpPr>
          <p:cNvPr id="17" name="正方形/長方形 16">
            <a:extLst>
              <a:ext uri="{FF2B5EF4-FFF2-40B4-BE49-F238E27FC236}">
                <a16:creationId xmlns:a16="http://schemas.microsoft.com/office/drawing/2014/main" id="{F5A7E7C6-220D-409E-A6D1-AF036E4298F8}"/>
              </a:ext>
            </a:extLst>
          </p:cNvPr>
          <p:cNvSpPr/>
          <p:nvPr/>
        </p:nvSpPr>
        <p:spPr>
          <a:xfrm>
            <a:off x="4934986" y="2650699"/>
            <a:ext cx="416680" cy="1579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2C2F0F1A-E302-4CAD-8E57-AB2781AF6A22}"/>
              </a:ext>
            </a:extLst>
          </p:cNvPr>
          <p:cNvSpPr txBox="1"/>
          <p:nvPr/>
        </p:nvSpPr>
        <p:spPr>
          <a:xfrm>
            <a:off x="5165161" y="6401395"/>
            <a:ext cx="2160240"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申請受付</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申請修正タブ</a:t>
            </a:r>
          </a:p>
        </p:txBody>
      </p:sp>
      <p:pic>
        <p:nvPicPr>
          <p:cNvPr id="7" name="図 6">
            <a:extLst>
              <a:ext uri="{FF2B5EF4-FFF2-40B4-BE49-F238E27FC236}">
                <a16:creationId xmlns:a16="http://schemas.microsoft.com/office/drawing/2014/main" id="{BEEDA59F-2A07-4AAD-AE66-417952AE0E58}"/>
              </a:ext>
            </a:extLst>
          </p:cNvPr>
          <p:cNvPicPr>
            <a:picLocks noChangeAspect="1"/>
          </p:cNvPicPr>
          <p:nvPr/>
        </p:nvPicPr>
        <p:blipFill>
          <a:blip r:embed="rId5" cstate="print"/>
          <a:stretch>
            <a:fillRect/>
          </a:stretch>
        </p:blipFill>
        <p:spPr>
          <a:xfrm>
            <a:off x="2081740" y="4538235"/>
            <a:ext cx="2414550" cy="945827"/>
          </a:xfrm>
          <a:prstGeom prst="rect">
            <a:avLst/>
          </a:prstGeom>
        </p:spPr>
      </p:pic>
      <p:sp>
        <p:nvSpPr>
          <p:cNvPr id="21" name="正方形/長方形 20">
            <a:extLst>
              <a:ext uri="{FF2B5EF4-FFF2-40B4-BE49-F238E27FC236}">
                <a16:creationId xmlns:a16="http://schemas.microsoft.com/office/drawing/2014/main" id="{E1F7ABBB-90B5-40CE-A411-24C64942175E}"/>
              </a:ext>
            </a:extLst>
          </p:cNvPr>
          <p:cNvSpPr/>
          <p:nvPr/>
        </p:nvSpPr>
        <p:spPr>
          <a:xfrm>
            <a:off x="2081740" y="4539638"/>
            <a:ext cx="2414550" cy="945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B9317073-343E-4D10-A895-C9D65213DD3F}"/>
              </a:ext>
            </a:extLst>
          </p:cNvPr>
          <p:cNvSpPr/>
          <p:nvPr/>
        </p:nvSpPr>
        <p:spPr>
          <a:xfrm>
            <a:off x="4325558" y="2667940"/>
            <a:ext cx="550084" cy="123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1" name="図 10">
            <a:extLst>
              <a:ext uri="{FF2B5EF4-FFF2-40B4-BE49-F238E27FC236}">
                <a16:creationId xmlns:a16="http://schemas.microsoft.com/office/drawing/2014/main" id="{0BC7B7FA-3434-4AED-A45F-12AFB83D9FC8}"/>
              </a:ext>
            </a:extLst>
          </p:cNvPr>
          <p:cNvPicPr>
            <a:picLocks noChangeAspect="1"/>
          </p:cNvPicPr>
          <p:nvPr/>
        </p:nvPicPr>
        <p:blipFill>
          <a:blip r:embed="rId6" cstate="print"/>
          <a:stretch>
            <a:fillRect/>
          </a:stretch>
        </p:blipFill>
        <p:spPr>
          <a:xfrm>
            <a:off x="4070118" y="3147690"/>
            <a:ext cx="1533525" cy="314325"/>
          </a:xfrm>
          <a:prstGeom prst="rect">
            <a:avLst/>
          </a:prstGeom>
        </p:spPr>
      </p:pic>
      <p:sp>
        <p:nvSpPr>
          <p:cNvPr id="22" name="正方形/長方形 21">
            <a:extLst>
              <a:ext uri="{FF2B5EF4-FFF2-40B4-BE49-F238E27FC236}">
                <a16:creationId xmlns:a16="http://schemas.microsoft.com/office/drawing/2014/main" id="{1406B3BC-BAA8-4C0D-B3CE-3B3BEA3B2313}"/>
              </a:ext>
            </a:extLst>
          </p:cNvPr>
          <p:cNvSpPr/>
          <p:nvPr/>
        </p:nvSpPr>
        <p:spPr>
          <a:xfrm>
            <a:off x="4070118" y="3142153"/>
            <a:ext cx="1533525" cy="2745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14" name="直線矢印コネクタ 13">
            <a:extLst>
              <a:ext uri="{FF2B5EF4-FFF2-40B4-BE49-F238E27FC236}">
                <a16:creationId xmlns:a16="http://schemas.microsoft.com/office/drawing/2014/main" id="{A4DDF670-0D75-4BFF-8EEE-D9CEE38645B4}"/>
              </a:ext>
            </a:extLst>
          </p:cNvPr>
          <p:cNvCxnSpPr/>
          <p:nvPr/>
        </p:nvCxnSpPr>
        <p:spPr>
          <a:xfrm>
            <a:off x="4727848" y="2808692"/>
            <a:ext cx="0" cy="2793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736B6543-7EA5-4558-8BC0-3B6C4D8E3CC0}"/>
              </a:ext>
            </a:extLst>
          </p:cNvPr>
          <p:cNvCxnSpPr>
            <a:cxnSpLocks/>
          </p:cNvCxnSpPr>
          <p:nvPr/>
        </p:nvCxnSpPr>
        <p:spPr>
          <a:xfrm flipV="1">
            <a:off x="10848528" y="2815904"/>
            <a:ext cx="0" cy="352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C521FB7-593F-44F5-B2AF-70684CF13359}"/>
              </a:ext>
            </a:extLst>
          </p:cNvPr>
          <p:cNvSpPr txBox="1"/>
          <p:nvPr/>
        </p:nvSpPr>
        <p:spPr>
          <a:xfrm>
            <a:off x="10244293" y="3150963"/>
            <a:ext cx="1512168" cy="307777"/>
          </a:xfrm>
          <a:prstGeom prst="rect">
            <a:avLst/>
          </a:prstGeom>
          <a:solidFill>
            <a:schemeClr val="bg1"/>
          </a:solidFill>
          <a:ln>
            <a:solidFill>
              <a:srgbClr val="003300"/>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起案済みとなる</a:t>
            </a:r>
            <a:endParaRPr kumimoji="1" lang="ja-JP" altLang="en-US" sz="1400" dirty="0">
              <a:latin typeface="メイリオ" panose="020B0604030504040204" pitchFamily="50" charset="-128"/>
              <a:ea typeface="メイリオ" panose="020B0604030504040204" pitchFamily="50" charset="-128"/>
            </a:endParaRPr>
          </a:p>
        </p:txBody>
      </p:sp>
      <p:cxnSp>
        <p:nvCxnSpPr>
          <p:cNvPr id="28" name="直線矢印コネクタ 27">
            <a:extLst>
              <a:ext uri="{FF2B5EF4-FFF2-40B4-BE49-F238E27FC236}">
                <a16:creationId xmlns:a16="http://schemas.microsoft.com/office/drawing/2014/main" id="{B573FEC2-B737-4E7F-B7C7-F3611EE2CE18}"/>
              </a:ext>
            </a:extLst>
          </p:cNvPr>
          <p:cNvCxnSpPr>
            <a:cxnSpLocks/>
          </p:cNvCxnSpPr>
          <p:nvPr/>
        </p:nvCxnSpPr>
        <p:spPr>
          <a:xfrm flipV="1">
            <a:off x="3262352" y="2992318"/>
            <a:ext cx="6981941" cy="21735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859F32F7-C2C6-41C4-8173-50BED4D2D731}"/>
              </a:ext>
            </a:extLst>
          </p:cNvPr>
          <p:cNvSpPr/>
          <p:nvPr/>
        </p:nvSpPr>
        <p:spPr>
          <a:xfrm>
            <a:off x="2607660" y="5165851"/>
            <a:ext cx="654692" cy="279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26" name="図 25">
            <a:extLst>
              <a:ext uri="{FF2B5EF4-FFF2-40B4-BE49-F238E27FC236}">
                <a16:creationId xmlns:a16="http://schemas.microsoft.com/office/drawing/2014/main" id="{33B2E291-246D-4AC6-B40B-9EB4072B6D62}"/>
              </a:ext>
            </a:extLst>
          </p:cNvPr>
          <p:cNvPicPr>
            <a:picLocks noChangeAspect="1"/>
          </p:cNvPicPr>
          <p:nvPr/>
        </p:nvPicPr>
        <p:blipFill>
          <a:blip r:embed="rId7"/>
          <a:stretch>
            <a:fillRect/>
          </a:stretch>
        </p:blipFill>
        <p:spPr>
          <a:xfrm>
            <a:off x="48044" y="1979923"/>
            <a:ext cx="5918922" cy="401645"/>
          </a:xfrm>
          <a:prstGeom prst="rect">
            <a:avLst/>
          </a:prstGeom>
        </p:spPr>
      </p:pic>
      <p:pic>
        <p:nvPicPr>
          <p:cNvPr id="27" name="図 26">
            <a:extLst>
              <a:ext uri="{FF2B5EF4-FFF2-40B4-BE49-F238E27FC236}">
                <a16:creationId xmlns:a16="http://schemas.microsoft.com/office/drawing/2014/main" id="{27626DF4-E1AB-49AF-A3F6-CB058A13B8A8}"/>
              </a:ext>
            </a:extLst>
          </p:cNvPr>
          <p:cNvPicPr>
            <a:picLocks noChangeAspect="1"/>
          </p:cNvPicPr>
          <p:nvPr/>
        </p:nvPicPr>
        <p:blipFill>
          <a:blip r:embed="rId7"/>
          <a:stretch>
            <a:fillRect/>
          </a:stretch>
        </p:blipFill>
        <p:spPr>
          <a:xfrm>
            <a:off x="6053886" y="1998104"/>
            <a:ext cx="6036218" cy="383463"/>
          </a:xfrm>
          <a:prstGeom prst="rect">
            <a:avLst/>
          </a:prstGeom>
        </p:spPr>
      </p:pic>
    </p:spTree>
    <p:extLst>
      <p:ext uri="{BB962C8B-B14F-4D97-AF65-F5344CB8AC3E}">
        <p14:creationId xmlns:p14="http://schemas.microsoft.com/office/powerpoint/2010/main" val="38129133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8C3E64-FBC9-48C1-8108-E372CB843F02}"/>
              </a:ext>
            </a:extLst>
          </p:cNvPr>
          <p:cNvPicPr>
            <a:picLocks noChangeAspect="1"/>
          </p:cNvPicPr>
          <p:nvPr/>
        </p:nvPicPr>
        <p:blipFill>
          <a:blip r:embed="rId3" cstate="print"/>
          <a:stretch>
            <a:fillRect/>
          </a:stretch>
        </p:blipFill>
        <p:spPr>
          <a:xfrm>
            <a:off x="74149" y="1833845"/>
            <a:ext cx="6277372" cy="4331113"/>
          </a:xfrm>
          <a:prstGeom prst="rect">
            <a:avLst/>
          </a:prstGeom>
        </p:spPr>
      </p:pic>
      <p:sp>
        <p:nvSpPr>
          <p:cNvPr id="3" name="タイトル 2"/>
          <p:cNvSpPr>
            <a:spLocks noGrp="1"/>
          </p:cNvSpPr>
          <p:nvPr>
            <p:ph type="title"/>
          </p:nvPr>
        </p:nvSpPr>
        <p:spPr/>
        <p:txBody>
          <a:bodyPr/>
          <a:lstStyle/>
          <a:p>
            <a:r>
              <a:rPr lang="en-US" altLang="ja-JP" dirty="0"/>
              <a:t>5-11</a:t>
            </a:r>
            <a:r>
              <a:rPr lang="ja-JP" altLang="en-US" dirty="0"/>
              <a:t>．申請受付・議案処理における状態回復機能（</a:t>
            </a:r>
            <a:r>
              <a:rPr lang="en-US" altLang="ja-JP" dirty="0"/>
              <a:t>2/3</a:t>
            </a:r>
            <a:r>
              <a:rPr lang="ja-JP" altLang="en-US" dirty="0"/>
              <a:t>）</a:t>
            </a:r>
            <a:endParaRPr kumimoji="1" lang="ja-JP" altLang="en-US" dirty="0"/>
          </a:p>
        </p:txBody>
      </p:sp>
      <p:sp>
        <p:nvSpPr>
          <p:cNvPr id="2" name="テキスト プレースホルダー 1"/>
          <p:cNvSpPr>
            <a:spLocks noGrp="1"/>
          </p:cNvSpPr>
          <p:nvPr>
            <p:ph type="body" sz="quarter" idx="10"/>
          </p:nvPr>
        </p:nvSpPr>
        <p:spPr>
          <a:xfrm>
            <a:off x="34652" y="693041"/>
            <a:ext cx="12119992" cy="888109"/>
          </a:xfrm>
        </p:spPr>
        <p:txBody>
          <a:bodyPr>
            <a:normAutofit fontScale="92500"/>
          </a:bodyPr>
          <a:lstStyle/>
          <a:p>
            <a:r>
              <a:rPr lang="ja-JP" altLang="en-US" dirty="0">
                <a:cs typeface="Meiryo UI" panose="020B0604030504040204" pitchFamily="50" charset="-128"/>
              </a:rPr>
              <a:t>　議決結果台帳反映まで実施後（議案状態が「完了」）、申請内容・議決結果等に誤りがあった場合、議案状態を「起案済み」に戻して修正・削除できます。申請受付</a:t>
            </a:r>
            <a:r>
              <a:rPr lang="en-US" altLang="ja-JP" dirty="0">
                <a:cs typeface="Meiryo UI" panose="020B0604030504040204" pitchFamily="50" charset="-128"/>
              </a:rPr>
              <a:t>‐</a:t>
            </a:r>
            <a:r>
              <a:rPr lang="ja-JP" altLang="en-US" dirty="0">
                <a:cs typeface="Meiryo UI" panose="020B0604030504040204" pitchFamily="50" charset="-128"/>
              </a:rPr>
              <a:t>申請修正タブ、または議案処理</a:t>
            </a:r>
            <a:r>
              <a:rPr lang="en-US" altLang="ja-JP" dirty="0">
                <a:cs typeface="Meiryo UI" panose="020B0604030504040204" pitchFamily="50" charset="-128"/>
              </a:rPr>
              <a:t>‐</a:t>
            </a:r>
            <a:r>
              <a:rPr lang="ja-JP" altLang="en-US" dirty="0">
                <a:cs typeface="Meiryo UI" panose="020B0604030504040204" pitchFamily="50" charset="-128"/>
              </a:rPr>
              <a:t>議案修正タブにある「状態回復」ボタンを押下し、議案状態を変更できます。各タブで状態回復ボタンを押下後、確認画面が表示され、</a:t>
            </a:r>
            <a:r>
              <a:rPr lang="en-US" altLang="ja-JP" dirty="0">
                <a:cs typeface="Meiryo UI" panose="020B0604030504040204" pitchFamily="50" charset="-128"/>
              </a:rPr>
              <a:t>OK</a:t>
            </a:r>
            <a:r>
              <a:rPr lang="ja-JP" altLang="en-US" dirty="0">
                <a:cs typeface="Meiryo UI" panose="020B0604030504040204" pitchFamily="50" charset="-128"/>
              </a:rPr>
              <a:t>ボタンを押下後起案状態が「起案済」に変更されます。</a:t>
            </a:r>
            <a:endParaRPr lang="ja-JP" altLang="en-US" dirty="0"/>
          </a:p>
        </p:txBody>
      </p:sp>
      <p:sp>
        <p:nvSpPr>
          <p:cNvPr id="18" name="正方形/長方形 17">
            <a:extLst>
              <a:ext uri="{FF2B5EF4-FFF2-40B4-BE49-F238E27FC236}">
                <a16:creationId xmlns:a16="http://schemas.microsoft.com/office/drawing/2014/main" id="{0BD1FDA7-DE8A-4B69-83CC-20CAB8B7AB3D}"/>
              </a:ext>
            </a:extLst>
          </p:cNvPr>
          <p:cNvSpPr/>
          <p:nvPr/>
        </p:nvSpPr>
        <p:spPr>
          <a:xfrm>
            <a:off x="6044965" y="4637302"/>
            <a:ext cx="263213" cy="236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19" name="テキスト ボックス 18">
            <a:extLst>
              <a:ext uri="{FF2B5EF4-FFF2-40B4-BE49-F238E27FC236}">
                <a16:creationId xmlns:a16="http://schemas.microsoft.com/office/drawing/2014/main" id="{24F79473-2FED-48B6-B3BD-EE8EF5CEEDB0}"/>
              </a:ext>
            </a:extLst>
          </p:cNvPr>
          <p:cNvSpPr txBox="1"/>
          <p:nvPr/>
        </p:nvSpPr>
        <p:spPr>
          <a:xfrm>
            <a:off x="5447928" y="6550223"/>
            <a:ext cx="2160240"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議案処理</a:t>
            </a:r>
            <a:r>
              <a:rPr kumimoji="1"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議案</a:t>
            </a:r>
            <a:r>
              <a:rPr kumimoji="1" lang="ja-JP" altLang="en-US" sz="1400" dirty="0">
                <a:latin typeface="メイリオ" panose="020B0604030504040204" pitchFamily="50" charset="-128"/>
                <a:ea typeface="メイリオ" panose="020B0604030504040204" pitchFamily="50" charset="-128"/>
              </a:rPr>
              <a:t>修正タブ</a:t>
            </a:r>
          </a:p>
        </p:txBody>
      </p:sp>
      <p:pic>
        <p:nvPicPr>
          <p:cNvPr id="8" name="図 7">
            <a:extLst>
              <a:ext uri="{FF2B5EF4-FFF2-40B4-BE49-F238E27FC236}">
                <a16:creationId xmlns:a16="http://schemas.microsoft.com/office/drawing/2014/main" id="{E64A7FA2-A507-46C7-805C-8ACBD29BBD49}"/>
              </a:ext>
            </a:extLst>
          </p:cNvPr>
          <p:cNvPicPr>
            <a:picLocks noChangeAspect="1"/>
          </p:cNvPicPr>
          <p:nvPr/>
        </p:nvPicPr>
        <p:blipFill>
          <a:blip r:embed="rId4" cstate="print"/>
          <a:stretch>
            <a:fillRect/>
          </a:stretch>
        </p:blipFill>
        <p:spPr>
          <a:xfrm>
            <a:off x="1703512" y="4873591"/>
            <a:ext cx="2414550" cy="943019"/>
          </a:xfrm>
          <a:prstGeom prst="rect">
            <a:avLst/>
          </a:prstGeom>
        </p:spPr>
      </p:pic>
      <p:sp>
        <p:nvSpPr>
          <p:cNvPr id="24" name="正方形/長方形 23">
            <a:extLst>
              <a:ext uri="{FF2B5EF4-FFF2-40B4-BE49-F238E27FC236}">
                <a16:creationId xmlns:a16="http://schemas.microsoft.com/office/drawing/2014/main" id="{D84714A7-0C2B-455E-B395-85AB25BFE44B}"/>
              </a:ext>
            </a:extLst>
          </p:cNvPr>
          <p:cNvSpPr/>
          <p:nvPr/>
        </p:nvSpPr>
        <p:spPr>
          <a:xfrm>
            <a:off x="1683246" y="4891150"/>
            <a:ext cx="2414550" cy="945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0" name="図 9">
            <a:extLst>
              <a:ext uri="{FF2B5EF4-FFF2-40B4-BE49-F238E27FC236}">
                <a16:creationId xmlns:a16="http://schemas.microsoft.com/office/drawing/2014/main" id="{D7586FE3-AFFD-44CE-8463-5D0676C51134}"/>
              </a:ext>
            </a:extLst>
          </p:cNvPr>
          <p:cNvPicPr>
            <a:picLocks noChangeAspect="1"/>
          </p:cNvPicPr>
          <p:nvPr/>
        </p:nvPicPr>
        <p:blipFill>
          <a:blip r:embed="rId5" cstate="print"/>
          <a:stretch>
            <a:fillRect/>
          </a:stretch>
        </p:blipFill>
        <p:spPr>
          <a:xfrm>
            <a:off x="6528048" y="1847759"/>
            <a:ext cx="5626596" cy="4317199"/>
          </a:xfrm>
          <a:prstGeom prst="rect">
            <a:avLst/>
          </a:prstGeom>
        </p:spPr>
      </p:pic>
      <p:cxnSp>
        <p:nvCxnSpPr>
          <p:cNvPr id="20" name="直線矢印コネクタ 19">
            <a:extLst>
              <a:ext uri="{FF2B5EF4-FFF2-40B4-BE49-F238E27FC236}">
                <a16:creationId xmlns:a16="http://schemas.microsoft.com/office/drawing/2014/main" id="{B0FEFDE4-5D90-45F3-9B2D-705E7E8F1CB5}"/>
              </a:ext>
            </a:extLst>
          </p:cNvPr>
          <p:cNvCxnSpPr>
            <a:cxnSpLocks/>
          </p:cNvCxnSpPr>
          <p:nvPr/>
        </p:nvCxnSpPr>
        <p:spPr>
          <a:xfrm flipV="1">
            <a:off x="2783632" y="4221088"/>
            <a:ext cx="3744416" cy="13568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DE0D15F-B3F3-4C23-9B14-708339867885}"/>
              </a:ext>
            </a:extLst>
          </p:cNvPr>
          <p:cNvSpPr txBox="1"/>
          <p:nvPr/>
        </p:nvSpPr>
        <p:spPr>
          <a:xfrm>
            <a:off x="6566333" y="5062165"/>
            <a:ext cx="1512168" cy="307777"/>
          </a:xfrm>
          <a:prstGeom prst="rect">
            <a:avLst/>
          </a:prstGeom>
          <a:solidFill>
            <a:schemeClr val="bg1"/>
          </a:solidFill>
          <a:ln>
            <a:solidFill>
              <a:srgbClr val="003300"/>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起案済みとなる</a:t>
            </a:r>
            <a:endParaRPr kumimoji="1" lang="ja-JP" altLang="en-US" sz="1400" dirty="0">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94BF440E-FFCF-4AF7-84C8-D90FE3523B9A}"/>
              </a:ext>
            </a:extLst>
          </p:cNvPr>
          <p:cNvCxnSpPr>
            <a:cxnSpLocks/>
          </p:cNvCxnSpPr>
          <p:nvPr/>
        </p:nvCxnSpPr>
        <p:spPr>
          <a:xfrm flipH="1" flipV="1">
            <a:off x="6881447" y="4691144"/>
            <a:ext cx="288032" cy="331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6B068B49-5613-4290-A394-2E8CE6E31FB3}"/>
              </a:ext>
            </a:extLst>
          </p:cNvPr>
          <p:cNvSpPr txBox="1"/>
          <p:nvPr/>
        </p:nvSpPr>
        <p:spPr>
          <a:xfrm>
            <a:off x="111781" y="5211024"/>
            <a:ext cx="1392234" cy="523220"/>
          </a:xfrm>
          <a:prstGeom prst="rect">
            <a:avLst/>
          </a:prstGeom>
          <a:solidFill>
            <a:schemeClr val="bg1"/>
          </a:solidFill>
          <a:ln>
            <a:solidFill>
              <a:srgbClr val="003300"/>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完了となっている</a:t>
            </a:r>
            <a:endParaRPr kumimoji="1" lang="ja-JP" altLang="en-US" sz="1400" dirty="0">
              <a:latin typeface="メイリオ" panose="020B0604030504040204" pitchFamily="50" charset="-128"/>
              <a:ea typeface="メイリオ" panose="020B0604030504040204" pitchFamily="50" charset="-128"/>
            </a:endParaRPr>
          </a:p>
        </p:txBody>
      </p:sp>
      <p:cxnSp>
        <p:nvCxnSpPr>
          <p:cNvPr id="26" name="直線矢印コネクタ 25">
            <a:extLst>
              <a:ext uri="{FF2B5EF4-FFF2-40B4-BE49-F238E27FC236}">
                <a16:creationId xmlns:a16="http://schemas.microsoft.com/office/drawing/2014/main" id="{F754CB42-E62E-4CDC-8906-89F4134710DB}"/>
              </a:ext>
            </a:extLst>
          </p:cNvPr>
          <p:cNvCxnSpPr>
            <a:cxnSpLocks/>
          </p:cNvCxnSpPr>
          <p:nvPr/>
        </p:nvCxnSpPr>
        <p:spPr>
          <a:xfrm flipV="1">
            <a:off x="335360" y="5022404"/>
            <a:ext cx="0" cy="188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16501780-2A5F-4010-B4F6-2A260A7D9B3B}"/>
              </a:ext>
            </a:extLst>
          </p:cNvPr>
          <p:cNvPicPr>
            <a:picLocks noChangeAspect="1"/>
          </p:cNvPicPr>
          <p:nvPr/>
        </p:nvPicPr>
        <p:blipFill>
          <a:blip r:embed="rId6"/>
          <a:stretch>
            <a:fillRect/>
          </a:stretch>
        </p:blipFill>
        <p:spPr>
          <a:xfrm>
            <a:off x="48044" y="1832008"/>
            <a:ext cx="6303476" cy="401645"/>
          </a:xfrm>
          <a:prstGeom prst="rect">
            <a:avLst/>
          </a:prstGeom>
        </p:spPr>
      </p:pic>
      <p:pic>
        <p:nvPicPr>
          <p:cNvPr id="21" name="図 20">
            <a:extLst>
              <a:ext uri="{FF2B5EF4-FFF2-40B4-BE49-F238E27FC236}">
                <a16:creationId xmlns:a16="http://schemas.microsoft.com/office/drawing/2014/main" id="{22F9D58A-F950-4188-B940-17EEAC725451}"/>
              </a:ext>
            </a:extLst>
          </p:cNvPr>
          <p:cNvPicPr>
            <a:picLocks noChangeAspect="1"/>
          </p:cNvPicPr>
          <p:nvPr/>
        </p:nvPicPr>
        <p:blipFill>
          <a:blip r:embed="rId6"/>
          <a:stretch>
            <a:fillRect/>
          </a:stretch>
        </p:blipFill>
        <p:spPr>
          <a:xfrm>
            <a:off x="6528047" y="1866220"/>
            <a:ext cx="5615909" cy="331260"/>
          </a:xfrm>
          <a:prstGeom prst="rect">
            <a:avLst/>
          </a:prstGeom>
        </p:spPr>
      </p:pic>
      <p:pic>
        <p:nvPicPr>
          <p:cNvPr id="17" name="図 16">
            <a:extLst>
              <a:ext uri="{FF2B5EF4-FFF2-40B4-BE49-F238E27FC236}">
                <a16:creationId xmlns:a16="http://schemas.microsoft.com/office/drawing/2014/main" id="{260CD435-7212-573A-A86C-393E10D7CEC5}"/>
              </a:ext>
            </a:extLst>
          </p:cNvPr>
          <p:cNvPicPr>
            <a:picLocks noChangeAspect="1"/>
          </p:cNvPicPr>
          <p:nvPr/>
        </p:nvPicPr>
        <p:blipFill>
          <a:blip r:embed="rId7"/>
          <a:stretch>
            <a:fillRect/>
          </a:stretch>
        </p:blipFill>
        <p:spPr>
          <a:xfrm>
            <a:off x="1559496" y="2255914"/>
            <a:ext cx="1073853" cy="113581"/>
          </a:xfrm>
          <a:prstGeom prst="rect">
            <a:avLst/>
          </a:prstGeom>
        </p:spPr>
      </p:pic>
      <p:pic>
        <p:nvPicPr>
          <p:cNvPr id="27" name="図 26">
            <a:extLst>
              <a:ext uri="{FF2B5EF4-FFF2-40B4-BE49-F238E27FC236}">
                <a16:creationId xmlns:a16="http://schemas.microsoft.com/office/drawing/2014/main" id="{860F7DB3-35BF-B00D-99C6-63E168C19A02}"/>
              </a:ext>
            </a:extLst>
          </p:cNvPr>
          <p:cNvPicPr>
            <a:picLocks noChangeAspect="1"/>
          </p:cNvPicPr>
          <p:nvPr/>
        </p:nvPicPr>
        <p:blipFill>
          <a:blip r:embed="rId7"/>
          <a:stretch>
            <a:fillRect/>
          </a:stretch>
        </p:blipFill>
        <p:spPr>
          <a:xfrm>
            <a:off x="8184232" y="2214455"/>
            <a:ext cx="1073853" cy="113581"/>
          </a:xfrm>
          <a:prstGeom prst="rect">
            <a:avLst/>
          </a:prstGeom>
        </p:spPr>
      </p:pic>
      <p:grpSp>
        <p:nvGrpSpPr>
          <p:cNvPr id="28" name="グループ化 27">
            <a:extLst>
              <a:ext uri="{FF2B5EF4-FFF2-40B4-BE49-F238E27FC236}">
                <a16:creationId xmlns:a16="http://schemas.microsoft.com/office/drawing/2014/main" id="{84713096-F3CD-64B4-25D3-EBB0BD88F326}"/>
              </a:ext>
            </a:extLst>
          </p:cNvPr>
          <p:cNvGrpSpPr/>
          <p:nvPr/>
        </p:nvGrpSpPr>
        <p:grpSpPr>
          <a:xfrm>
            <a:off x="782235" y="1825840"/>
            <a:ext cx="489229" cy="407141"/>
            <a:chOff x="1847528" y="1799785"/>
            <a:chExt cx="711164" cy="407141"/>
          </a:xfrm>
        </p:grpSpPr>
        <p:pic>
          <p:nvPicPr>
            <p:cNvPr id="29" name="図 28">
              <a:extLst>
                <a:ext uri="{FF2B5EF4-FFF2-40B4-BE49-F238E27FC236}">
                  <a16:creationId xmlns:a16="http://schemas.microsoft.com/office/drawing/2014/main" id="{C9B16B07-D874-31CF-2F51-9E39CF7E421B}"/>
                </a:ext>
              </a:extLst>
            </p:cNvPr>
            <p:cNvPicPr>
              <a:picLocks noChangeAspect="1"/>
            </p:cNvPicPr>
            <p:nvPr/>
          </p:nvPicPr>
          <p:blipFill>
            <a:blip r:embed="rId8"/>
            <a:stretch>
              <a:fillRect/>
            </a:stretch>
          </p:blipFill>
          <p:spPr>
            <a:xfrm>
              <a:off x="1847528" y="1799785"/>
              <a:ext cx="683675" cy="384052"/>
            </a:xfrm>
            <a:prstGeom prst="rect">
              <a:avLst/>
            </a:prstGeom>
          </p:spPr>
        </p:pic>
        <p:sp>
          <p:nvSpPr>
            <p:cNvPr id="30" name="正方形/長方形 29">
              <a:extLst>
                <a:ext uri="{FF2B5EF4-FFF2-40B4-BE49-F238E27FC236}">
                  <a16:creationId xmlns:a16="http://schemas.microsoft.com/office/drawing/2014/main" id="{09A9990D-ACF7-7876-1DD8-1B2F88A1D224}"/>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31" name="グループ化 30">
            <a:extLst>
              <a:ext uri="{FF2B5EF4-FFF2-40B4-BE49-F238E27FC236}">
                <a16:creationId xmlns:a16="http://schemas.microsoft.com/office/drawing/2014/main" id="{A1478E9F-17AC-667C-B38F-8D129B825E5B}"/>
              </a:ext>
            </a:extLst>
          </p:cNvPr>
          <p:cNvGrpSpPr/>
          <p:nvPr/>
        </p:nvGrpSpPr>
        <p:grpSpPr>
          <a:xfrm>
            <a:off x="6924864" y="1836818"/>
            <a:ext cx="489229" cy="407141"/>
            <a:chOff x="1847528" y="1799785"/>
            <a:chExt cx="711164" cy="407141"/>
          </a:xfrm>
        </p:grpSpPr>
        <p:pic>
          <p:nvPicPr>
            <p:cNvPr id="32" name="図 31">
              <a:extLst>
                <a:ext uri="{FF2B5EF4-FFF2-40B4-BE49-F238E27FC236}">
                  <a16:creationId xmlns:a16="http://schemas.microsoft.com/office/drawing/2014/main" id="{A9ACD6DC-CD00-4D5B-4D87-6ECF610BF156}"/>
                </a:ext>
              </a:extLst>
            </p:cNvPr>
            <p:cNvPicPr>
              <a:picLocks noChangeAspect="1"/>
            </p:cNvPicPr>
            <p:nvPr/>
          </p:nvPicPr>
          <p:blipFill>
            <a:blip r:embed="rId8"/>
            <a:stretch>
              <a:fillRect/>
            </a:stretch>
          </p:blipFill>
          <p:spPr>
            <a:xfrm>
              <a:off x="1847528" y="1799785"/>
              <a:ext cx="683675" cy="384052"/>
            </a:xfrm>
            <a:prstGeom prst="rect">
              <a:avLst/>
            </a:prstGeom>
          </p:spPr>
        </p:pic>
        <p:sp>
          <p:nvSpPr>
            <p:cNvPr id="33" name="正方形/長方形 32">
              <a:extLst>
                <a:ext uri="{FF2B5EF4-FFF2-40B4-BE49-F238E27FC236}">
                  <a16:creationId xmlns:a16="http://schemas.microsoft.com/office/drawing/2014/main" id="{B11F8850-4593-4AD5-9CF8-197D4EA5CFF5}"/>
                </a:ext>
              </a:extLst>
            </p:cNvPr>
            <p:cNvSpPr/>
            <p:nvPr/>
          </p:nvSpPr>
          <p:spPr>
            <a:xfrm>
              <a:off x="2209526" y="1819747"/>
              <a:ext cx="349166" cy="387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513939486"/>
      </p:ext>
    </p:extLst>
  </p:cSld>
  <p:clrMapOvr>
    <a:masterClrMapping/>
  </p:clrMapOvr>
</p:sld>
</file>

<file path=ppt/theme/theme1.xml><?xml version="1.0" encoding="utf-8"?>
<a:theme xmlns:a="http://schemas.openxmlformats.org/drawingml/2006/main" name="テンプレート社外_A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D角ゴ Pro B">
      <a:majorFont>
        <a:latin typeface="FOT-UD角ゴ_ラージ Pro B"/>
        <a:ea typeface="FOT-UD角ゴ_ラージ Pro B"/>
        <a:cs typeface=""/>
      </a:majorFont>
      <a:minorFont>
        <a:latin typeface="FOT-UD角ゴ_ラージ Pro B"/>
        <a:ea typeface="FOT-UD角ゴ_ラージ Pro 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defRPr kumimoji="1" sz="1200" dirty="0">
            <a:solidFill>
              <a:srgbClr val="003300"/>
            </a:solidFill>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kumimoji="1" dirty="0" smtClean="0">
            <a:latin typeface="メイリオ" panose="020B0604030504040204" pitchFamily="50" charset="-128"/>
            <a:ea typeface="メイリオ"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BDD9CADB0B121F479B8F80A3BE7A0BAB" ma:contentTypeVersion="1" ma:contentTypeDescription="新しいドキュメントを作成します。" ma:contentTypeScope="" ma:versionID="f61f2d6748f60fbb08fe25bbb6c16532">
  <xsd:schema xmlns:xsd="http://www.w3.org/2001/XMLSchema" xmlns:xs="http://www.w3.org/2001/XMLSchema" xmlns:p="http://schemas.microsoft.com/office/2006/metadata/properties" xmlns:ns1="http://schemas.microsoft.com/sharepoint/v3" targetNamespace="http://schemas.microsoft.com/office/2006/metadata/properties" ma:root="true" ma:fieldsID="d870da235633f40a98351aad6a2538d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 ma:hidden="true" ma:internalName="PublishingStartDate">
      <xsd:simpleType>
        <xsd:restriction base="dms:Unknown"/>
      </xsd:simpleType>
    </xsd:element>
    <xsd:element name="PublishingExpirationDate" ma:index="9" nillable="true" ma:displayName="スケジュールの終了日"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766811-9CEE-4F11-9AE1-90EDE125DAF8}">
  <ds:schemaRefs>
    <ds:schemaRef ds:uri="http://purl.org/dc/dcmitype/"/>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sharepoint/v3"/>
    <ds:schemaRef ds:uri="http://purl.org/dc/terms/"/>
  </ds:schemaRefs>
</ds:datastoreItem>
</file>

<file path=customXml/itemProps2.xml><?xml version="1.0" encoding="utf-8"?>
<ds:datastoreItem xmlns:ds="http://schemas.openxmlformats.org/officeDocument/2006/customXml" ds:itemID="{4E340373-5F73-43B2-9FA2-930D0D9AD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87A694-AAB0-4C7A-8D10-004FF1E76F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25514</TotalTime>
  <Words>18093</Words>
  <Application>Microsoft Office PowerPoint</Application>
  <PresentationFormat>ワイド画面</PresentationFormat>
  <Paragraphs>2152</Paragraphs>
  <Slides>113</Slides>
  <Notes>85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113</vt:i4>
      </vt:variant>
    </vt:vector>
  </HeadingPairs>
  <TitlesOfParts>
    <vt:vector size="122" baseType="lpstr">
      <vt:lpstr>FOT-UD角ゴ_ラージ Pro B</vt:lpstr>
      <vt:lpstr>FOT-ハミング Std L</vt:lpstr>
      <vt:lpstr>Meiryo UI</vt:lpstr>
      <vt:lpstr>メイリオ</vt:lpstr>
      <vt:lpstr>メイリオ</vt:lpstr>
      <vt:lpstr>游ゴシック</vt:lpstr>
      <vt:lpstr>Arial</vt:lpstr>
      <vt:lpstr>Calibri</vt:lpstr>
      <vt:lpstr>テンプレート社外_A4</vt:lpstr>
      <vt:lpstr>農業委員会サポートシステム  操作研修会</vt:lpstr>
      <vt:lpstr>説明の流れ </vt:lpstr>
      <vt:lpstr>システム構成図 </vt:lpstr>
      <vt:lpstr>１.システムの初期設定</vt:lpstr>
      <vt:lpstr>1-1. 農業委員会サポートシステムの利用端末について</vt:lpstr>
      <vt:lpstr>1-2. 一般ユーザを追加する（1/3）</vt:lpstr>
      <vt:lpstr>1-2.一般ユーザを追加する（2/3）</vt:lpstr>
      <vt:lpstr>1-2.一般ユーザを追加する（3/3）</vt:lpstr>
      <vt:lpstr>1-3.農業委員会会長名等を登録する（１/1）</vt:lpstr>
      <vt:lpstr>1-4.外字をアップロードする</vt:lpstr>
      <vt:lpstr>２.基本操作_台帳情報の参照</vt:lpstr>
      <vt:lpstr>2-1. 名簿から検索する（1/3）</vt:lpstr>
      <vt:lpstr>2-1. 名簿から検索する（2/3）</vt:lpstr>
      <vt:lpstr>2-1. 名簿から検索する（3/3）</vt:lpstr>
      <vt:lpstr>2-2. 所在から検索する（1/1）</vt:lpstr>
      <vt:lpstr>参考：台帳と地図のフルリンク機能</vt:lpstr>
      <vt:lpstr>2-3. 土地農家詳細検索での台帳情報の検索（1/3）</vt:lpstr>
      <vt:lpstr>2-3. 土地農家詳細検索での台帳情報の検索（2/3）</vt:lpstr>
      <vt:lpstr>2-3. 土地農家詳細検索での台帳情報の検索（3/3）</vt:lpstr>
      <vt:lpstr>（参考１）土地農家詳細検索機能を活用する</vt:lpstr>
      <vt:lpstr>2-4. 土地を農地台帳に追加する（1/2）</vt:lpstr>
      <vt:lpstr>2-4. 土地を農地台帳に追加する（2/2）</vt:lpstr>
      <vt:lpstr>2-4. 追加した土地の地図情報を作成する</vt:lpstr>
      <vt:lpstr>2-５. 農地台帳から土地を削除する（1/2）</vt:lpstr>
      <vt:lpstr>2-５. 農地台帳から土地を削除する（２/2）</vt:lpstr>
      <vt:lpstr>2-６. 農家・法人を新規に登録する（1/3）</vt:lpstr>
      <vt:lpstr>2-６. 農家・法人を新規に登録する（2/3）</vt:lpstr>
      <vt:lpstr>2-６. 農家・法人を新規に登録する（3/3）</vt:lpstr>
      <vt:lpstr>２-７. 世帯員情報・経営体データを入力する</vt:lpstr>
      <vt:lpstr>2-８. 各世帯に世帯員を追加する（1/2）</vt:lpstr>
      <vt:lpstr>2-８. 各世帯に世帯員を追加する（2/2） </vt:lpstr>
      <vt:lpstr>2-９. 世帯員を削除する（1/2）</vt:lpstr>
      <vt:lpstr>2-９. 世帯員を削除する（2/2）</vt:lpstr>
      <vt:lpstr>2-９. 経営体を削除する</vt:lpstr>
      <vt:lpstr>2-10. 共有名義の作成方法（1/2） </vt:lpstr>
      <vt:lpstr>2-10. 共有名義の作成方法（2/2） </vt:lpstr>
      <vt:lpstr>3.実務操作_各種帳票の出力</vt:lpstr>
      <vt:lpstr>3-1. 耕作証明願を交付する</vt:lpstr>
      <vt:lpstr>3-２. 現況証明願を交付する</vt:lpstr>
      <vt:lpstr>3－3. 農地台帳を出力する</vt:lpstr>
      <vt:lpstr>3－4. 閲覧用農地台帳／要約書を交付する</vt:lpstr>
      <vt:lpstr>4.実務操作_台帳・地図補正での情報更新</vt:lpstr>
      <vt:lpstr>（参考）農業委員会サポートシステムでの権利関係の更新方法</vt:lpstr>
      <vt:lpstr>4-1. 所有権補正を行う</vt:lpstr>
      <vt:lpstr>4-2. 貸借権補正を行う</vt:lpstr>
      <vt:lpstr>4-3-1.貸借権（中間管理）補正を行う（転貸） </vt:lpstr>
      <vt:lpstr>4-3-2.貸借権（中間管理）補正を行う【貸借】 </vt:lpstr>
      <vt:lpstr>4-3-3 .貸借権（中間管理）補正を行う【一括】 </vt:lpstr>
      <vt:lpstr>4-4 . 農地転用補正を行う</vt:lpstr>
      <vt:lpstr>4-5.解約補正を行う</vt:lpstr>
      <vt:lpstr>4-6.解約（中間管理）補正を行う </vt:lpstr>
      <vt:lpstr>4-7. 現況地目の補正を行う</vt:lpstr>
      <vt:lpstr>4-8 一括承継補正を行う</vt:lpstr>
      <vt:lpstr>4-9. その他補正を行う（農振見直しに伴う台帳補正）（1/2）</vt:lpstr>
      <vt:lpstr>4-9.その他補正を行う（農振見直しに伴う台帳補正） （2/2）</vt:lpstr>
      <vt:lpstr>4-10. 世帯分離・合併を行う（世帯分離）</vt:lpstr>
      <vt:lpstr>4-10. 世帯分離・合併を行う（世帯合併） （1/2）</vt:lpstr>
      <vt:lpstr>4-10. 世帯分離・合併を行う（世帯合併） （2/2）</vt:lpstr>
      <vt:lpstr>4-11. 分筆を行う（1/4）</vt:lpstr>
      <vt:lpstr>4-11. 分筆を行う（2/4）</vt:lpstr>
      <vt:lpstr>4-11. 分筆を行う（3/4）</vt:lpstr>
      <vt:lpstr>4-11. 分筆を行う（4/4）</vt:lpstr>
      <vt:lpstr>4-12. 農地の一部を転用または貸付を行う場合の操作方法（1/4）</vt:lpstr>
      <vt:lpstr>4-12. 農地の一部を転用または貸付を行う場合の操作方法（2/4）</vt:lpstr>
      <vt:lpstr>4-12. 農地の一部を転用または貸付を行う場合の操作方法（3/4）</vt:lpstr>
      <vt:lpstr>4-12．農地の一部を転用または貸付を行う場合の操作方法（4/4）</vt:lpstr>
      <vt:lpstr>4-13．土地を削除する（1/2）</vt:lpstr>
      <vt:lpstr>4-13．土地を削除する（2/2）</vt:lpstr>
      <vt:lpstr>5.実務操作_申請受付・総会業務</vt:lpstr>
      <vt:lpstr>5．申請受付・総会業務の全体の流れ</vt:lpstr>
      <vt:lpstr>5-1 ．申請受付・総会業務の全体の流れ(①申請受付) （1/2）</vt:lpstr>
      <vt:lpstr>5-1 ．申請受付・総会業務の全体の流れ(①申請受付) （2/2）</vt:lpstr>
      <vt:lpstr>5-1 ．申請受付・総会業務の全体の流れ(②申請内容の修正)（１/2）</vt:lpstr>
      <vt:lpstr>5-1 ．申請受付・総会業務の全体の流れ(②申請内容の修正)（2/2）</vt:lpstr>
      <vt:lpstr>5-1 ．申請受付・総会業務の全体の流れ(③議案作成)（1/2）</vt:lpstr>
      <vt:lpstr>5-1 ．申請受付・総会業務の全体の流れ(③議案作成)（2/2）</vt:lpstr>
      <vt:lpstr>5-1 ．申請受付・総会業務の全体の流れ(④議案書出力)</vt:lpstr>
      <vt:lpstr>5-1 ．申請受付・総会業務の全体の流れ(⑤議案への申請の追加)（１/2）</vt:lpstr>
      <vt:lpstr>5-1 ．申請受付・総会業務の全体の流れ(⑤議案への申請の追加)（２/2）</vt:lpstr>
      <vt:lpstr>5-1 ．申請受付・総会業務の全体の流れ(⑥議案に登録した申請の削除)（１/2）</vt:lpstr>
      <vt:lpstr>5-1 ．申請受付・総会業務の全体の流れ(⑥議案に登録した申請の削除)（２/2）</vt:lpstr>
      <vt:lpstr>5-1 ．申請受付・総会業務の全体の流れ(⑦議決結果登録)（1/2）</vt:lpstr>
      <vt:lpstr>5-1 ．申請受付・総会業務の全体の流れ(⑦議決結果登録)（2/2）</vt:lpstr>
      <vt:lpstr>5-1 ．申請受付・総会業務の全体の流れ(⑧議決結果台帳反映)</vt:lpstr>
      <vt:lpstr>5-1 ．申請受付・総会業務の全体の流れ(⑨許可指令書等の出力方法（１/2）)   </vt:lpstr>
      <vt:lpstr>5-1 ．申請受付・総会業務の全体の流れ(⑨許可指令書等の出力方法（2/2）)   </vt:lpstr>
      <vt:lpstr>5-2．申請受付・議案処理における留意点</vt:lpstr>
      <vt:lpstr>5-3．農地法第3条の入力方法（1/2）</vt:lpstr>
      <vt:lpstr>5-3．農地法第3条の入力方法（2/2）</vt:lpstr>
      <vt:lpstr>5-4．農地法第4条の入力方法</vt:lpstr>
      <vt:lpstr>　5-5．農地法第5条の入力方法</vt:lpstr>
      <vt:lpstr>5-6．農地法第１８条の入力方法</vt:lpstr>
      <vt:lpstr>5-7．基盤法による利用権設定の入力方法</vt:lpstr>
      <vt:lpstr>5-8．農地中間管理機構を介した転貸の入力方法（1/2）</vt:lpstr>
      <vt:lpstr>5-8．農地中間管理機構を介した転貸の入力方法（2/2）</vt:lpstr>
      <vt:lpstr>5-9．農地利用集積計画一括方式の入力方法</vt:lpstr>
      <vt:lpstr>5-10. 同一筆に対する多重申請の入力方法</vt:lpstr>
      <vt:lpstr>5-11．申請受付・議案処理における状態回復機能（1/3）</vt:lpstr>
      <vt:lpstr>5-11．申請受付・議案処理における状態回復機能（2/3）</vt:lpstr>
      <vt:lpstr>5-11．申請受付・議案処理における状態回復機能（3/3）</vt:lpstr>
      <vt:lpstr>6. 台帳情報の提供・公開制限</vt:lpstr>
      <vt:lpstr>6-1. DV等注意区分対象個人の非提供設定を行う</vt:lpstr>
      <vt:lpstr>7. eMAFF農地ナビに農地情報を公開する</vt:lpstr>
      <vt:lpstr>7-1.農地ポリゴン情報（区画情報）の利用設定を行う</vt:lpstr>
      <vt:lpstr>7-1.農地ポリゴン情報（区画情報）の利用設定を行う</vt:lpstr>
      <vt:lpstr>7-2. 公開承認される農地を確認する</vt:lpstr>
      <vt:lpstr>7-３. 公開承認を行う（農業委員会のタイミングで公開承認する）</vt:lpstr>
      <vt:lpstr>7-３. 公開承認を行う（自動で公開承認されるよう設定する）</vt:lpstr>
      <vt:lpstr>7-４.公開されている農地を確認する</vt:lpstr>
      <vt:lpstr>7-５.インターネットでの公開を停止する</vt:lpstr>
      <vt:lpstr>7-５.インターネットでの公開を停止する</vt:lpstr>
      <vt:lpstr>7-５.インターネットでの公開を停止する</vt:lpstr>
      <vt:lpstr>7-５.インターネットでの公開を停止する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第29回システム分科会 2016/04/19</dc:title>
  <dc:creator>松本　洋隆（SBT　技術　TS　第2技術統括部）</dc:creator>
  <cp:lastModifiedBy>chinokai</cp:lastModifiedBy>
  <cp:revision>1943</cp:revision>
  <cp:lastPrinted>2022-06-15T00:32:56Z</cp:lastPrinted>
  <dcterms:created xsi:type="dcterms:W3CDTF">2016-01-26T08:02:21Z</dcterms:created>
  <dcterms:modified xsi:type="dcterms:W3CDTF">2023-05-30T05:19:39Z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0x010100BDD9CADB0B121F479B8F80A3BE7A0BAB</vt:lpwstr>
  </property>
</Properties>
</file>